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4" r:id="rId4"/>
    <p:sldMasterId id="2147483905" r:id="rId5"/>
    <p:sldMasterId id="2147483913" r:id="rId6"/>
  </p:sldMasterIdLst>
  <p:notesMasterIdLst>
    <p:notesMasterId r:id="rId43"/>
  </p:notesMasterIdLst>
  <p:handoutMasterIdLst>
    <p:handoutMasterId r:id="rId44"/>
  </p:handoutMasterIdLst>
  <p:sldIdLst>
    <p:sldId id="676" r:id="rId7"/>
    <p:sldId id="1356" r:id="rId8"/>
    <p:sldId id="1265" r:id="rId9"/>
    <p:sldId id="1270" r:id="rId10"/>
    <p:sldId id="1271" r:id="rId11"/>
    <p:sldId id="1280" r:id="rId12"/>
    <p:sldId id="1267" r:id="rId13"/>
    <p:sldId id="1269" r:id="rId14"/>
    <p:sldId id="1268" r:id="rId15"/>
    <p:sldId id="1274" r:id="rId16"/>
    <p:sldId id="1275" r:id="rId17"/>
    <p:sldId id="1276" r:id="rId18"/>
    <p:sldId id="1300" r:id="rId19"/>
    <p:sldId id="1316" r:id="rId20"/>
    <p:sldId id="1237" r:id="rId21"/>
    <p:sldId id="1314" r:id="rId22"/>
    <p:sldId id="1177" r:id="rId23"/>
    <p:sldId id="1320" r:id="rId24"/>
    <p:sldId id="1243" r:id="rId25"/>
    <p:sldId id="1200" r:id="rId26"/>
    <p:sldId id="1188" r:id="rId27"/>
    <p:sldId id="1305" r:id="rId28"/>
    <p:sldId id="1201" r:id="rId29"/>
    <p:sldId id="1226" r:id="rId30"/>
    <p:sldId id="1213" r:id="rId31"/>
    <p:sldId id="1310" r:id="rId32"/>
    <p:sldId id="1311" r:id="rId33"/>
    <p:sldId id="1312" r:id="rId34"/>
    <p:sldId id="1278" r:id="rId35"/>
    <p:sldId id="1254" r:id="rId36"/>
    <p:sldId id="1273" r:id="rId37"/>
    <p:sldId id="1255" r:id="rId38"/>
    <p:sldId id="1253" r:id="rId39"/>
    <p:sldId id="1358" r:id="rId40"/>
    <p:sldId id="1357" r:id="rId41"/>
    <p:sldId id="1354" r:id="rId42"/>
  </p:sldIdLst>
  <p:sldSz cx="10972800" cy="617220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521415D9-36F7-43E2-AB2F-B90AF26B5E84}">
      <p14:sectionLst xmlns:p14="http://schemas.microsoft.com/office/powerpoint/2010/main">
        <p14:section name="Default Section" id="{0087D0F5-4E12-4066-916B-845E008374CE}">
          <p14:sldIdLst>
            <p14:sldId id="676"/>
            <p14:sldId id="1356"/>
            <p14:sldId id="1265"/>
            <p14:sldId id="1270"/>
            <p14:sldId id="1271"/>
            <p14:sldId id="1280"/>
            <p14:sldId id="1267"/>
            <p14:sldId id="1269"/>
            <p14:sldId id="1268"/>
            <p14:sldId id="1274"/>
            <p14:sldId id="1275"/>
            <p14:sldId id="1276"/>
            <p14:sldId id="1300"/>
            <p14:sldId id="1316"/>
            <p14:sldId id="1237"/>
            <p14:sldId id="1314"/>
            <p14:sldId id="1177"/>
            <p14:sldId id="1320"/>
            <p14:sldId id="1243"/>
            <p14:sldId id="1200"/>
            <p14:sldId id="1188"/>
            <p14:sldId id="1305"/>
            <p14:sldId id="1201"/>
            <p14:sldId id="1226"/>
            <p14:sldId id="1213"/>
            <p14:sldId id="1310"/>
            <p14:sldId id="1311"/>
            <p14:sldId id="1312"/>
            <p14:sldId id="1278"/>
            <p14:sldId id="1254"/>
            <p14:sldId id="1273"/>
            <p14:sldId id="1255"/>
            <p14:sldId id="1253"/>
          </p14:sldIdLst>
        </p14:section>
        <p14:section name="Backup" id="{55E82B9F-9FBB-43FD-9353-52110C8EFFB9}">
          <p14:sldIdLst>
            <p14:sldId id="1358"/>
            <p14:sldId id="1357"/>
            <p14:sldId id="1354"/>
          </p14:sldIdLst>
        </p14:section>
      </p14:sectionLst>
    </p:ext>
    <p:ext uri="{EFAFB233-063F-42B5-8137-9DF3F51BA10A}">
      <p15:sldGuideLst xmlns:p15="http://schemas.microsoft.com/office/powerpoint/2012/main" xmlns="">
        <p15:guide id="1" orient="horz" pos="1316">
          <p15:clr>
            <a:srgbClr val="A4A3A4"/>
          </p15:clr>
        </p15:guide>
        <p15:guide id="2" orient="horz" pos="3050">
          <p15:clr>
            <a:srgbClr val="A4A3A4"/>
          </p15:clr>
        </p15:guide>
        <p15:guide id="3" orient="horz" pos="3189">
          <p15:clr>
            <a:srgbClr val="A4A3A4"/>
          </p15:clr>
        </p15:guide>
        <p15:guide id="4" pos="5455">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C400"/>
    <a:srgbClr val="6FAC00"/>
    <a:srgbClr val="79705A"/>
    <a:srgbClr val="787972"/>
    <a:srgbClr val="FFD5B3"/>
    <a:srgbClr val="836F85"/>
    <a:srgbClr val="BF9064"/>
    <a:srgbClr val="FF9900"/>
    <a:srgbClr val="9F9478"/>
    <a:srgbClr val="A195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51" autoAdjust="0"/>
    <p:restoredTop sz="82034" autoAdjust="0"/>
  </p:normalViewPr>
  <p:slideViewPr>
    <p:cSldViewPr snapToGrid="0">
      <p:cViewPr varScale="1">
        <p:scale>
          <a:sx n="107" d="100"/>
          <a:sy n="107" d="100"/>
        </p:scale>
        <p:origin x="-1206" y="-96"/>
      </p:cViewPr>
      <p:guideLst>
        <p:guide orient="horz" pos="1316"/>
        <p:guide orient="horz" pos="3050"/>
        <p:guide orient="horz" pos="3189"/>
        <p:guide pos="5455"/>
      </p:guideLst>
    </p:cSldViewPr>
  </p:slideViewPr>
  <p:outlineViewPr>
    <p:cViewPr>
      <p:scale>
        <a:sx n="33" d="100"/>
        <a:sy n="33" d="100"/>
      </p:scale>
      <p:origin x="0" y="6222"/>
    </p:cViewPr>
  </p:outlineViewPr>
  <p:notesTextViewPr>
    <p:cViewPr>
      <p:scale>
        <a:sx n="100" d="100"/>
        <a:sy n="100" d="100"/>
      </p:scale>
      <p:origin x="0" y="0"/>
    </p:cViewPr>
  </p:notesTextViewPr>
  <p:sorterViewPr>
    <p:cViewPr>
      <p:scale>
        <a:sx n="92" d="100"/>
        <a:sy n="92" d="100"/>
      </p:scale>
      <p:origin x="0" y="0"/>
    </p:cViewPr>
  </p:sorterViewPr>
  <p:notesViewPr>
    <p:cSldViewPr snapToGrid="0">
      <p:cViewPr varScale="1">
        <p:scale>
          <a:sx n="88" d="100"/>
          <a:sy n="88" d="100"/>
        </p:scale>
        <p:origin x="-3828"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D:\Crassin_Dev\_Projects\Statistical%20GBuffer\SGBuffer_Results_I3DTal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effectLst>
                  <a:outerShdw blurRad="38100" dist="38100" dir="2700000" algn="tl">
                    <a:srgbClr val="000000">
                      <a:alpha val="43137"/>
                    </a:srgbClr>
                  </a:outerShdw>
                </a:effectLst>
              </a:defRPr>
            </a:pPr>
            <a:r>
              <a:rPr lang="en-US" dirty="0" smtClean="0">
                <a:solidFill>
                  <a:srgbClr val="FF0000"/>
                </a:solidFill>
                <a:effectLst>
                  <a:outerShdw blurRad="38100" dist="38100" dir="2700000" algn="tl">
                    <a:srgbClr val="000000">
                      <a:alpha val="43137"/>
                    </a:srgbClr>
                  </a:outerShdw>
                </a:effectLst>
              </a:rPr>
              <a:t>AG-Buffer</a:t>
            </a:r>
            <a:endParaRPr lang="en-US" dirty="0">
              <a:solidFill>
                <a:srgbClr val="FF0000"/>
              </a:solidFill>
              <a:effectLst>
                <a:outerShdw blurRad="38100" dist="38100" dir="2700000" algn="tl">
                  <a:srgbClr val="000000">
                    <a:alpha val="43137"/>
                  </a:srgbClr>
                </a:outerShdw>
              </a:effectLst>
            </a:endParaRPr>
          </a:p>
        </c:rich>
      </c:tx>
      <c:layout>
        <c:manualLayout>
          <c:xMode val="edge"/>
          <c:yMode val="edge"/>
          <c:x val="0.13246344206974126"/>
          <c:y val="1.6877641616702646E-2"/>
        </c:manualLayout>
      </c:layout>
      <c:overlay val="0"/>
    </c:title>
    <c:autoTitleDeleted val="0"/>
    <c:plotArea>
      <c:layout/>
      <c:lineChart>
        <c:grouping val="standard"/>
        <c:varyColors val="0"/>
        <c:ser>
          <c:idx val="0"/>
          <c:order val="0"/>
          <c:tx>
            <c:strRef>
              <c:f>'Memory v4 Metal3'!$T$3</c:f>
              <c:strCache>
                <c:ptCount val="1"/>
                <c:pt idx="0">
                  <c:v>8x MSAA</c:v>
                </c:pt>
              </c:strCache>
            </c:strRef>
          </c:tx>
          <c:cat>
            <c:numRef>
              <c:f>'Memory v4 Metal3'!$S$8:$S$11</c:f>
              <c:numCache>
                <c:formatCode>General</c:formatCode>
                <c:ptCount val="4"/>
                <c:pt idx="0">
                  <c:v>1</c:v>
                </c:pt>
                <c:pt idx="1">
                  <c:v>2</c:v>
                </c:pt>
                <c:pt idx="2">
                  <c:v>3</c:v>
                </c:pt>
                <c:pt idx="3">
                  <c:v>4</c:v>
                </c:pt>
              </c:numCache>
            </c:numRef>
          </c:cat>
          <c:val>
            <c:numRef>
              <c:f>'Memory v4 Metal3'!$T$8:$T$11</c:f>
              <c:numCache>
                <c:formatCode>0</c:formatCode>
                <c:ptCount val="4"/>
                <c:pt idx="0">
                  <c:v>36.71875</c:v>
                </c:pt>
                <c:pt idx="1">
                  <c:v>63.28125</c:v>
                </c:pt>
                <c:pt idx="2">
                  <c:v>76.5625</c:v>
                </c:pt>
                <c:pt idx="3">
                  <c:v>89.0625</c:v>
                </c:pt>
              </c:numCache>
            </c:numRef>
          </c:val>
          <c:smooth val="0"/>
        </c:ser>
        <c:ser>
          <c:idx val="1"/>
          <c:order val="1"/>
          <c:tx>
            <c:strRef>
              <c:f>'Memory v4 Metal3'!$U$3</c:f>
              <c:strCache>
                <c:ptCount val="1"/>
                <c:pt idx="0">
                  <c:v>16x MSAA</c:v>
                </c:pt>
              </c:strCache>
            </c:strRef>
          </c:tx>
          <c:cat>
            <c:numRef>
              <c:f>'Memory v4 Metal3'!$S$8:$S$11</c:f>
              <c:numCache>
                <c:formatCode>General</c:formatCode>
                <c:ptCount val="4"/>
                <c:pt idx="0">
                  <c:v>1</c:v>
                </c:pt>
                <c:pt idx="1">
                  <c:v>2</c:v>
                </c:pt>
                <c:pt idx="2">
                  <c:v>3</c:v>
                </c:pt>
                <c:pt idx="3">
                  <c:v>4</c:v>
                </c:pt>
              </c:numCache>
            </c:numRef>
          </c:cat>
          <c:val>
            <c:numRef>
              <c:f>'Memory v4 Metal3'!$U$8:$U$11</c:f>
              <c:numCache>
                <c:formatCode>0</c:formatCode>
                <c:ptCount val="4"/>
                <c:pt idx="0">
                  <c:v>30.859375</c:v>
                </c:pt>
                <c:pt idx="1">
                  <c:v>51.5625</c:v>
                </c:pt>
                <c:pt idx="2">
                  <c:v>58.984375</c:v>
                </c:pt>
                <c:pt idx="3">
                  <c:v>65.625</c:v>
                </c:pt>
              </c:numCache>
            </c:numRef>
          </c:val>
          <c:smooth val="0"/>
        </c:ser>
        <c:ser>
          <c:idx val="2"/>
          <c:order val="2"/>
          <c:tx>
            <c:strRef>
              <c:f>'Memory v4 Metal3'!$V$3</c:f>
              <c:strCache>
                <c:ptCount val="1"/>
                <c:pt idx="0">
                  <c:v>32x MSAA</c:v>
                </c:pt>
              </c:strCache>
            </c:strRef>
          </c:tx>
          <c:dLbls>
            <c:dLblPos val="b"/>
            <c:showLegendKey val="0"/>
            <c:showVal val="1"/>
            <c:showCatName val="0"/>
            <c:showSerName val="0"/>
            <c:showPercent val="0"/>
            <c:showBubbleSize val="0"/>
            <c:showLeaderLines val="0"/>
          </c:dLbls>
          <c:cat>
            <c:numRef>
              <c:f>'Memory v4 Metal3'!$S$8:$S$11</c:f>
              <c:numCache>
                <c:formatCode>General</c:formatCode>
                <c:ptCount val="4"/>
                <c:pt idx="0">
                  <c:v>1</c:v>
                </c:pt>
                <c:pt idx="1">
                  <c:v>2</c:v>
                </c:pt>
                <c:pt idx="2">
                  <c:v>3</c:v>
                </c:pt>
                <c:pt idx="3">
                  <c:v>4</c:v>
                </c:pt>
              </c:numCache>
            </c:numRef>
          </c:cat>
          <c:val>
            <c:numRef>
              <c:f>'Memory v4 Metal3'!$V$8:$V$11</c:f>
              <c:numCache>
                <c:formatCode>0</c:formatCode>
                <c:ptCount val="4"/>
                <c:pt idx="0">
                  <c:v>27.9296875</c:v>
                </c:pt>
                <c:pt idx="1">
                  <c:v>45.703125</c:v>
                </c:pt>
                <c:pt idx="2">
                  <c:v>50.1953125</c:v>
                </c:pt>
                <c:pt idx="3">
                  <c:v>53.90625</c:v>
                </c:pt>
              </c:numCache>
            </c:numRef>
          </c:val>
          <c:smooth val="0"/>
        </c:ser>
        <c:dLbls>
          <c:dLblPos val="t"/>
          <c:showLegendKey val="0"/>
          <c:showVal val="1"/>
          <c:showCatName val="0"/>
          <c:showSerName val="0"/>
          <c:showPercent val="0"/>
          <c:showBubbleSize val="0"/>
        </c:dLbls>
        <c:marker val="1"/>
        <c:smooth val="0"/>
        <c:axId val="70499712"/>
        <c:axId val="75031296"/>
      </c:lineChart>
      <c:catAx>
        <c:axId val="70499712"/>
        <c:scaling>
          <c:orientation val="minMax"/>
        </c:scaling>
        <c:delete val="0"/>
        <c:axPos val="b"/>
        <c:title>
          <c:tx>
            <c:rich>
              <a:bodyPr/>
              <a:lstStyle/>
              <a:p>
                <a:pPr>
                  <a:defRPr/>
                </a:pPr>
                <a:r>
                  <a:rPr lang="en-US" dirty="0"/>
                  <a:t>Number of </a:t>
                </a:r>
                <a:r>
                  <a:rPr lang="en-US" dirty="0" smtClean="0"/>
                  <a:t>Aggregates /pixel</a:t>
                </a:r>
                <a:endParaRPr lang="en-US" dirty="0"/>
              </a:p>
            </c:rich>
          </c:tx>
          <c:layout>
            <c:manualLayout>
              <c:xMode val="edge"/>
              <c:yMode val="edge"/>
              <c:x val="0.2871119110111236"/>
              <c:y val="0.89466650577534279"/>
            </c:manualLayout>
          </c:layout>
          <c:overlay val="0"/>
        </c:title>
        <c:numFmt formatCode="General" sourceLinked="1"/>
        <c:majorTickMark val="none"/>
        <c:minorTickMark val="cross"/>
        <c:tickLblPos val="nextTo"/>
        <c:crossAx val="75031296"/>
        <c:crosses val="autoZero"/>
        <c:auto val="1"/>
        <c:lblAlgn val="ctr"/>
        <c:lblOffset val="100"/>
        <c:noMultiLvlLbl val="0"/>
      </c:catAx>
      <c:valAx>
        <c:axId val="75031296"/>
        <c:scaling>
          <c:orientation val="minMax"/>
        </c:scaling>
        <c:delete val="0"/>
        <c:axPos val="l"/>
        <c:majorGridlines/>
        <c:title>
          <c:tx>
            <c:rich>
              <a:bodyPr/>
              <a:lstStyle/>
              <a:p>
                <a:pPr>
                  <a:defRPr sz="1100"/>
                </a:pPr>
                <a:r>
                  <a:rPr lang="en-US" sz="1100"/>
                  <a:t>% mem relative to G-Buffer</a:t>
                </a:r>
              </a:p>
            </c:rich>
          </c:tx>
          <c:layout>
            <c:manualLayout>
              <c:xMode val="edge"/>
              <c:yMode val="edge"/>
              <c:x val="1.5983550590906791E-2"/>
              <c:y val="0.23056665817911778"/>
            </c:manualLayout>
          </c:layout>
          <c:overlay val="0"/>
        </c:title>
        <c:numFmt formatCode="0" sourceLinked="1"/>
        <c:majorTickMark val="none"/>
        <c:minorTickMark val="none"/>
        <c:tickLblPos val="nextTo"/>
        <c:crossAx val="70499712"/>
        <c:crosses val="autoZero"/>
        <c:crossBetween val="between"/>
      </c:valAx>
    </c:plotArea>
    <c:legend>
      <c:legendPos val="r"/>
      <c:layout>
        <c:manualLayout>
          <c:xMode val="edge"/>
          <c:yMode val="edge"/>
          <c:x val="0.27840328363915867"/>
          <c:y val="1.177421489729623E-2"/>
          <c:w val="0.50659047619047615"/>
          <c:h val="0.18311815890711555"/>
        </c:manualLayout>
      </c:layout>
      <c:overlay val="0"/>
    </c:legend>
    <c:plotVisOnly val="1"/>
    <c:dispBlanksAs val="gap"/>
    <c:showDLblsOverMax val="0"/>
  </c:chart>
  <c:spPr>
    <a:noFill/>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5434520" y="8767094"/>
            <a:ext cx="1083012" cy="200064"/>
            <a:chOff x="8775700" y="3552825"/>
            <a:chExt cx="5156200" cy="952500"/>
          </a:xfrm>
        </p:grpSpPr>
        <p:sp>
          <p:nvSpPr>
            <p:cNvPr id="5" name="Freeform 4"/>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5839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30565" y="8831580"/>
            <a:ext cx="3037840" cy="464820"/>
          </a:xfrm>
          <a:prstGeom prst="rect">
            <a:avLst/>
          </a:prstGeom>
        </p:spPr>
        <p:txBody>
          <a:bodyPr vert="horz" lIns="93177" tIns="46589" rIns="93177" bIns="46589" rtlCol="0" anchor="ctr"/>
          <a:lstStyle>
            <a:lvl1pPr algn="l">
              <a:defRPr sz="1100">
                <a:latin typeface="Trebuchet MS" pitchFamily="34" charset="0"/>
                <a:ea typeface="ＭＳ Ｐゴシック" pitchFamily="-16" charset="-128"/>
                <a:cs typeface="+mn-cs"/>
              </a:defRPr>
            </a:lvl1pPr>
          </a:lstStyle>
          <a:p>
            <a:pPr>
              <a:defRPr/>
            </a:pPr>
            <a:fld id="{0EFD2D7F-A763-4126-9B71-A7F863137437}" type="datetimeFigureOut">
              <a:rPr lang="en-US" smtClean="0"/>
              <a:pPr>
                <a:defRPr/>
              </a:pPr>
              <a:t>3/10/2015</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 name="Slide Number Placeholder 6"/>
          <p:cNvSpPr>
            <a:spLocks noGrp="1"/>
          </p:cNvSpPr>
          <p:nvPr>
            <p:ph type="sldNum" sz="quarter" idx="5"/>
          </p:nvPr>
        </p:nvSpPr>
        <p:spPr>
          <a:xfrm>
            <a:off x="3663170" y="8829967"/>
            <a:ext cx="3037840" cy="464820"/>
          </a:xfrm>
          <a:prstGeom prst="rect">
            <a:avLst/>
          </a:prstGeom>
        </p:spPr>
        <p:txBody>
          <a:bodyPr vert="horz" lIns="93177" tIns="46589" rIns="93177" bIns="46589" rtlCol="0" anchor="ctr"/>
          <a:lstStyle>
            <a:lvl1pPr algn="r">
              <a:defRPr sz="1100">
                <a:latin typeface="Trebuchet MS" pitchFamily="34" charset="0"/>
                <a:ea typeface="ＭＳ Ｐゴシック" pitchFamily="-16" charset="-128"/>
                <a:cs typeface="+mn-cs"/>
              </a:defRPr>
            </a:lvl1pPr>
          </a:lstStyle>
          <a:p>
            <a:pPr>
              <a:defRPr/>
            </a:pPr>
            <a:fld id="{E02D639A-AF38-4D9A-897E-57859A70BDEB}" type="slidenum">
              <a:rPr lang="en-US" smtClean="0"/>
              <a:pPr>
                <a:defRPr/>
              </a:pPr>
              <a:t>‹#›</a:t>
            </a:fld>
            <a:endParaRPr lang="en-US" dirty="0"/>
          </a:p>
        </p:txBody>
      </p:sp>
      <p:grpSp>
        <p:nvGrpSpPr>
          <p:cNvPr id="8" name="Group 7"/>
          <p:cNvGrpSpPr/>
          <p:nvPr/>
        </p:nvGrpSpPr>
        <p:grpSpPr>
          <a:xfrm>
            <a:off x="5528649" y="308894"/>
            <a:ext cx="1083012" cy="200064"/>
            <a:chOff x="8775700" y="3552825"/>
            <a:chExt cx="5156200" cy="952500"/>
          </a:xfrm>
        </p:grpSpPr>
        <p:sp>
          <p:nvSpPr>
            <p:cNvPr id="9" name="Freeform 8"/>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46712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Good morning. Thank you for the introduction.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First I would like</a:t>
            </a:r>
            <a:r>
              <a:rPr lang="en-US" sz="1200" kern="1200" baseline="0" dirty="0" smtClean="0">
                <a:solidFill>
                  <a:schemeClr val="tx1"/>
                </a:solidFill>
                <a:effectLst/>
                <a:latin typeface="+mn-lt"/>
                <a:ea typeface="+mn-ea"/>
                <a:cs typeface="+mn-cs"/>
              </a:rPr>
              <a:t> to say that despite the name ag*AA*, I am not going to present a new Screen-space post-processing technique…</a:t>
            </a:r>
          </a:p>
        </p:txBody>
      </p:sp>
      <p:sp>
        <p:nvSpPr>
          <p:cNvPr id="4" name="Slide Number Placeholder 3"/>
          <p:cNvSpPr>
            <a:spLocks noGrp="1"/>
          </p:cNvSpPr>
          <p:nvPr>
            <p:ph type="sldNum" sz="quarter" idx="10"/>
          </p:nvPr>
        </p:nvSpPr>
        <p:spPr/>
        <p:txBody>
          <a:bodyPr/>
          <a:lstStyle/>
          <a:p>
            <a:pPr>
              <a:defRPr/>
            </a:pPr>
            <a:fld id="{A219530C-30DE-44E9-9437-BF26CF5706FE}"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2870488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smtClean="0"/>
              <a:t>Decoupling </a:t>
            </a:r>
            <a:r>
              <a:rPr lang="en-US" baseline="0" dirty="0" smtClean="0"/>
              <a:t>visibility sampling from shading is not a new idea of course, that’s basically what’s forward MSAA does.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But MSAA</a:t>
            </a:r>
            <a:r>
              <a:rPr lang="en-US" dirty="0" smtClean="0"/>
              <a:t> can’t go below shading once </a:t>
            </a:r>
            <a:r>
              <a:rPr lang="en-US" baseline="0" dirty="0" smtClean="0"/>
              <a:t>*per-triangle* per-pixel.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Deferred shading </a:t>
            </a:r>
            <a:r>
              <a:rPr lang="en-US" baseline="0" dirty="0" smtClean="0"/>
              <a:t>potentially allows more shading rate reduction, and multiple techniques have been proposed to exploit that.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“Simple/Complex”  approach </a:t>
            </a:r>
            <a:r>
              <a:rPr lang="en-US" baseline="0" dirty="0" smtClean="0"/>
              <a:t>is… probably.. what most deferred renderers use if they rely on MSAA.</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#As the name suggest, </a:t>
            </a:r>
            <a:r>
              <a:rPr lang="en-US" baseline="0" dirty="0" smtClean="0"/>
              <a:t>the idea is to detect the “simple” pixels -with only one planar surface- and to shade them once…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While the complex pixels are shaded per-sample. But it still generates a full super-sampled G-Buffer.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#It works for relatively simple scenes, but it doesn’t really help when most pixels end up with more then one surface. </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10</a:t>
            </a:fld>
            <a:endParaRPr lang="en-US" dirty="0"/>
          </a:p>
        </p:txBody>
      </p:sp>
    </p:spTree>
    <p:extLst>
      <p:ext uri="{BB962C8B-B14F-4D97-AF65-F5344CB8AC3E}">
        <p14:creationId xmlns:p14="http://schemas.microsoft.com/office/powerpoint/2010/main" val="4262630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Surface Based Anti-Aliasing, or SBAA, improves</a:t>
            </a:r>
            <a:r>
              <a:rPr lang="en-US" baseline="0" dirty="0" smtClean="0"/>
              <a:t> over the Simple/Complex approach. </a:t>
            </a:r>
            <a:br>
              <a:rPr lang="en-US" baseline="0" dirty="0" smtClean="0"/>
            </a:br>
            <a:endParaRPr lang="en-US" baseline="0" dirty="0" smtClean="0"/>
          </a:p>
          <a:p>
            <a:r>
              <a:rPr lang="en-US" baseline="0" dirty="0" smtClean="0"/>
              <a:t>#It evaluates visibility at high frequency, using a multi-sampled Z-buffer. But instead of storing shading attributes at this frequency, </a:t>
            </a:r>
          </a:p>
          <a:p>
            <a:r>
              <a:rPr lang="en-US" baseline="0" dirty="0" smtClean="0"/>
              <a:t>#it selects only the </a:t>
            </a:r>
            <a:r>
              <a:rPr lang="en-US" i="1" baseline="0" dirty="0" smtClean="0"/>
              <a:t>n</a:t>
            </a:r>
            <a:r>
              <a:rPr lang="en-US" baseline="0" dirty="0" smtClean="0"/>
              <a:t> most contributing surfaces for each pixel, based on their coverage, and it stores and shades attributes only for those surfaces. </a:t>
            </a:r>
          </a:p>
          <a:p>
            <a:r>
              <a:rPr lang="en-US" baseline="0" dirty="0" smtClean="0"/>
              <a:t>#The other surfaces are just *discarded*.</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allows bounding the storage *and* the shading computation,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but this is at the cost of a reduction in quality in the complex regions, where more than n surfaces are contributing.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So SBAA not really designed to provide high quality when “complexity” is everywhere on the </a:t>
            </a:r>
            <a:r>
              <a:rPr lang="en-US" baseline="0" smtClean="0"/>
              <a:t>screen.</a:t>
            </a:r>
            <a:endParaRPr lang="en-US" baseline="0"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11</a:t>
            </a:fld>
            <a:endParaRPr lang="en-US" dirty="0"/>
          </a:p>
        </p:txBody>
      </p:sp>
    </p:spTree>
    <p:extLst>
      <p:ext uri="{BB962C8B-B14F-4D97-AF65-F5344CB8AC3E}">
        <p14:creationId xmlns:p14="http://schemas.microsoft.com/office/powerpoint/2010/main" val="4262630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100" dirty="0" smtClean="0"/>
              <a:t>Like SBAA, AGAA also evaluates visibility per-sample at full rate.</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100" dirty="0" smtClean="0"/>
              <a:t>But in contrast to</a:t>
            </a:r>
            <a:r>
              <a:rPr lang="en-US" sz="1100" baseline="0" dirty="0" smtClean="0"/>
              <a:t> SBAA, what *we* propose is *not* to discard *any* sample.</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10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100" dirty="0" smtClean="0"/>
              <a:t>#Instead, we</a:t>
            </a:r>
            <a:r>
              <a:rPr lang="en-US" sz="1100" baseline="0" dirty="0" smtClean="0"/>
              <a:t> group them together dynamically into aggregates, and we *filter* their attributes, *before* shading.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t>We call the resulting data structure an “Aggregate G-Buffer”.</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10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t>At the end, instead of shading individual samples, we shade each of these filtered aggregates, once.</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10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t>#We actually take inspiration from texture maps pre-filtering techniques, as well as voxel-based filtering.</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t>The main difference here is that we work in pixel-space, and we perform the </a:t>
            </a:r>
            <a:r>
              <a:rPr lang="en-US" sz="1100" baseline="0" dirty="0" err="1" smtClean="0"/>
              <a:t>prefiltering</a:t>
            </a:r>
            <a:r>
              <a:rPr lang="en-US" sz="1100" baseline="0" dirty="0" smtClean="0"/>
              <a:t> *dynamically*, during rendering.</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100" baseline="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t>#Each aggregate contains a statistical description of the surface, and shading attributes, that we filtered.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t>We have a normal distribution function, which models the orientations of the filtered primitives, as well as the </a:t>
            </a:r>
            <a:r>
              <a:rPr lang="en-US" sz="1100" baseline="0" dirty="0" err="1" smtClean="0"/>
              <a:t>microfacet</a:t>
            </a:r>
            <a:r>
              <a:rPr lang="en-US" sz="1100" baseline="0" dirty="0" smtClean="0"/>
              <a:t> distribution of their material.</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t>We also keep a distribution of sub-pixel positions, which will be necessary for proper shadowing,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t>and we average the other shading attributes, like the albedo.</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100" baseline="0"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12</a:t>
            </a:fld>
            <a:endParaRPr lang="en-US" dirty="0"/>
          </a:p>
        </p:txBody>
      </p:sp>
    </p:spTree>
    <p:extLst>
      <p:ext uri="{BB962C8B-B14F-4D97-AF65-F5344CB8AC3E}">
        <p14:creationId xmlns:p14="http://schemas.microsoft.com/office/powerpoint/2010/main" val="245207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how</a:t>
            </a:r>
            <a:r>
              <a:rPr lang="en-US" baseline="0" dirty="0" smtClean="0"/>
              <a:t> do we effectively render with these aggregates ?</a:t>
            </a:r>
          </a:p>
          <a:p>
            <a:endParaRPr lang="en-US" dirty="0" smtClean="0"/>
          </a:p>
          <a:p>
            <a:r>
              <a:rPr lang="en-US" dirty="0" smtClean="0"/>
              <a:t>Like a traditional</a:t>
            </a:r>
            <a:r>
              <a:rPr lang="en-US" baseline="0" dirty="0" smtClean="0"/>
              <a:t> G-Buffer, the Aggregate G-Buffer illustrated here, stores its parameters as multi-sampled texture maps. </a:t>
            </a:r>
          </a:p>
          <a:p>
            <a:r>
              <a:rPr lang="en-US" baseline="0" dirty="0" smtClean="0"/>
              <a:t>The difference is that each sample contain an aggregate value, instead of an individual geometry sample. </a:t>
            </a:r>
          </a:p>
          <a:p>
            <a:r>
              <a:rPr lang="en-US" baseline="0" dirty="0" smtClean="0"/>
              <a:t>So here we use two aggregates, and so the texture maps store two samples.</a:t>
            </a:r>
          </a:p>
          <a:p>
            <a:endParaRPr lang="en-US" baseline="0" dirty="0" smtClean="0"/>
          </a:p>
          <a:p>
            <a:r>
              <a:rPr lang="en-US" baseline="0" dirty="0" smtClean="0"/>
              <a:t>#We use this AG-Buffer as input of the deferred shading step, to produce the final image.</a:t>
            </a:r>
          </a:p>
          <a:p>
            <a:r>
              <a:rPr lang="en-US" dirty="0" smtClean="0"/>
              <a:t>#We could generate the AG-Buffer from a fully</a:t>
            </a:r>
            <a:r>
              <a:rPr lang="en-US" baseline="0" dirty="0" smtClean="0"/>
              <a:t> super-sampled G-Buffer…</a:t>
            </a:r>
            <a:endParaRPr lang="en-US" dirty="0" smtClean="0"/>
          </a:p>
          <a:p>
            <a:r>
              <a:rPr lang="en-US" dirty="0" smtClean="0"/>
              <a:t>But</a:t>
            </a:r>
            <a:r>
              <a:rPr lang="en-US" baseline="0" dirty="0" smtClean="0"/>
              <a:t> generating the </a:t>
            </a:r>
            <a:r>
              <a:rPr lang="en-US" baseline="0" dirty="0" err="1" smtClean="0"/>
              <a:t>supersampled</a:t>
            </a:r>
            <a:r>
              <a:rPr lang="en-US" baseline="0" dirty="0" smtClean="0"/>
              <a:t> G-Buffer, and doing this conversion, it would be quite expensive, both in terms of processing time, as well as memory storage, and bandwidth.</a:t>
            </a:r>
          </a:p>
          <a:p>
            <a:r>
              <a:rPr lang="en-US" dirty="0" smtClean="0"/>
              <a:t>#So we avoid doing that.</a:t>
            </a:r>
          </a:p>
          <a:p>
            <a:endParaRPr lang="en-US" dirty="0" smtClean="0"/>
          </a:p>
          <a:p>
            <a:r>
              <a:rPr lang="en-US" dirty="0" smtClean="0"/>
              <a:t>#Instead, we directly rasterize the scene into the Aggregate G-Buffer, using high sampling rate…</a:t>
            </a:r>
          </a:p>
          <a:p>
            <a:r>
              <a:rPr lang="en-US" dirty="0" smtClean="0"/>
              <a:t>… and we accumulate the shading parameters on-the-fly, into the filtered representation.</a:t>
            </a:r>
          </a:p>
          <a:p>
            <a:r>
              <a:rPr lang="en-US" dirty="0" smtClean="0"/>
              <a:t>This is basically a weighted average of the fragments contributions, based on visibility, and we use hardware blending to do that.</a:t>
            </a:r>
          </a:p>
          <a:p>
            <a:endParaRPr lang="en-US" dirty="0" smtClean="0"/>
          </a:p>
          <a:p>
            <a:r>
              <a:rPr lang="en-US" dirty="0" smtClean="0"/>
              <a:t>For this to work, we need to make sure that the samples that we accumulate are visible.</a:t>
            </a:r>
            <a:r>
              <a:rPr lang="en-US" baseline="0" dirty="0" smtClean="0"/>
              <a:t> </a:t>
            </a:r>
          </a:p>
          <a:p>
            <a:r>
              <a:rPr lang="en-US" baseline="0" dirty="0" smtClean="0"/>
              <a:t>#So we need to first perform *another* </a:t>
            </a:r>
            <a:r>
              <a:rPr lang="en-US" baseline="0" dirty="0" err="1" smtClean="0"/>
              <a:t>rasterization</a:t>
            </a:r>
            <a:r>
              <a:rPr lang="en-US" baseline="0" dirty="0" smtClean="0"/>
              <a:t> pass, which generates a depth buffer, and provides visibility at high sampling rate.</a:t>
            </a:r>
          </a:p>
          <a:p>
            <a:endParaRPr lang="en-US"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13</a:t>
            </a:fld>
            <a:endParaRPr lang="en-US" dirty="0"/>
          </a:p>
        </p:txBody>
      </p:sp>
    </p:spTree>
    <p:extLst>
      <p:ext uri="{BB962C8B-B14F-4D97-AF65-F5344CB8AC3E}">
        <p14:creationId xmlns:p14="http://schemas.microsoft.com/office/powerpoint/2010/main" val="3407328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AG-Buffer generation steps also need to chose into which of the two aggregates to accumulate the sample values.</a:t>
            </a:r>
          </a:p>
          <a:p>
            <a:endParaRPr lang="en-US" baseline="0" dirty="0" smtClean="0"/>
          </a:p>
          <a:p>
            <a:r>
              <a:rPr lang="en-US" baseline="0" dirty="0" smtClean="0"/>
              <a:t>#We build the sample-to-aggregate mapping with an “aggregate definition” step. </a:t>
            </a:r>
          </a:p>
          <a:p>
            <a:r>
              <a:rPr lang="en-US" baseline="0" dirty="0" smtClean="0"/>
              <a:t>It clusters the samples based on their depth values, PLUS an additional low-precision normal information.</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Now when you think about it, this AG-Buffer generation steps is quite original, because it rasterize the scene and performs depth-testing at high sampling rate,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but it blends values into a set of render targets which are sampled at a much lower frequency.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actually requires a set of specific new hardware features which are exposed by our Maxwell architecture.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14</a:t>
            </a:fld>
            <a:endParaRPr lang="en-US" dirty="0"/>
          </a:p>
        </p:txBody>
      </p:sp>
    </p:spTree>
    <p:extLst>
      <p:ext uri="{BB962C8B-B14F-4D97-AF65-F5344CB8AC3E}">
        <p14:creationId xmlns:p14="http://schemas.microsoft.com/office/powerpoint/2010/main" val="3407328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Now let’s take a closer look into</a:t>
            </a:r>
            <a:r>
              <a:rPr lang="en-US" baseline="0" dirty="0" smtClean="0"/>
              <a:t> </a:t>
            </a:r>
            <a:r>
              <a:rPr lang="en-US" dirty="0" smtClean="0"/>
              <a:t>the aggregate definition step.</a:t>
            </a:r>
          </a:p>
          <a:p>
            <a:endParaRPr lang="en-US" dirty="0" smtClean="0"/>
          </a:p>
          <a:p>
            <a:r>
              <a:rPr lang="en-US" dirty="0" smtClean="0"/>
              <a:t>The goal here is to assign each visibility sample,</a:t>
            </a:r>
            <a:r>
              <a:rPr lang="en-US" baseline="0" dirty="0" smtClean="0"/>
              <a:t> to one of the aggregates. And we use a clustering scheme to do that.</a:t>
            </a:r>
          </a:p>
          <a:p>
            <a:endParaRPr lang="en-US" baseline="0" dirty="0" smtClean="0"/>
          </a:p>
          <a:p>
            <a:r>
              <a:rPr lang="en-US" baseline="0" dirty="0" smtClean="0"/>
              <a:t>Unlike previous techniques, like SBAA,  we support aggregating samples from primitives with different orientations, and also disjoint surfaces.</a:t>
            </a:r>
          </a:p>
          <a:p>
            <a:r>
              <a:rPr lang="en-US" baseline="0" dirty="0" smtClean="0"/>
              <a:t>#What we want here is basically to minimize the shading errors.</a:t>
            </a:r>
          </a:p>
          <a:p>
            <a:endParaRPr lang="en-US" baseline="0" dirty="0" smtClean="0"/>
          </a:p>
          <a:p>
            <a:r>
              <a:rPr lang="en-US" baseline="0" dirty="0" smtClean="0"/>
              <a:t>By independently pre-filtering the inputs of the shading function, the main assumption that we do is that the values taken by these parameters, are statistically independent.</a:t>
            </a:r>
          </a:p>
          <a:p>
            <a:r>
              <a:rPr lang="en-US" baseline="0" dirty="0" smtClean="0"/>
              <a:t>Of course in practice, there is *always* some degrees of correlation, especially because we don’t necessarily have a lot samples.</a:t>
            </a:r>
          </a:p>
          <a:p>
            <a:endParaRPr lang="en-US" baseline="0" dirty="0" smtClean="0"/>
          </a:p>
          <a:p>
            <a:r>
              <a:rPr lang="en-US" baseline="0" dirty="0" smtClean="0"/>
              <a:t>Most issues come from a correlation with either #the surface orientations, which determines shading, or #the shadowing term. </a:t>
            </a:r>
          </a:p>
          <a:p>
            <a:r>
              <a:rPr lang="en-US" baseline="0" dirty="0" smtClean="0"/>
              <a:t>Since shadowing information is not available when we cluster, we assume that shadowing discontinuities are low frequency, and #we use the spatial proximity to approximate shadowing similarity. </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#So, our clustering scheme favors both distance-based and orientation-based grouping of samples, and we provide a control over the relative importance of the two criteria.</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15</a:t>
            </a:fld>
            <a:endParaRPr lang="en-US" dirty="0"/>
          </a:p>
        </p:txBody>
      </p:sp>
    </p:spTree>
    <p:extLst>
      <p:ext uri="{BB962C8B-B14F-4D97-AF65-F5344CB8AC3E}">
        <p14:creationId xmlns:p14="http://schemas.microsoft.com/office/powerpoint/2010/main" val="3010883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Finally, how do we *shade* the aggregates ?</a:t>
            </a:r>
          </a:p>
          <a:p>
            <a:endParaRPr lang="en-US" dirty="0" smtClean="0"/>
          </a:p>
          <a:p>
            <a:r>
              <a:rPr lang="en-US" dirty="0" smtClean="0"/>
              <a:t>This is actually </a:t>
            </a:r>
            <a:r>
              <a:rPr lang="en-US" baseline="0" dirty="0" smtClean="0"/>
              <a:t>very close to shading from MIP-mapped texture samples, using filtered normal-mapped details.</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 chose to use the </a:t>
            </a:r>
            <a:r>
              <a:rPr lang="en-US" baseline="0" dirty="0" err="1" smtClean="0"/>
              <a:t>Blinn-Phong</a:t>
            </a:r>
            <a:r>
              <a:rPr lang="en-US" baseline="0" dirty="0" smtClean="0"/>
              <a:t> BRDF model for our experiments. But generally</a:t>
            </a:r>
            <a:r>
              <a:rPr lang="en-US" dirty="0" smtClean="0"/>
              <a:t>,</a:t>
            </a:r>
            <a:r>
              <a:rPr lang="en-US" baseline="0" dirty="0" smtClean="0"/>
              <a:t> the technique is independent from the shading model, and in theory other </a:t>
            </a:r>
            <a:r>
              <a:rPr lang="en-US" dirty="0" smtClean="0"/>
              <a:t>analytic </a:t>
            </a:r>
            <a:r>
              <a:rPr lang="en-US" baseline="0" dirty="0" err="1" smtClean="0"/>
              <a:t>microfacets</a:t>
            </a:r>
            <a:r>
              <a:rPr lang="en-US" baseline="0" dirty="0" smtClean="0"/>
              <a:t> </a:t>
            </a:r>
            <a:r>
              <a:rPr lang="en-US" dirty="0" smtClean="0"/>
              <a:t>distributions could be used, as long as </a:t>
            </a:r>
            <a:r>
              <a:rPr lang="en-US" baseline="0" dirty="0" smtClean="0"/>
              <a:t>it exists pre-filtering schemes, and that their parameters are linearly filterable.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r>
              <a:rPr lang="en-US" baseline="0" dirty="0" smtClean="0"/>
              <a:t>We encode the Normal distribution using </a:t>
            </a:r>
            <a:r>
              <a:rPr lang="en-US" baseline="0" dirty="0" err="1" smtClean="0"/>
              <a:t>Toksvig’s</a:t>
            </a:r>
            <a:r>
              <a:rPr lang="en-US" baseline="0" dirty="0" smtClean="0"/>
              <a:t> approach, which is basically approximating the variance in the normal directions from the length of a 3D normal vector.</a:t>
            </a:r>
          </a:p>
          <a:p>
            <a:endParaRPr lang="en-US" baseline="0" dirty="0" smtClean="0"/>
          </a:p>
          <a:p>
            <a:r>
              <a:rPr lang="en-US" baseline="0" dirty="0" smtClean="0"/>
              <a:t>In contrast to filtering micro-scale texture details, we filter not only the specular component, </a:t>
            </a:r>
          </a:p>
          <a:p>
            <a:r>
              <a:rPr lang="en-US" baseline="0" dirty="0" smtClean="0"/>
              <a:t>but *also* the diffuse component, because it has an important impact on the final image quality.</a:t>
            </a:r>
          </a:p>
          <a:p>
            <a:endParaRPr lang="en-US" baseline="0" dirty="0" smtClean="0"/>
          </a:p>
          <a:p>
            <a:r>
              <a:rPr lang="en-US" baseline="0" dirty="0" smtClean="0"/>
              <a:t>Finally, #because our aggregates can spread large depth extents, we also need to filter the shadowing, to account for differences of light visibility inside an aggregate.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16</a:t>
            </a:fld>
            <a:endParaRPr lang="en-US" dirty="0"/>
          </a:p>
        </p:txBody>
      </p:sp>
    </p:spTree>
    <p:extLst>
      <p:ext uri="{BB962C8B-B14F-4D97-AF65-F5344CB8AC3E}">
        <p14:creationId xmlns:p14="http://schemas.microsoft.com/office/powerpoint/2010/main" val="4033581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let’s take a look at some more image quality results...</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r>
              <a:rPr lang="en-US" baseline="0" dirty="0" smtClean="0"/>
              <a:t>[16 light sources]</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17</a:t>
            </a:fld>
            <a:endParaRPr lang="en-US" dirty="0"/>
          </a:p>
        </p:txBody>
      </p:sp>
    </p:spTree>
    <p:extLst>
      <p:ext uri="{BB962C8B-B14F-4D97-AF65-F5344CB8AC3E}">
        <p14:creationId xmlns:p14="http://schemas.microsoft.com/office/powerpoint/2010/main" val="417020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is our reference quality picture, which does per-sample shading on an 8x multi-sampled G-Buffer.</a:t>
            </a:r>
          </a:p>
          <a:p>
            <a:endParaRPr lang="en-US" baseline="0"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18</a:t>
            </a:fld>
            <a:endParaRPr lang="en-US" dirty="0"/>
          </a:p>
        </p:txBody>
      </p:sp>
    </p:spTree>
    <p:extLst>
      <p:ext uri="{BB962C8B-B14F-4D97-AF65-F5344CB8AC3E}">
        <p14:creationId xmlns:p14="http://schemas.microsoft.com/office/powerpoint/2010/main" val="3673721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have seen before, this scene contains important sub-pixel details …And post-processing techniques,</a:t>
            </a:r>
            <a:r>
              <a:rPr lang="en-US" baseline="0" dirty="0" smtClean="0"/>
              <a:t> like FXAA, totally fail.</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19</a:t>
            </a:fld>
            <a:endParaRPr lang="en-US" dirty="0"/>
          </a:p>
        </p:txBody>
      </p:sp>
    </p:spTree>
    <p:extLst>
      <p:ext uri="{BB962C8B-B14F-4D97-AF65-F5344CB8AC3E}">
        <p14:creationId xmlns:p14="http://schemas.microsoft.com/office/powerpoint/2010/main" val="1952389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Good anti-aliasing</a:t>
            </a:r>
            <a:r>
              <a:rPr lang="en-US" baseline="0" dirty="0" smtClean="0"/>
              <a:t> is crucial to bring film-like quality to real-time, </a:t>
            </a:r>
          </a:p>
          <a:p>
            <a:r>
              <a:rPr lang="en-US" baseline="0" dirty="0" smtClean="0"/>
              <a:t>and *t</a:t>
            </a:r>
            <a:r>
              <a:rPr lang="en-US" dirty="0" smtClean="0"/>
              <a:t>his* is the kind of scenes </a:t>
            </a:r>
            <a:r>
              <a:rPr lang="en-US" baseline="0" dirty="0" smtClean="0"/>
              <a:t>that</a:t>
            </a:r>
            <a:r>
              <a:rPr lang="en-US" dirty="0" smtClean="0"/>
              <a:t> we typically see as a challenge for real-time.</a:t>
            </a:r>
            <a:r>
              <a:rPr lang="en-US" baseline="0" dirty="0" smtClean="0"/>
              <a:t> And this </a:t>
            </a:r>
            <a:r>
              <a:rPr lang="en-US" dirty="0" smtClean="0"/>
              <a:t>is actually all cases, where post-processing antialiasing techniques</a:t>
            </a:r>
            <a:r>
              <a:rPr lang="en-US" baseline="0" dirty="0" smtClean="0"/>
              <a:t> fail….</a:t>
            </a:r>
            <a:endParaRPr lang="en-US" dirty="0" smtClean="0"/>
          </a:p>
          <a:p>
            <a:endParaRPr lang="en-US" dirty="0" smtClean="0"/>
          </a:p>
          <a:p>
            <a:r>
              <a:rPr lang="en-US" dirty="0" smtClean="0"/>
              <a:t>#In such scenes,</a:t>
            </a:r>
            <a:r>
              <a:rPr lang="en-US" baseline="0" dirty="0" smtClean="0"/>
              <a:t> you have a *very* large number of sub-pixel details. </a:t>
            </a:r>
          </a:p>
          <a:p>
            <a:r>
              <a:rPr lang="en-US" baseline="0" dirty="0" smtClean="0"/>
              <a:t>And they are actual *geometry*, that needs to be sampled at very high rates, in order to preserve appearance, and to avoid aliasing.</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a:t>
            </a:fld>
            <a:endParaRPr lang="en-US" dirty="0"/>
          </a:p>
        </p:txBody>
      </p:sp>
    </p:spTree>
    <p:extLst>
      <p:ext uri="{BB962C8B-B14F-4D97-AF65-F5344CB8AC3E}">
        <p14:creationId xmlns:p14="http://schemas.microsoft.com/office/powerpoint/2010/main" val="3603716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comparison, here is what we achieve with AGAA, if we use only one aggregate per-pixel…</a:t>
            </a:r>
          </a:p>
          <a:p>
            <a:endParaRPr lang="en-US" dirty="0" smtClean="0"/>
          </a:p>
          <a:p>
            <a:r>
              <a:rPr lang="en-US" dirty="0" smtClean="0"/>
              <a:t>It’s actually</a:t>
            </a:r>
            <a:r>
              <a:rPr lang="en-US" baseline="0" dirty="0" smtClean="0"/>
              <a:t> </a:t>
            </a:r>
            <a:r>
              <a:rPr lang="en-US" dirty="0" smtClean="0"/>
              <a:t>not so bad for shading only once, but there is some annoying visible </a:t>
            </a:r>
            <a:r>
              <a:rPr lang="en-US" dirty="0" err="1" smtClean="0"/>
              <a:t>artefacts</a:t>
            </a:r>
            <a:r>
              <a:rPr lang="en-US" dirty="0" smtClean="0"/>
              <a:t>…</a:t>
            </a:r>
            <a:r>
              <a:rPr lang="en-US" baseline="0" dirty="0" smtClean="0"/>
              <a:t> </a:t>
            </a:r>
          </a:p>
          <a:p>
            <a:r>
              <a:rPr lang="en-US" baseline="0" dirty="0" smtClean="0"/>
              <a:t>#like the halos on the foliage here, which are due to correlation issues with the shadowing.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20</a:t>
            </a:fld>
            <a:endParaRPr lang="en-US" dirty="0"/>
          </a:p>
        </p:txBody>
      </p:sp>
    </p:spTree>
    <p:extLst>
      <p:ext uri="{BB962C8B-B14F-4D97-AF65-F5344CB8AC3E}">
        <p14:creationId xmlns:p14="http://schemas.microsoft.com/office/powerpoint/2010/main" val="1780823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Now if we go up to *two* aggregates per-pixel</a:t>
            </a:r>
            <a:r>
              <a:rPr lang="en-US" baseline="0" dirty="0" smtClean="0"/>
              <a:t>.. </a:t>
            </a:r>
          </a:p>
          <a:p>
            <a:r>
              <a:rPr lang="en-US" baseline="0" dirty="0" smtClean="0"/>
              <a:t>then we get very similar result than 8x super-sampled shading…</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21</a:t>
            </a:fld>
            <a:endParaRPr lang="en-US" dirty="0"/>
          </a:p>
        </p:txBody>
      </p:sp>
    </p:spTree>
    <p:extLst>
      <p:ext uri="{BB962C8B-B14F-4D97-AF65-F5344CB8AC3E}">
        <p14:creationId xmlns:p14="http://schemas.microsoft.com/office/powerpoint/2010/main" val="680386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This is 8x </a:t>
            </a:r>
            <a:r>
              <a:rPr lang="en-US" dirty="0" err="1" smtClean="0"/>
              <a:t>supersampled</a:t>
            </a:r>
            <a:r>
              <a:rPr lang="en-US" dirty="0" smtClean="0"/>
              <a:t> ….</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22</a:t>
            </a:fld>
            <a:endParaRPr lang="en-US" dirty="0"/>
          </a:p>
        </p:txBody>
      </p:sp>
    </p:spTree>
    <p:extLst>
      <p:ext uri="{BB962C8B-B14F-4D97-AF65-F5344CB8AC3E}">
        <p14:creationId xmlns:p14="http://schemas.microsoft.com/office/powerpoint/2010/main" val="3673721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we do only 1.5 shading executions per pixel, on average.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Which is less than ¼ </a:t>
            </a:r>
            <a:r>
              <a:rPr lang="en-US" baseline="0" dirty="0" err="1" smtClean="0"/>
              <a:t>th</a:t>
            </a:r>
            <a:r>
              <a:rPr lang="en-US" baseline="0" dirty="0" smtClean="0"/>
              <a:t> of the average shading rate of the Simple/Complex approach for instance.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#Note that the metallic parts here exhibit specular shading, that does get filtered correctly by our model. You can find more specular shading results in the paper.</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23</a:t>
            </a:fld>
            <a:endParaRPr lang="en-US" dirty="0"/>
          </a:p>
        </p:txBody>
      </p:sp>
    </p:spTree>
    <p:extLst>
      <p:ext uri="{BB962C8B-B14F-4D97-AF65-F5344CB8AC3E}">
        <p14:creationId xmlns:p14="http://schemas.microsoft.com/office/powerpoint/2010/main" val="680386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if we compare to SBAA,</a:t>
            </a:r>
            <a:r>
              <a:rPr lang="en-US" baseline="0" dirty="0" smtClean="0"/>
              <a:t> using two surfaces per-pixel, we see that it fails to preserve the appearance of the sub-pixel details.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24</a:t>
            </a:fld>
            <a:endParaRPr lang="en-US" dirty="0"/>
          </a:p>
        </p:txBody>
      </p:sp>
    </p:spTree>
    <p:extLst>
      <p:ext uri="{BB962C8B-B14F-4D97-AF65-F5344CB8AC3E}">
        <p14:creationId xmlns:p14="http://schemas.microsoft.com/office/powerpoint/2010/main" val="1348660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to go up to </a:t>
            </a:r>
            <a:r>
              <a:rPr lang="en-US" baseline="0" dirty="0" smtClean="0"/>
              <a:t>6 surfaces per-pixel with SBAA to reach a quality close to the </a:t>
            </a:r>
            <a:r>
              <a:rPr lang="en-US" baseline="0" dirty="0" err="1" smtClean="0"/>
              <a:t>supersampled</a:t>
            </a:r>
            <a:r>
              <a:rPr lang="en-US" baseline="0" dirty="0" smtClean="0"/>
              <a:t> reference, </a:t>
            </a:r>
          </a:p>
          <a:p>
            <a:r>
              <a:rPr lang="en-US" baseline="0" dirty="0" smtClean="0"/>
              <a:t>And, on average, it requires twice as much shading executions as AGAA… and twice the memory.</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25</a:t>
            </a:fld>
            <a:endParaRPr lang="en-US" dirty="0"/>
          </a:p>
        </p:txBody>
      </p:sp>
    </p:spTree>
    <p:extLst>
      <p:ext uri="{BB962C8B-B14F-4D97-AF65-F5344CB8AC3E}">
        <p14:creationId xmlns:p14="http://schemas.microsoft.com/office/powerpoint/2010/main" val="1348660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Actually,</a:t>
            </a:r>
            <a:r>
              <a:rPr lang="en-US" baseline="0" dirty="0" smtClean="0"/>
              <a:t> it turns out that shading with SBAA is quite inefficient on the GPU...</a:t>
            </a:r>
          </a:p>
          <a:p>
            <a:endParaRPr lang="en-US" baseline="0" dirty="0" smtClean="0"/>
          </a:p>
          <a:p>
            <a:r>
              <a:rPr lang="en-US" baseline="0" dirty="0" smtClean="0"/>
              <a:t>This represents the logical number of shading executions per-pixel.</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26</a:t>
            </a:fld>
            <a:endParaRPr lang="en-US" dirty="0"/>
          </a:p>
        </p:txBody>
      </p:sp>
    </p:spTree>
    <p:extLst>
      <p:ext uri="{BB962C8B-B14F-4D97-AF65-F5344CB8AC3E}">
        <p14:creationId xmlns:p14="http://schemas.microsoft.com/office/powerpoint/2010/main" val="1483681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due to the </a:t>
            </a:r>
            <a:r>
              <a:rPr lang="en-US" baseline="0" dirty="0" smtClean="0"/>
              <a:t>SIM-D scheduling of work, this is what the GPU actually happens to execute…</a:t>
            </a:r>
            <a:endParaRPr lang="en-US" dirty="0" smtClean="0"/>
          </a:p>
          <a:p>
            <a:endParaRPr lang="en-US" dirty="0" smtClean="0"/>
          </a:p>
          <a:p>
            <a:r>
              <a:rPr lang="en-US" dirty="0" smtClean="0"/>
              <a:t>So the important pixel-to-pixel variation of</a:t>
            </a:r>
            <a:r>
              <a:rPr lang="en-US" baseline="0" dirty="0" smtClean="0"/>
              <a:t> the shading rate </a:t>
            </a:r>
            <a:r>
              <a:rPr lang="en-US" dirty="0" smtClean="0"/>
              <a:t>is actually very bad</a:t>
            </a:r>
            <a:r>
              <a:rPr lang="en-US" baseline="0" dirty="0" smtClean="0"/>
              <a:t> for SIM-D execution... </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27</a:t>
            </a:fld>
            <a:endParaRPr lang="en-US" dirty="0"/>
          </a:p>
        </p:txBody>
      </p:sp>
    </p:spTree>
    <p:extLst>
      <p:ext uri="{BB962C8B-B14F-4D97-AF65-F5344CB8AC3E}">
        <p14:creationId xmlns:p14="http://schemas.microsoft.com/office/powerpoint/2010/main" val="135695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And AGAA actually offers a much better execution coherence</a:t>
            </a:r>
            <a:r>
              <a:rPr lang="en-US" baseline="0" dirty="0" smtClean="0"/>
              <a:t>, </a:t>
            </a:r>
            <a:endParaRPr lang="en-US" dirty="0" smtClean="0"/>
          </a:p>
          <a:p>
            <a:r>
              <a:rPr lang="en-US" dirty="0" smtClean="0"/>
              <a:t>because it</a:t>
            </a:r>
            <a:r>
              <a:rPr lang="en-US" baseline="0" dirty="0" smtClean="0"/>
              <a:t> shades much less in the worst case.</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28</a:t>
            </a:fld>
            <a:endParaRPr lang="en-US" dirty="0"/>
          </a:p>
        </p:txBody>
      </p:sp>
    </p:spTree>
    <p:extLst>
      <p:ext uri="{BB962C8B-B14F-4D97-AF65-F5344CB8AC3E}">
        <p14:creationId xmlns:p14="http://schemas.microsoft.com/office/powerpoint/2010/main" val="3099510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in terms of run-time performance, here is the results we got on a GTX 980 </a:t>
            </a:r>
            <a:r>
              <a:rPr lang="en-US" baseline="0" dirty="0" smtClean="0"/>
              <a:t>at 720p. </a:t>
            </a:r>
          </a:p>
          <a:p>
            <a:r>
              <a:rPr lang="en-US" baseline="0" dirty="0" smtClean="0"/>
              <a:t>We use 8x MSAA since this is the highest that the GPU natively supports.</a:t>
            </a:r>
          </a:p>
          <a:p>
            <a:endParaRPr lang="en-US" baseline="0" dirty="0" smtClean="0"/>
          </a:p>
          <a:p>
            <a:r>
              <a:rPr lang="en-US" dirty="0" smtClean="0"/>
              <a:t>These results</a:t>
            </a:r>
            <a:r>
              <a:rPr lang="en-US" baseline="0" dirty="0" smtClean="0"/>
              <a:t> are actually better than the ones we report in the paper, because I was able to do various implementation optimizations since then.</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 compare AGAA two Aggregates, with Simple/Complex.</a:t>
            </a:r>
          </a:p>
          <a:p>
            <a:endParaRPr lang="en-US" dirty="0" smtClean="0"/>
          </a:p>
          <a:p>
            <a:r>
              <a:rPr lang="en-US" dirty="0" smtClean="0"/>
              <a:t>On</a:t>
            </a:r>
            <a:r>
              <a:rPr lang="en-US" baseline="0" dirty="0" smtClean="0"/>
              <a:t> Old City, we get 54% speed-up on the entire frame, and up to 2.8 times faster shading pass.</a:t>
            </a:r>
          </a:p>
          <a:p>
            <a:endParaRPr lang="en-US" dirty="0" smtClean="0"/>
          </a:p>
          <a:p>
            <a:r>
              <a:rPr lang="en-US" dirty="0" smtClean="0"/>
              <a:t>The per-step timings are interesting, because we see that #</a:t>
            </a:r>
            <a:r>
              <a:rPr lang="en-US" dirty="0" err="1" smtClean="0"/>
              <a:t>eventhough</a:t>
            </a:r>
            <a:r>
              <a:rPr lang="en-US" dirty="0" smtClean="0"/>
              <a:t> we need to perform two geometry passes,</a:t>
            </a:r>
            <a:r>
              <a:rPr lang="en-US" baseline="0" dirty="0" smtClean="0"/>
              <a:t> </a:t>
            </a:r>
          </a:p>
          <a:p>
            <a:r>
              <a:rPr lang="en-US" baseline="0" dirty="0" smtClean="0"/>
              <a:t>#their combined cost only slightly exceed the unique one of the simple/complex approach. This is mainly thanks to the bandwidth reduction of AGAA, as well as the efficiency of early-Z for culling work during the G-buffer generation. </a:t>
            </a:r>
          </a:p>
          <a:p>
            <a:endParaRPr lang="en-US" baseline="0" dirty="0" smtClean="0"/>
          </a:p>
          <a:p>
            <a:r>
              <a:rPr lang="en-US" dirty="0" smtClean="0"/>
              <a:t>#Similarly on the Unreal</a:t>
            </a:r>
            <a:r>
              <a:rPr lang="en-US" baseline="0" dirty="0" smtClean="0"/>
              <a:t> Engine 3</a:t>
            </a:r>
            <a:r>
              <a:rPr lang="en-US" dirty="0" smtClean="0"/>
              <a:t> Foliage Map scene, our technique</a:t>
            </a:r>
            <a:r>
              <a:rPr lang="en-US" baseline="0" dirty="0" smtClean="0"/>
              <a:t> is 74% faster overall, and speeds up shading by almost 3x. </a:t>
            </a:r>
            <a:endParaRPr lang="en-US"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29</a:t>
            </a:fld>
            <a:endParaRPr lang="en-US" dirty="0"/>
          </a:p>
        </p:txBody>
      </p:sp>
    </p:spTree>
    <p:extLst>
      <p:ext uri="{BB962C8B-B14F-4D97-AF65-F5344CB8AC3E}">
        <p14:creationId xmlns:p14="http://schemas.microsoft.com/office/powerpoint/2010/main" val="870086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What we propose with</a:t>
            </a:r>
            <a:r>
              <a:rPr lang="en-US" baseline="0" dirty="0" smtClean="0"/>
              <a:t> AGAA ,</a:t>
            </a:r>
            <a:r>
              <a:rPr lang="en-US" dirty="0" smtClean="0"/>
              <a:t> is a new GPU deferred shading technique #which *does* sample sub-pixel geometry</a:t>
            </a:r>
            <a:r>
              <a:rPr lang="en-US" baseline="0" dirty="0" smtClean="0"/>
              <a:t> at high frequency, like what MSAA would do,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but it actually *shades* at a much *lower* frequency, while preserving appearance. </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general idea here, is #*instead* of shading individual samples, to dynamically build and shade a few *statistical distributions* of sub-pixel geometry, that we call *aggregates*. </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#On this </a:t>
            </a:r>
            <a:r>
              <a:rPr lang="en-US" baseline="0" dirty="0" err="1" smtClean="0"/>
              <a:t>furball</a:t>
            </a:r>
            <a:r>
              <a:rPr lang="en-US" baseline="0" dirty="0" smtClean="0"/>
              <a:t> for instance, we shade only two aggregates per-pixel, and we reach similar quality than 32x super-sampling.</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baseline="0" dirty="0" smtClean="0"/>
              <a:t>Generally, we see this technique as a path forward for driving up geometric sampling rate, in real-time applications.</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a:t>
            </a:fld>
            <a:endParaRPr lang="en-US" dirty="0"/>
          </a:p>
        </p:txBody>
      </p:sp>
    </p:spTree>
    <p:extLst>
      <p:ext uri="{BB962C8B-B14F-4D97-AF65-F5344CB8AC3E}">
        <p14:creationId xmlns:p14="http://schemas.microsoft.com/office/powerpoint/2010/main" val="2452070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shows the percentage of memory used by AGAA, relative to a super-sampled G-Buffer, for 1 to 4 aggregates. The 3 curves show 8x, 16x and 32x MSAA.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en-US" dirty="0" smtClean="0"/>
              <a:t>At 8x </a:t>
            </a:r>
            <a:r>
              <a:rPr lang="en-US" baseline="0" dirty="0" smtClean="0"/>
              <a:t>MSAA for instance</a:t>
            </a:r>
            <a:endParaRPr lang="en-US" dirty="0" smtClean="0"/>
          </a:p>
          <a:p>
            <a:r>
              <a:rPr lang="en-US" dirty="0" smtClean="0"/>
              <a:t>Even if,</a:t>
            </a:r>
            <a:r>
              <a:rPr lang="en-US" baseline="0" dirty="0" smtClean="0"/>
              <a:t> at 8x MSAA for instance, </a:t>
            </a:r>
            <a:r>
              <a:rPr lang="en-US" dirty="0" smtClean="0"/>
              <a:t>we only store ¼ of the shading attributes when using two aggregates, the memory reduction is limited to 37%.</a:t>
            </a:r>
          </a:p>
          <a:p>
            <a:endParaRPr lang="en-US" dirty="0" smtClean="0"/>
          </a:p>
          <a:p>
            <a:r>
              <a:rPr lang="en-US" dirty="0" smtClean="0"/>
              <a:t>This is due to the slightly larger precision required by</a:t>
            </a:r>
            <a:r>
              <a:rPr lang="en-US" baseline="0" dirty="0" smtClean="0"/>
              <a:t> the AG-buffer for the accumulation,</a:t>
            </a:r>
          </a:p>
          <a:p>
            <a:r>
              <a:rPr lang="en-US" baseline="0" dirty="0" smtClean="0"/>
              <a:t>And also the fact the we still need to allocate a fully super-sampled depth buffer, as well as a low precision normal buffer, which represents almost 30% of the total memory.</a:t>
            </a:r>
          </a:p>
          <a:p>
            <a:endParaRPr lang="en-US" baseline="0" dirty="0" smtClean="0"/>
          </a:p>
          <a:p>
            <a:r>
              <a:rPr lang="en-US" baseline="0" dirty="0" smtClean="0"/>
              <a:t>Naturally, the relative saving increases with the MSAA rate.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30</a:t>
            </a:fld>
            <a:endParaRPr lang="en-US" dirty="0"/>
          </a:p>
        </p:txBody>
      </p:sp>
    </p:spTree>
    <p:extLst>
      <p:ext uri="{BB962C8B-B14F-4D97-AF65-F5344CB8AC3E}">
        <p14:creationId xmlns:p14="http://schemas.microsoft.com/office/powerpoint/2010/main" val="11385694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Jut a few words about the constraints</a:t>
            </a:r>
            <a:r>
              <a:rPr lang="en-US" baseline="0" dirty="0" smtClean="0"/>
              <a:t> and limitations of the technique, before I conclude.</a:t>
            </a:r>
          </a:p>
          <a:p>
            <a:endParaRPr lang="en-US" dirty="0" smtClean="0"/>
          </a:p>
          <a:p>
            <a:r>
              <a:rPr lang="en-US" dirty="0" smtClean="0"/>
              <a:t>The most important constraint might be that we require a unified material representation and shading model.</a:t>
            </a:r>
          </a:p>
          <a:p>
            <a:r>
              <a:rPr lang="en-US" dirty="0" smtClean="0"/>
              <a:t>This prohibits per-material switches for instance.</a:t>
            </a:r>
            <a:r>
              <a:rPr lang="en-US" baseline="0" dirty="0" smtClean="0"/>
              <a:t> This </a:t>
            </a:r>
            <a:r>
              <a:rPr lang="en-US" dirty="0" smtClean="0"/>
              <a:t>is often used for shading very different materials like skins, hairs or cloth.</a:t>
            </a:r>
          </a:p>
          <a:p>
            <a:r>
              <a:rPr lang="en-US" dirty="0" smtClean="0"/>
              <a:t>It also requires that a pre-filtering scheme exists for the shading model, and that all the parameters are linearly filterable.</a:t>
            </a:r>
          </a:p>
          <a:p>
            <a:endParaRPr lang="en-US" dirty="0" smtClean="0"/>
          </a:p>
          <a:p>
            <a:r>
              <a:rPr lang="en-US" dirty="0" smtClean="0"/>
              <a:t># Another limitation is he precision of the Normal Distribution function. It can create sparking in case of a few differently oriented</a:t>
            </a:r>
            <a:r>
              <a:rPr lang="en-US" baseline="0" dirty="0" smtClean="0"/>
              <a:t> surfaces, if not enough aggregates are used.</a:t>
            </a:r>
          </a:p>
          <a:p>
            <a:r>
              <a:rPr lang="en-US" baseline="0" dirty="0" smtClean="0"/>
              <a:t>Here on the railings we only use one aggregate.</a:t>
            </a:r>
            <a:endParaRPr lang="en-US" dirty="0" smtClean="0"/>
          </a:p>
          <a:p>
            <a:endParaRPr lang="en-US" dirty="0" smtClean="0"/>
          </a:p>
          <a:p>
            <a:r>
              <a:rPr lang="en-US" dirty="0" smtClean="0"/>
              <a:t># Finally correlation issues….</a:t>
            </a:r>
          </a:p>
          <a:p>
            <a:endParaRPr lang="en-US" dirty="0" smtClean="0"/>
          </a:p>
          <a:p>
            <a:r>
              <a:rPr lang="en-US" dirty="0" smtClean="0"/>
              <a:t>[Very visible when using only 1 aggregate]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31</a:t>
            </a:fld>
            <a:endParaRPr lang="en-US" dirty="0"/>
          </a:p>
        </p:txBody>
      </p:sp>
    </p:spTree>
    <p:extLst>
      <p:ext uri="{BB962C8B-B14F-4D97-AF65-F5344CB8AC3E}">
        <p14:creationId xmlns:p14="http://schemas.microsoft.com/office/powerpoint/2010/main" val="1003457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it’s time to conclude.</a:t>
            </a:r>
          </a:p>
          <a:p>
            <a:endParaRPr lang="en-US" dirty="0" smtClean="0"/>
          </a:p>
          <a:p>
            <a:r>
              <a:rPr lang="en-US" dirty="0" smtClean="0"/>
              <a:t>So our technique offers a path forward for driving up the sampling rate in real-time applications.</a:t>
            </a:r>
          </a:p>
          <a:p>
            <a:endParaRPr lang="en-US" dirty="0" smtClean="0"/>
          </a:p>
          <a:p>
            <a:r>
              <a:rPr lang="en-US" dirty="0" smtClean="0"/>
              <a:t>#It allows cross-s</a:t>
            </a:r>
            <a:r>
              <a:rPr lang="en-US" sz="1100" baseline="0" dirty="0" smtClean="0"/>
              <a:t>urfaces</a:t>
            </a:r>
            <a:r>
              <a:rPr lang="en-US" dirty="0" smtClean="0"/>
              <a:t> shading amortization, while </a:t>
            </a:r>
            <a:r>
              <a:rPr lang="en-US" sz="1100" baseline="0" dirty="0" smtClean="0"/>
              <a:t>preserving the appearance of sub-pixel details</a:t>
            </a:r>
            <a:r>
              <a:rPr lang="en-US" dirty="0" smtClean="0"/>
              <a:t>.</a:t>
            </a:r>
          </a:p>
          <a:p>
            <a:endParaRPr lang="en-US" dirty="0" smtClean="0"/>
          </a:p>
          <a:p>
            <a:endParaRPr lang="en-US" dirty="0" smtClean="0"/>
          </a:p>
          <a:p>
            <a:r>
              <a:rPr lang="en-US" dirty="0" smtClean="0"/>
              <a:t># But</a:t>
            </a:r>
            <a:r>
              <a:rPr lang="en-US" baseline="0" dirty="0" smtClean="0"/>
              <a:t> as we jut seen, </a:t>
            </a:r>
            <a:r>
              <a:rPr lang="en-US" dirty="0" smtClean="0"/>
              <a:t>there is still issues to be worked out</a:t>
            </a:r>
            <a:r>
              <a:rPr lang="en-US" baseline="0" dirty="0" smtClean="0"/>
              <a:t> to be generally usable in game engines, </a:t>
            </a:r>
          </a:p>
          <a:p>
            <a:r>
              <a:rPr lang="en-US" baseline="0" dirty="0" err="1" smtClean="0"/>
              <a:t>especialy</a:t>
            </a:r>
            <a:r>
              <a:rPr lang="en-US" baseline="0" dirty="0" smtClean="0"/>
              <a:t> regarding </a:t>
            </a:r>
            <a:r>
              <a:rPr lang="en-US" dirty="0" smtClean="0"/>
              <a:t>the pre-filtering of unified materials</a:t>
            </a:r>
            <a:r>
              <a:rPr lang="en-US" baseline="0" dirty="0" smtClean="0"/>
              <a:t> and shading models.</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32</a:t>
            </a:fld>
            <a:endParaRPr lang="en-US" dirty="0"/>
          </a:p>
        </p:txBody>
      </p:sp>
    </p:spTree>
    <p:extLst>
      <p:ext uri="{BB962C8B-B14F-4D97-AF65-F5344CB8AC3E}">
        <p14:creationId xmlns:p14="http://schemas.microsoft.com/office/powerpoint/2010/main" val="3954194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 thank you for your</a:t>
            </a:r>
            <a:r>
              <a:rPr lang="en-US" baseline="0" dirty="0" smtClean="0"/>
              <a:t> attention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33</a:t>
            </a:fld>
            <a:endParaRPr lang="en-US" dirty="0"/>
          </a:p>
        </p:txBody>
      </p:sp>
    </p:spTree>
    <p:extLst>
      <p:ext uri="{BB962C8B-B14F-4D97-AF65-F5344CB8AC3E}">
        <p14:creationId xmlns:p14="http://schemas.microsoft.com/office/powerpoint/2010/main" val="3928493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Now, that we know how to associate rasterized samples to destination aggregates, let’s take a look at how we generate the aggregate values themselves.</a:t>
            </a:r>
          </a:p>
          <a:p>
            <a:endParaRPr lang="en-US"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This rendering step is actually quite original, because it requires some specific hardware features which are currently only available on our Maxwell</a:t>
            </a:r>
            <a:r>
              <a:rPr lang="en-US" baseline="0" dirty="0" smtClean="0"/>
              <a:t> architecture. </a:t>
            </a:r>
            <a:r>
              <a:rPr lang="en-US" dirty="0" smtClean="0"/>
              <a:t>We prototypes this pipeline using OpenGL</a:t>
            </a:r>
            <a:r>
              <a:rPr lang="en-US" baseline="0" dirty="0" smtClean="0"/>
              <a:t> 4.5 and NVIDIA-specific extensions.</a:t>
            </a:r>
          </a:p>
          <a:p>
            <a:endParaRPr lang="en-US" baseline="0" dirty="0" smtClean="0"/>
          </a:p>
          <a:p>
            <a:r>
              <a:rPr lang="en-US" baseline="0" dirty="0" smtClean="0"/>
              <a:t>#So, we rasterize the scene using 8x MSAA, </a:t>
            </a:r>
          </a:p>
          <a:p>
            <a:r>
              <a:rPr lang="en-US" baseline="0" dirty="0" smtClean="0"/>
              <a:t>#while binding the Aggregate G-Buffer color render targets, which are sampled at *aggregate* frequency. Here we use two aggregates, and consequently two samples per-pixel. </a:t>
            </a:r>
          </a:p>
          <a:p>
            <a:r>
              <a:rPr lang="en-US" baseline="0" dirty="0" smtClean="0"/>
              <a:t>#For each triangle, the rasterizer generates a coverage mask, as well as depth values for each of the covered samples.</a:t>
            </a:r>
          </a:p>
          <a:p>
            <a:r>
              <a:rPr lang="en-US" baseline="0" dirty="0" smtClean="0"/>
              <a:t>#The pipeline is configured in early depth testing mode, using the depth buffer generated in the first rasterization pass.</a:t>
            </a:r>
          </a:p>
          <a:p>
            <a:r>
              <a:rPr lang="en-US" baseline="0" dirty="0" smtClean="0"/>
              <a:t>#This allows providing the fragment </a:t>
            </a:r>
            <a:r>
              <a:rPr lang="en-US" baseline="0" dirty="0" err="1" smtClean="0"/>
              <a:t>shader</a:t>
            </a:r>
            <a:r>
              <a:rPr lang="en-US" baseline="0" dirty="0" smtClean="0"/>
              <a:t> with an input coverage mask, which only contains the visible samples for the fragment, those passing the depth test.</a:t>
            </a:r>
          </a:p>
          <a:p>
            <a:r>
              <a:rPr lang="en-US" baseline="0" dirty="0" smtClean="0"/>
              <a:t>#The fragment </a:t>
            </a:r>
            <a:r>
              <a:rPr lang="en-US" baseline="0" dirty="0" err="1" smtClean="0"/>
              <a:t>shader</a:t>
            </a:r>
            <a:r>
              <a:rPr lang="en-US" baseline="0" dirty="0" smtClean="0"/>
              <a:t> generates all the shading attributes in the right representation for filtering.</a:t>
            </a:r>
          </a:p>
          <a:p>
            <a:r>
              <a:rPr lang="en-US" baseline="0" dirty="0" smtClean="0"/>
              <a:t>In order to correctly account for visibility, the post-depth test coverage mask is used to weight those attributes by the number of visible samples, which represent the actual contribution of the fragment to the pixel.</a:t>
            </a:r>
          </a:p>
          <a:p>
            <a:endParaRPr lang="en-US" baseline="0" dirty="0" smtClean="0"/>
          </a:p>
          <a:p>
            <a:r>
              <a:rPr lang="en-US" baseline="0" dirty="0" smtClean="0"/>
              <a:t># Then, the fragment </a:t>
            </a:r>
            <a:r>
              <a:rPr lang="en-US" baseline="0" dirty="0" err="1" smtClean="0"/>
              <a:t>shader</a:t>
            </a:r>
            <a:r>
              <a:rPr lang="en-US" baseline="0" dirty="0" smtClean="0"/>
              <a:t> needs route these shading attributes into one of the two output aggregates for accumulation.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selection of the aggregate is done dynamically for each fragment, using the aggregate meta data information generated in the previous step.</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actual routing of the output attributes is done by setting the corresponding sample in the output coverage mask. This coverage mask will be used by ROP to select which color buffer to accumulate into.</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So in this case, there is no link between the primitive coverage represented in the input coverage mask, and the output coverage mask which is only used for routing purpose.</a:t>
            </a:r>
          </a:p>
          <a:p>
            <a:endParaRPr lang="en-US" baseline="0" dirty="0" smtClean="0"/>
          </a:p>
          <a:p>
            <a:r>
              <a:rPr lang="en-US" baseline="0" dirty="0" smtClean="0"/>
              <a:t>#After the fragment </a:t>
            </a:r>
            <a:r>
              <a:rPr lang="en-US" baseline="0" dirty="0" err="1" smtClean="0"/>
              <a:t>shader</a:t>
            </a:r>
            <a:r>
              <a:rPr lang="en-US" baseline="0" dirty="0" smtClean="0"/>
              <a:t> execution, the output attributes are additively blended into the AG-Buffer, using fixed-function ROPs blending.</a:t>
            </a:r>
          </a:p>
          <a:p>
            <a:endParaRPr lang="en-US" baseline="0" dirty="0" smtClean="0"/>
          </a:p>
          <a:p>
            <a:r>
              <a:rPr lang="en-US" baseline="0" dirty="0" smtClean="0"/>
              <a:t>At the end of this pass…. [TODO]</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36</a:t>
            </a:fld>
            <a:endParaRPr lang="en-US" dirty="0"/>
          </a:p>
        </p:txBody>
      </p:sp>
    </p:spTree>
    <p:extLst>
      <p:ext uri="{BB962C8B-B14F-4D97-AF65-F5344CB8AC3E}">
        <p14:creationId xmlns:p14="http://schemas.microsoft.com/office/powerpoint/2010/main" val="2794745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take this scene</a:t>
            </a:r>
            <a:r>
              <a:rPr lang="en-US" baseline="0" dirty="0" smtClean="0"/>
              <a:t> as an example… i</a:t>
            </a:r>
            <a:r>
              <a:rPr lang="en-US" dirty="0" smtClean="0"/>
              <a:t>t’ actually pretty complex…</a:t>
            </a:r>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a:t>
            </a:fld>
            <a:endParaRPr lang="en-US" dirty="0"/>
          </a:p>
        </p:txBody>
      </p:sp>
    </p:spTree>
    <p:extLst>
      <p:ext uri="{BB962C8B-B14F-4D97-AF65-F5344CB8AC3E}">
        <p14:creationId xmlns:p14="http://schemas.microsoft.com/office/powerpoint/2010/main" val="417020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It contains fairly</a:t>
            </a:r>
            <a:r>
              <a:rPr lang="en-US" baseline="0" dirty="0" smtClean="0"/>
              <a:t> detailed geometry, with more than 10 triangles per-pixels in some of the red regions here…</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a:t>
            </a:fld>
            <a:endParaRPr lang="en-US" dirty="0"/>
          </a:p>
        </p:txBody>
      </p:sp>
    </p:spTree>
    <p:extLst>
      <p:ext uri="{BB962C8B-B14F-4D97-AF65-F5344CB8AC3E}">
        <p14:creationId xmlns:p14="http://schemas.microsoft.com/office/powerpoint/2010/main" val="417020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on this scene, we use 8x MSAA, and we achieve almost 80% of shading rate reduction, compared to a classical deferred shading technique.</a:t>
            </a:r>
          </a:p>
          <a:p>
            <a:r>
              <a:rPr lang="en-US" dirty="0" smtClean="0"/>
              <a:t> </a:t>
            </a:r>
          </a:p>
          <a:p>
            <a:r>
              <a:rPr lang="en-US" dirty="0" smtClean="0"/>
              <a:t>In terms of execution performance, this results in almost</a:t>
            </a:r>
            <a:r>
              <a:rPr lang="en-US" baseline="0" dirty="0" smtClean="0"/>
              <a:t> 3x speedup for the shading pass alone, </a:t>
            </a:r>
          </a:p>
          <a:p>
            <a:r>
              <a:rPr lang="en-US" baseline="0" dirty="0" smtClean="0"/>
              <a:t>and more than 50% speedup on the entire frame.</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a:t>
            </a:fld>
            <a:endParaRPr lang="en-US" dirty="0"/>
          </a:p>
        </p:txBody>
      </p:sp>
    </p:spTree>
    <p:extLst>
      <p:ext uri="{BB962C8B-B14F-4D97-AF65-F5344CB8AC3E}">
        <p14:creationId xmlns:p14="http://schemas.microsoft.com/office/powerpoint/2010/main" val="417020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as you can see, here on the furniture, the quality is nearly identical to 8x MSAA, while we never shade more than twice per-pixel.</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7</a:t>
            </a:fld>
            <a:endParaRPr lang="en-US" dirty="0"/>
          </a:p>
        </p:txBody>
      </p:sp>
    </p:spTree>
    <p:extLst>
      <p:ext uri="{BB962C8B-B14F-4D97-AF65-F5344CB8AC3E}">
        <p14:creationId xmlns:p14="http://schemas.microsoft.com/office/powerpoint/2010/main" val="417020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also works very well on the foliage, here.</a:t>
            </a:r>
            <a:r>
              <a:rPr lang="en-US" baseline="0" dirty="0" smtClean="0"/>
              <a:t> This actually use both geometry, and alpha to coverage transparency…</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8</a:t>
            </a:fld>
            <a:endParaRPr lang="en-US" dirty="0"/>
          </a:p>
        </p:txBody>
      </p:sp>
    </p:spTree>
    <p:extLst>
      <p:ext uri="{BB962C8B-B14F-4D97-AF65-F5344CB8AC3E}">
        <p14:creationId xmlns:p14="http://schemas.microsoft.com/office/powerpoint/2010/main" val="417020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railings and shutters here are actually made of hundreds of tiny triangles.</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9</a:t>
            </a:fld>
            <a:endParaRPr lang="en-US" dirty="0"/>
          </a:p>
        </p:txBody>
      </p:sp>
    </p:spTree>
    <p:extLst>
      <p:ext uri="{BB962C8B-B14F-4D97-AF65-F5344CB8AC3E}">
        <p14:creationId xmlns:p14="http://schemas.microsoft.com/office/powerpoint/2010/main" val="417020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3"/>
          <p:cNvSpPr>
            <a:spLocks noGrp="1" noChangeArrowheads="1"/>
          </p:cNvSpPr>
          <p:nvPr>
            <p:ph type="ctrTitle"/>
          </p:nvPr>
        </p:nvSpPr>
        <p:spPr>
          <a:xfrm>
            <a:off x="1350000" y="3570672"/>
            <a:ext cx="9018311" cy="590931"/>
          </a:xfrm>
        </p:spPr>
        <p:txBody>
          <a:bodyPr anchor="b"/>
          <a:lstStyle>
            <a:lvl1pPr algn="l">
              <a:defRPr sz="3600" b="0" cap="all" baseline="0">
                <a:solidFill>
                  <a:schemeClr val="tx1"/>
                </a:solidFill>
                <a:effectLst>
                  <a:glow rad="101600">
                    <a:schemeClr val="bg1">
                      <a:alpha val="40000"/>
                    </a:schemeClr>
                  </a:glow>
                  <a:outerShdw blurRad="38100" dist="38100" dir="2700000" algn="tl">
                    <a:srgbClr val="000000">
                      <a:alpha val="43137"/>
                    </a:srgbClr>
                  </a:outerShdw>
                </a:effectLst>
                <a:latin typeface="Trebuchet MS" pitchFamily="34" charset="0"/>
              </a:defRPr>
            </a:lvl1pPr>
          </a:lstStyle>
          <a:p>
            <a:r>
              <a:rPr lang="en-US" dirty="0" smtClean="0"/>
              <a:t>Click to edit Master title style</a:t>
            </a:r>
            <a:endParaRPr lang="en-US" dirty="0"/>
          </a:p>
        </p:txBody>
      </p:sp>
      <p:sp>
        <p:nvSpPr>
          <p:cNvPr id="11" name="Rectangle 4"/>
          <p:cNvSpPr>
            <a:spLocks noGrp="1" noChangeArrowheads="1"/>
          </p:cNvSpPr>
          <p:nvPr>
            <p:ph type="subTitle" idx="1"/>
          </p:nvPr>
        </p:nvSpPr>
        <p:spPr>
          <a:xfrm>
            <a:off x="1350000" y="4042587"/>
            <a:ext cx="9018311" cy="400110"/>
          </a:xfrm>
        </p:spPr>
        <p:txBody>
          <a:bodyPr wrap="square" anchor="t">
            <a:spAutoFit/>
          </a:bodyPr>
          <a:lstStyle>
            <a:lvl1pPr marL="0" indent="0" algn="l">
              <a:buFontTx/>
              <a:buNone/>
              <a:defRPr sz="2000" b="0">
                <a:solidFill>
                  <a:schemeClr val="tx2"/>
                </a:solidFill>
                <a:latin typeface="Trebuchet MS" pitchFamily="34" charset="0"/>
              </a:defRPr>
            </a:lvl1pPr>
          </a:lstStyle>
          <a:p>
            <a:r>
              <a:rPr lang="en-US" dirty="0" smtClean="0"/>
              <a:t>Click to edit Master subtitle style</a:t>
            </a:r>
            <a:endParaRPr lang="en-US" dirty="0"/>
          </a:p>
        </p:txBody>
      </p:sp>
    </p:spTree>
    <p:extLst>
      <p:ext uri="{BB962C8B-B14F-4D97-AF65-F5344CB8AC3E}">
        <p14:creationId xmlns:p14="http://schemas.microsoft.com/office/powerpoint/2010/main" val="14160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923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5" descr="C:\Users\rcsongor\Pictures\Wallpapers\01_Eye_BrushMetal_V2 -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728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NVLogo_3D_H.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04188" y="5245106"/>
            <a:ext cx="2227262"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ctrTitle"/>
          </p:nvPr>
        </p:nvSpPr>
        <p:spPr>
          <a:xfrm>
            <a:off x="546101" y="3447271"/>
            <a:ext cx="5191312" cy="1077206"/>
          </a:xfrm>
        </p:spPr>
        <p:txBody>
          <a:bodyPr/>
          <a:lstStyle>
            <a:lvl1pPr algn="ctr">
              <a:defRPr/>
            </a:lvl1pPr>
          </a:lstStyle>
          <a:p>
            <a:r>
              <a:rPr lang="en-US" smtClean="0"/>
              <a:t>Click to edit Master title style</a:t>
            </a:r>
            <a:endParaRPr lang="en-US" dirty="0"/>
          </a:p>
        </p:txBody>
      </p:sp>
      <p:sp>
        <p:nvSpPr>
          <p:cNvPr id="8" name="Rectangle 4"/>
          <p:cNvSpPr>
            <a:spLocks noGrp="1" noChangeArrowheads="1"/>
          </p:cNvSpPr>
          <p:nvPr>
            <p:ph type="subTitle" idx="1"/>
          </p:nvPr>
        </p:nvSpPr>
        <p:spPr>
          <a:xfrm>
            <a:off x="549275" y="4802830"/>
            <a:ext cx="5190478" cy="461653"/>
          </a:xfrm>
        </p:spPr>
        <p:txBody>
          <a:bodyPr>
            <a:spAutoFit/>
          </a:bodyPr>
          <a:lstStyle>
            <a:lvl1pPr marL="0" indent="0" algn="ctr">
              <a:buFontTx/>
              <a:buNone/>
              <a:defRPr/>
            </a:lvl1pPr>
          </a:lstStyle>
          <a:p>
            <a:r>
              <a:rPr lang="en-US" smtClean="0"/>
              <a:t>Click to edit Master subtitle style</a:t>
            </a:r>
            <a:endParaRPr lang="en-US"/>
          </a:p>
        </p:txBody>
      </p:sp>
    </p:spTree>
    <p:extLst>
      <p:ext uri="{BB962C8B-B14F-4D97-AF65-F5344CB8AC3E}">
        <p14:creationId xmlns:p14="http://schemas.microsoft.com/office/powerpoint/2010/main" val="2147160559"/>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ubtitle Slide (1)">
    <p:spTree>
      <p:nvGrpSpPr>
        <p:cNvPr id="1" name=""/>
        <p:cNvGrpSpPr/>
        <p:nvPr/>
      </p:nvGrpSpPr>
      <p:grpSpPr>
        <a:xfrm>
          <a:off x="0" y="0"/>
          <a:ext cx="0" cy="0"/>
          <a:chOff x="0" y="0"/>
          <a:chExt cx="0" cy="0"/>
        </a:xfrm>
      </p:grpSpPr>
      <p:pic>
        <p:nvPicPr>
          <p:cNvPr id="3" name="Picture 5" descr="NV_VISCOMP_COVER_RGB_FNL_02.jpg"/>
          <p:cNvPicPr>
            <a:picLocks noChangeAspect="1"/>
          </p:cNvPicPr>
          <p:nvPr userDrawn="1"/>
        </p:nvPicPr>
        <p:blipFill>
          <a:blip r:embed="rId2" cstate="screen"/>
          <a:srcRect/>
          <a:stretch>
            <a:fillRect/>
          </a:stretch>
        </p:blipFill>
        <p:spPr bwMode="auto">
          <a:xfrm>
            <a:off x="0" y="0"/>
            <a:ext cx="10972800" cy="6172200"/>
          </a:xfrm>
          <a:prstGeom prst="rect">
            <a:avLst/>
          </a:prstGeom>
          <a:noFill/>
          <a:ln w="9525">
            <a:noFill/>
            <a:miter lim="800000"/>
            <a:headEnd/>
            <a:tailEnd/>
          </a:ln>
        </p:spPr>
      </p:pic>
      <p:sp>
        <p:nvSpPr>
          <p:cNvPr id="7" name="Title 6"/>
          <p:cNvSpPr>
            <a:spLocks noGrp="1"/>
          </p:cNvSpPr>
          <p:nvPr>
            <p:ph type="title"/>
          </p:nvPr>
        </p:nvSpPr>
        <p:spPr>
          <a:xfrm>
            <a:off x="7099522" y="3228453"/>
            <a:ext cx="3779687" cy="1138761"/>
          </a:xfrm>
        </p:spPr>
        <p:txBody>
          <a:bodyPr/>
          <a:lstStyle>
            <a:lvl1pPr algn="l" rtl="0" eaLnBrk="0" fontAlgn="base" hangingPunct="0">
              <a:spcBef>
                <a:spcPct val="0"/>
              </a:spcBef>
              <a:spcAft>
                <a:spcPct val="0"/>
              </a:spcAft>
              <a:defRPr lang="en-GB" sz="3400" b="1" kern="1200" dirty="0">
                <a:solidFill>
                  <a:schemeClr val="tx1"/>
                </a:solidFill>
                <a:latin typeface="Trebuchet MS" pitchFamily="34" charset="0"/>
                <a:ea typeface="+mn-ea"/>
                <a:cs typeface="+mn-cs"/>
              </a:defRPr>
            </a:lvl1pPr>
          </a:lstStyle>
          <a:p>
            <a:r>
              <a:rPr lang="en-US" dirty="0" smtClean="0"/>
              <a:t>Click to edit Master title style</a:t>
            </a:r>
            <a:endParaRPr lang="en-GB" dirty="0"/>
          </a:p>
        </p:txBody>
      </p:sp>
      <p:pic>
        <p:nvPicPr>
          <p:cNvPr id="9" name="Picture 3" descr="NVLogo_3D.png"/>
          <p:cNvPicPr>
            <a:picLocks noChangeAspect="1"/>
          </p:cNvPicPr>
          <p:nvPr userDrawn="1"/>
        </p:nvPicPr>
        <p:blipFill>
          <a:blip r:embed="rId3" cstate="screen"/>
          <a:srcRect/>
          <a:stretch>
            <a:fillRect/>
          </a:stretch>
        </p:blipFill>
        <p:spPr bwMode="auto">
          <a:xfrm>
            <a:off x="9897213" y="190502"/>
            <a:ext cx="855662" cy="665164"/>
          </a:xfrm>
          <a:prstGeom prst="rect">
            <a:avLst/>
          </a:prstGeom>
          <a:noFill/>
          <a:ln w="9525">
            <a:noFill/>
            <a:miter lim="800000"/>
            <a:headEnd/>
            <a:tailEnd/>
          </a:ln>
        </p:spPr>
      </p:pic>
    </p:spTree>
    <p:extLst>
      <p:ext uri="{BB962C8B-B14F-4D97-AF65-F5344CB8AC3E}">
        <p14:creationId xmlns:p14="http://schemas.microsoft.com/office/powerpoint/2010/main" val="3423463810"/>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SzPct val="100000"/>
              <a:buFontTx/>
              <a:buBlip>
                <a:blip r:embed="rId2"/>
              </a:buBlip>
              <a:defRPr/>
            </a:lvl1pPr>
            <a:lvl2pPr>
              <a:buSzPct val="100000"/>
              <a:buFontTx/>
              <a:buBlip>
                <a:blip r:embed="rId2"/>
              </a:buBlip>
              <a:defRPr/>
            </a:lvl2pPr>
            <a:lvl3pPr>
              <a:buSzPct val="100000"/>
              <a:buFontTx/>
              <a:buBlip>
                <a:blip r:embed="rId2"/>
              </a:buBlip>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9322311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9276" y="1439866"/>
            <a:ext cx="4945063" cy="4252912"/>
          </a:xfrm>
        </p:spPr>
        <p:txBody>
          <a:bodyPr/>
          <a:lstStyle>
            <a:lvl1pPr>
              <a:buSzPct val="100000"/>
              <a:buFontTx/>
              <a:buBlip>
                <a:blip r:embed="rId2"/>
              </a:buBlip>
              <a:defRPr sz="2400"/>
            </a:lvl1pPr>
            <a:lvl2pPr>
              <a:buSzPct val="100000"/>
              <a:buFontTx/>
              <a:buBlip>
                <a:blip r:embed="rId2"/>
              </a:buBlip>
              <a:defRPr sz="2000"/>
            </a:lvl2pPr>
            <a:lvl3pPr>
              <a:buSzPct val="100000"/>
              <a:buFontTx/>
              <a:buBlip>
                <a:blip r:embed="rId2"/>
              </a:buBlip>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46742" y="1439866"/>
            <a:ext cx="4945062" cy="4252912"/>
          </a:xfrm>
        </p:spPr>
        <p:txBody>
          <a:bodyPr/>
          <a:lstStyle>
            <a:lvl1pPr>
              <a:buSzPct val="100000"/>
              <a:buFontTx/>
              <a:buBlip>
                <a:blip r:embed="rId2"/>
              </a:buBlip>
              <a:defRPr sz="2400"/>
            </a:lvl1pPr>
            <a:lvl2pPr>
              <a:buSzPct val="100000"/>
              <a:buFontTx/>
              <a:buBlip>
                <a:blip r:embed="rId2"/>
              </a:buBlip>
              <a:defRPr sz="2000" b="1"/>
            </a:lvl2pPr>
            <a:lvl3pPr>
              <a:buSzPct val="100000"/>
              <a:buFontTx/>
              <a:buBlip>
                <a:blip r:embed="rId2"/>
              </a:buBlip>
              <a:defRPr sz="1800" b="1"/>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4046811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7823325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71540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VIDIA Title Slide Master">
    <p:bg>
      <p:bgPr>
        <a:solidFill>
          <a:schemeClr val="bg1">
            <a:alpha val="61960"/>
          </a:schemeClr>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7" y="-1372"/>
            <a:ext cx="10972799" cy="6174943"/>
            <a:chOff x="0" y="-1524"/>
            <a:chExt cx="9143999" cy="6861048"/>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9135" r="5861"/>
            <a:stretch/>
          </p:blipFill>
          <p:spPr>
            <a:xfrm>
              <a:off x="0" y="-1524"/>
              <a:ext cx="9143999" cy="6861048"/>
            </a:xfrm>
            <a:prstGeom prst="rect">
              <a:avLst/>
            </a:prstGeom>
          </p:spPr>
        </p:pic>
        <p:grpSp>
          <p:nvGrpSpPr>
            <p:cNvPr id="2" name="Group 1"/>
            <p:cNvGrpSpPr/>
            <p:nvPr userDrawn="1"/>
          </p:nvGrpSpPr>
          <p:grpSpPr>
            <a:xfrm>
              <a:off x="451375" y="448278"/>
              <a:ext cx="3144837" cy="1052513"/>
              <a:chOff x="451375" y="448278"/>
              <a:chExt cx="3144837" cy="1052513"/>
            </a:xfrm>
          </p:grpSpPr>
          <p:sp>
            <p:nvSpPr>
              <p:cNvPr id="9" name="Rectangle 11"/>
              <p:cNvSpPr>
                <a:spLocks noChangeArrowheads="1"/>
              </p:cNvSpPr>
              <p:nvPr userDrawn="1"/>
            </p:nvSpPr>
            <p:spPr bwMode="auto">
              <a:xfrm>
                <a:off x="451375" y="448278"/>
                <a:ext cx="3144837" cy="860425"/>
              </a:xfrm>
              <a:prstGeom prst="rect">
                <a:avLst/>
              </a:prstGeom>
              <a:solidFill>
                <a:srgbClr val="76B900"/>
              </a:solidFill>
              <a:ln>
                <a:noFill/>
              </a:ln>
            </p:spPr>
            <p:txBody>
              <a:bodyPr vert="horz" wrap="square" lIns="91440" tIns="45720" rIns="91440" bIns="45720" numCol="1" anchor="t" anchorCtr="0" compatLnSpc="1">
                <a:prstTxWarp prst="textNoShape">
                  <a:avLst/>
                </a:prstTxWarp>
              </a:bodyPr>
              <a:lstStyle/>
              <a:p>
                <a:pPr defTabSz="457146"/>
                <a:endParaRPr lang="en-US" dirty="0">
                  <a:solidFill>
                    <a:prstClr val="black"/>
                  </a:solidFill>
                  <a:cs typeface="Arial" charset="0"/>
                </a:endParaRPr>
              </a:p>
            </p:txBody>
          </p:sp>
          <p:pic>
            <p:nvPicPr>
              <p:cNvPr id="10" name="Picture 75" descr="\\Netapp-hq03\creative\EVENTS\EVENTS_2011\11_GTC\GTC_2011_Lockup\GTC2011_GR_horiz_LEFT + RIGHT_lb_tex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8262" y="584951"/>
                <a:ext cx="2440277" cy="611568"/>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35"/>
              <p:cNvSpPr>
                <a:spLocks/>
              </p:cNvSpPr>
              <p:nvPr userDrawn="1"/>
            </p:nvSpPr>
            <p:spPr bwMode="auto">
              <a:xfrm>
                <a:off x="451375" y="1326166"/>
                <a:ext cx="204787" cy="174625"/>
              </a:xfrm>
              <a:custGeom>
                <a:avLst/>
                <a:gdLst>
                  <a:gd name="T0" fmla="*/ 0 w 129"/>
                  <a:gd name="T1" fmla="*/ 0 h 110"/>
                  <a:gd name="T2" fmla="*/ 129 w 129"/>
                  <a:gd name="T3" fmla="*/ 0 h 110"/>
                  <a:gd name="T4" fmla="*/ 129 w 129"/>
                  <a:gd name="T5" fmla="*/ 110 h 110"/>
                  <a:gd name="T6" fmla="*/ 0 w 129"/>
                  <a:gd name="T7" fmla="*/ 0 h 110"/>
                </a:gdLst>
                <a:ahLst/>
                <a:cxnLst>
                  <a:cxn ang="0">
                    <a:pos x="T0" y="T1"/>
                  </a:cxn>
                  <a:cxn ang="0">
                    <a:pos x="T2" y="T3"/>
                  </a:cxn>
                  <a:cxn ang="0">
                    <a:pos x="T4" y="T5"/>
                  </a:cxn>
                  <a:cxn ang="0">
                    <a:pos x="T6" y="T7"/>
                  </a:cxn>
                </a:cxnLst>
                <a:rect l="0" t="0" r="r" b="b"/>
                <a:pathLst>
                  <a:path w="129" h="110">
                    <a:moveTo>
                      <a:pt x="0" y="0"/>
                    </a:moveTo>
                    <a:lnTo>
                      <a:pt x="129" y="0"/>
                    </a:lnTo>
                    <a:lnTo>
                      <a:pt x="129" y="110"/>
                    </a:lnTo>
                    <a:lnTo>
                      <a:pt x="0" y="0"/>
                    </a:lnTo>
                    <a:close/>
                  </a:path>
                </a:pathLst>
              </a:custGeom>
              <a:solidFill>
                <a:srgbClr val="004831"/>
              </a:solidFill>
              <a:ln>
                <a:noFill/>
              </a:ln>
            </p:spPr>
            <p:txBody>
              <a:bodyPr vert="horz" wrap="square" lIns="91440" tIns="45720" rIns="91440" bIns="45720" numCol="1" anchor="t" anchorCtr="0" compatLnSpc="1">
                <a:prstTxWarp prst="textNoShape">
                  <a:avLst/>
                </a:prstTxWarp>
              </a:bodyPr>
              <a:lstStyle/>
              <a:p>
                <a:pPr defTabSz="457146"/>
                <a:endParaRPr lang="en-US" dirty="0">
                  <a:solidFill>
                    <a:prstClr val="black"/>
                  </a:solidFill>
                  <a:cs typeface="Arial" charset="0"/>
                </a:endParaRPr>
              </a:p>
            </p:txBody>
          </p:sp>
        </p:grpSp>
      </p:grpSp>
      <p:sp>
        <p:nvSpPr>
          <p:cNvPr id="13" name="Text Placeholder 2"/>
          <p:cNvSpPr>
            <a:spLocks noGrp="1"/>
          </p:cNvSpPr>
          <p:nvPr userDrawn="1">
            <p:ph type="body" idx="1"/>
          </p:nvPr>
        </p:nvSpPr>
        <p:spPr>
          <a:xfrm>
            <a:off x="1007227" y="3069641"/>
            <a:ext cx="9118397" cy="1350168"/>
          </a:xfrm>
          <a:prstGeom prst="rect">
            <a:avLst/>
          </a:prstGeom>
        </p:spPr>
        <p:txBody>
          <a:bodyPr anchor="ctr">
            <a:normAutofit/>
          </a:bodyPr>
          <a:lstStyle>
            <a:lvl1pPr marL="0" indent="0">
              <a:lnSpc>
                <a:spcPct val="90000"/>
              </a:lnSpc>
              <a:spcBef>
                <a:spcPts val="0"/>
              </a:spcBef>
              <a:spcAft>
                <a:spcPts val="0"/>
              </a:spcAft>
              <a:buNone/>
              <a:defRPr sz="3800" b="1">
                <a:solidFill>
                  <a:schemeClr val="bg1"/>
                </a:solidFill>
                <a:effectLst>
                  <a:glow rad="139700">
                    <a:schemeClr val="tx1">
                      <a:alpha val="40000"/>
                    </a:schemeClr>
                  </a:glow>
                  <a:outerShdw blurRad="38100" dist="38100" dir="2700000" algn="tl">
                    <a:srgbClr val="000000">
                      <a:alpha val="43137"/>
                    </a:srgbClr>
                  </a:outerShdw>
                </a:effectLst>
                <a:latin typeface="+mj-lt"/>
                <a:cs typeface="Arial"/>
              </a:defRPr>
            </a:lvl1pPr>
            <a:lvl2pPr marL="457146" indent="0">
              <a:buNone/>
              <a:defRPr sz="1800">
                <a:solidFill>
                  <a:schemeClr val="tx1">
                    <a:tint val="75000"/>
                  </a:schemeClr>
                </a:solidFill>
              </a:defRPr>
            </a:lvl2pPr>
            <a:lvl3pPr marL="914292" indent="0">
              <a:buNone/>
              <a:defRPr sz="1600">
                <a:solidFill>
                  <a:schemeClr val="tx1">
                    <a:tint val="75000"/>
                  </a:schemeClr>
                </a:solidFill>
              </a:defRPr>
            </a:lvl3pPr>
            <a:lvl4pPr marL="1371436" indent="0">
              <a:buNone/>
              <a:defRPr sz="1400">
                <a:solidFill>
                  <a:schemeClr val="tx1">
                    <a:tint val="75000"/>
                  </a:schemeClr>
                </a:solidFill>
              </a:defRPr>
            </a:lvl4pPr>
            <a:lvl5pPr marL="1828580" indent="0">
              <a:buNone/>
              <a:defRPr sz="1400">
                <a:solidFill>
                  <a:schemeClr val="tx1">
                    <a:tint val="75000"/>
                  </a:schemeClr>
                </a:solidFill>
              </a:defRPr>
            </a:lvl5pPr>
            <a:lvl6pPr marL="2285726" indent="0">
              <a:buNone/>
              <a:defRPr sz="1400">
                <a:solidFill>
                  <a:schemeClr val="tx1">
                    <a:tint val="75000"/>
                  </a:schemeClr>
                </a:solidFill>
              </a:defRPr>
            </a:lvl6pPr>
            <a:lvl7pPr marL="2742872" indent="0">
              <a:buNone/>
              <a:defRPr sz="1400">
                <a:solidFill>
                  <a:schemeClr val="tx1">
                    <a:tint val="75000"/>
                  </a:schemeClr>
                </a:solidFill>
              </a:defRPr>
            </a:lvl7pPr>
            <a:lvl8pPr marL="3200016" indent="0">
              <a:buNone/>
              <a:defRPr sz="1400">
                <a:solidFill>
                  <a:schemeClr val="tx1">
                    <a:tint val="75000"/>
                  </a:schemeClr>
                </a:solidFill>
              </a:defRPr>
            </a:lvl8pPr>
            <a:lvl9pPr marL="3657161"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12176127"/>
      </p:ext>
    </p:extLst>
  </p:cSld>
  <p:clrMapOvr>
    <a:masterClrMapping/>
  </p:clrMapOvr>
  <p:timing>
    <p:tnLst>
      <p:par>
        <p:cTn id="1" dur="indefinite" restart="never" nodeType="tmRoot"/>
      </p:par>
    </p:tnLst>
  </p:timing>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96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ubtitle slide">
    <p:spTree>
      <p:nvGrpSpPr>
        <p:cNvPr id="1" name=""/>
        <p:cNvGrpSpPr/>
        <p:nvPr/>
      </p:nvGrpSpPr>
      <p:grpSpPr>
        <a:xfrm>
          <a:off x="0" y="0"/>
          <a:ext cx="0" cy="0"/>
          <a:chOff x="0" y="0"/>
          <a:chExt cx="0" cy="0"/>
        </a:xfrm>
      </p:grpSpPr>
      <p:sp>
        <p:nvSpPr>
          <p:cNvPr id="10" name="Rectangle 3"/>
          <p:cNvSpPr>
            <a:spLocks noGrp="1" noChangeArrowheads="1"/>
          </p:cNvSpPr>
          <p:nvPr>
            <p:ph type="ctrTitle"/>
          </p:nvPr>
        </p:nvSpPr>
        <p:spPr>
          <a:xfrm>
            <a:off x="1392863" y="3696908"/>
            <a:ext cx="9018311" cy="1311128"/>
          </a:xfrm>
        </p:spPr>
        <p:txBody>
          <a:bodyPr anchor="b"/>
          <a:lstStyle>
            <a:lvl1pPr algn="l">
              <a:defRPr sz="4400" b="0" cap="all" baseline="0">
                <a:solidFill>
                  <a:schemeClr val="tx2"/>
                </a:solidFill>
                <a:effectLst>
                  <a:glow rad="101600">
                    <a:schemeClr val="bg1">
                      <a:alpha val="40000"/>
                    </a:schemeClr>
                  </a:glow>
                </a:effectLst>
                <a:latin typeface="Trebuchet MS" pitchFamily="34" charset="0"/>
              </a:defRPr>
            </a:lvl1pPr>
          </a:lstStyle>
          <a:p>
            <a:r>
              <a:rPr lang="en-US" dirty="0" smtClean="0"/>
              <a:t>Click to edit Master title style</a:t>
            </a:r>
            <a:endParaRPr lang="en-US" dirty="0"/>
          </a:p>
        </p:txBody>
      </p:sp>
      <p:sp>
        <p:nvSpPr>
          <p:cNvPr id="11" name="Rectangle 4"/>
          <p:cNvSpPr>
            <a:spLocks noGrp="1" noChangeArrowheads="1"/>
          </p:cNvSpPr>
          <p:nvPr>
            <p:ph type="subTitle" idx="1"/>
          </p:nvPr>
        </p:nvSpPr>
        <p:spPr>
          <a:xfrm>
            <a:off x="1392863" y="4889020"/>
            <a:ext cx="9018311" cy="400110"/>
          </a:xfrm>
        </p:spPr>
        <p:txBody>
          <a:bodyPr wrap="square" anchor="t">
            <a:spAutoFit/>
          </a:bodyPr>
          <a:lstStyle>
            <a:lvl1pPr marL="0" indent="0" algn="l">
              <a:buFontTx/>
              <a:buNone/>
              <a:defRPr sz="2000" b="0">
                <a:solidFill>
                  <a:schemeClr val="tx2"/>
                </a:solidFill>
                <a:latin typeface="Trebuchet MS" pitchFamily="34" charset="0"/>
              </a:defRPr>
            </a:lvl1pPr>
          </a:lstStyle>
          <a:p>
            <a:r>
              <a:rPr lang="en-US" dirty="0" smtClean="0"/>
              <a:t>Click to edit Master subtitle style</a:t>
            </a:r>
            <a:endParaRPr lang="en-US" dirty="0"/>
          </a:p>
        </p:txBody>
      </p:sp>
    </p:spTree>
    <p:extLst>
      <p:ext uri="{BB962C8B-B14F-4D97-AF65-F5344CB8AC3E}">
        <p14:creationId xmlns:p14="http://schemas.microsoft.com/office/powerpoint/2010/main" val="212670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4239" y="247651"/>
            <a:ext cx="9204325" cy="590931"/>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buFontTx/>
              <a:buBlip>
                <a:blip r:embed="rId2"/>
              </a:buBlip>
              <a:defRPr>
                <a:solidFill>
                  <a:schemeClr val="tx1"/>
                </a:solidFill>
              </a:defRPr>
            </a:lvl1pPr>
            <a:lvl2pPr>
              <a:buSzPct val="100000"/>
              <a:buFontTx/>
              <a:buBlip>
                <a:blip r:embed="rId2"/>
              </a:buBlip>
              <a:defRPr>
                <a:solidFill>
                  <a:schemeClr val="tx1"/>
                </a:solidFill>
              </a:defRPr>
            </a:lvl2pPr>
            <a:lvl3pPr>
              <a:buSzPct val="100000"/>
              <a:buFontTx/>
              <a:buBlip>
                <a:blip r:embed="rId2"/>
              </a:buBlip>
              <a:defRPr sz="1800">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9370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84239" y="247651"/>
            <a:ext cx="9204325" cy="590931"/>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49276" y="1439863"/>
            <a:ext cx="4945063" cy="4252912"/>
          </a:xfrm>
        </p:spPr>
        <p:txBody>
          <a:bodyPr/>
          <a:lstStyle>
            <a:lvl1pPr>
              <a:buSzPct val="100000"/>
              <a:buFontTx/>
              <a:buBlip>
                <a:blip r:embed="rId2"/>
              </a:buBlip>
              <a:defRPr sz="2400">
                <a:solidFill>
                  <a:schemeClr val="tx1"/>
                </a:solidFill>
              </a:defRPr>
            </a:lvl1pPr>
            <a:lvl2pPr>
              <a:buSzPct val="100000"/>
              <a:buFontTx/>
              <a:buBlip>
                <a:blip r:embed="rId2"/>
              </a:buBlip>
              <a:defRPr sz="2000">
                <a:solidFill>
                  <a:schemeClr val="tx1"/>
                </a:solidFill>
              </a:defRPr>
            </a:lvl2pPr>
            <a:lvl3pPr>
              <a:buSzPct val="100000"/>
              <a:buFontTx/>
              <a:buBlip>
                <a:blip r:embed="rId2"/>
              </a:buBlip>
              <a:defRPr sz="18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646739" y="1439863"/>
            <a:ext cx="4945062" cy="4252912"/>
          </a:xfrm>
        </p:spPr>
        <p:txBody>
          <a:bodyPr/>
          <a:lstStyle>
            <a:lvl1pPr>
              <a:buSzPct val="100000"/>
              <a:buFontTx/>
              <a:buBlip>
                <a:blip r:embed="rId2"/>
              </a:buBlip>
              <a:defRPr sz="2400">
                <a:solidFill>
                  <a:schemeClr val="tx1"/>
                </a:solidFill>
              </a:defRPr>
            </a:lvl1pPr>
            <a:lvl2pPr>
              <a:buSzPct val="100000"/>
              <a:buFontTx/>
              <a:buBlip>
                <a:blip r:embed="rId2"/>
              </a:buBlip>
              <a:defRPr sz="2000" b="1">
                <a:solidFill>
                  <a:schemeClr val="tx1"/>
                </a:solidFill>
              </a:defRPr>
            </a:lvl2pPr>
            <a:lvl3pPr>
              <a:buSzPct val="100000"/>
              <a:buFontTx/>
              <a:buBlip>
                <a:blip r:embed="rId2"/>
              </a:buBlip>
              <a:defRPr sz="1800" b="1">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8097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Bottom Highlight">
    <p:spTree>
      <p:nvGrpSpPr>
        <p:cNvPr id="1" name=""/>
        <p:cNvGrpSpPr/>
        <p:nvPr/>
      </p:nvGrpSpPr>
      <p:grpSpPr>
        <a:xfrm>
          <a:off x="0" y="0"/>
          <a:ext cx="0" cy="0"/>
          <a:chOff x="0" y="0"/>
          <a:chExt cx="0" cy="0"/>
        </a:xfrm>
      </p:grpSpPr>
      <p:grpSp>
        <p:nvGrpSpPr>
          <p:cNvPr id="3" name="Group 2"/>
          <p:cNvGrpSpPr/>
          <p:nvPr userDrawn="1"/>
        </p:nvGrpSpPr>
        <p:grpSpPr>
          <a:xfrm flipV="1">
            <a:off x="0" y="0"/>
            <a:ext cx="10972800" cy="6172200"/>
            <a:chOff x="0" y="0"/>
            <a:chExt cx="10972800" cy="6172200"/>
          </a:xfrm>
        </p:grpSpPr>
        <p:pic>
          <p:nvPicPr>
            <p:cNvPr id="4" name="Picture 2" descr="\\netapp-hqmktg\creative\PRESENTATIONS\2013_PRESENTATIONS\2013_01_Jan_CES\Background_Concepts\Hex_Texture_to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72800" cy="6172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10972800" cy="6172200"/>
            </a:xfrm>
            <a:prstGeom prst="rect">
              <a:avLst/>
            </a:prstGeom>
            <a:solidFill>
              <a:schemeClr val="bg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a:xfrm>
            <a:off x="884239" y="5151345"/>
            <a:ext cx="9204325" cy="590931"/>
          </a:xfrm>
        </p:spPr>
        <p:txBody>
          <a:bodyPr/>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0035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op Highlight">
    <p:spTree>
      <p:nvGrpSpPr>
        <p:cNvPr id="1" name=""/>
        <p:cNvGrpSpPr/>
        <p:nvPr/>
      </p:nvGrpSpPr>
      <p:grpSpPr>
        <a:xfrm>
          <a:off x="0" y="0"/>
          <a:ext cx="0" cy="0"/>
          <a:chOff x="0" y="0"/>
          <a:chExt cx="0" cy="0"/>
        </a:xfrm>
      </p:grpSpPr>
      <p:grpSp>
        <p:nvGrpSpPr>
          <p:cNvPr id="3" name="Group 2"/>
          <p:cNvGrpSpPr/>
          <p:nvPr userDrawn="1"/>
        </p:nvGrpSpPr>
        <p:grpSpPr>
          <a:xfrm>
            <a:off x="0" y="0"/>
            <a:ext cx="10972800" cy="6172200"/>
            <a:chOff x="0" y="0"/>
            <a:chExt cx="10972800" cy="6172200"/>
          </a:xfrm>
        </p:grpSpPr>
        <p:pic>
          <p:nvPicPr>
            <p:cNvPr id="4" name="Picture 2" descr="\\netapp-hqmktg\creative\PRESENTATIONS\2013_PRESENTATIONS\2013_01_Jan_CES\Background_Concepts\Hex_Texture_to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72800" cy="6172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10972800" cy="6172200"/>
            </a:xfrm>
            <a:prstGeom prst="rect">
              <a:avLst/>
            </a:prstGeom>
            <a:solidFill>
              <a:schemeClr val="bg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a:xfrm>
            <a:off x="884239" y="247651"/>
            <a:ext cx="9204325" cy="590931"/>
          </a:xfrm>
        </p:spPr>
        <p:txBody>
          <a:bodyPr/>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val="98074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entered Title">
    <p:spTree>
      <p:nvGrpSpPr>
        <p:cNvPr id="1" name=""/>
        <p:cNvGrpSpPr/>
        <p:nvPr/>
      </p:nvGrpSpPr>
      <p:grpSpPr>
        <a:xfrm>
          <a:off x="0" y="0"/>
          <a:ext cx="0" cy="0"/>
          <a:chOff x="0" y="0"/>
          <a:chExt cx="0" cy="0"/>
        </a:xfrm>
      </p:grpSpPr>
      <p:sp>
        <p:nvSpPr>
          <p:cNvPr id="2" name="Title 1"/>
          <p:cNvSpPr>
            <a:spLocks noGrp="1"/>
          </p:cNvSpPr>
          <p:nvPr>
            <p:ph type="title"/>
          </p:nvPr>
        </p:nvSpPr>
        <p:spPr>
          <a:xfrm>
            <a:off x="884239" y="247651"/>
            <a:ext cx="9204325" cy="590931"/>
          </a:xfrm>
        </p:spPr>
        <p:txBody>
          <a:bodyPr/>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4543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ft Highlight">
    <p:spTree>
      <p:nvGrpSpPr>
        <p:cNvPr id="1" name=""/>
        <p:cNvGrpSpPr/>
        <p:nvPr/>
      </p:nvGrpSpPr>
      <p:grpSpPr>
        <a:xfrm>
          <a:off x="0" y="0"/>
          <a:ext cx="0" cy="0"/>
          <a:chOff x="0" y="0"/>
          <a:chExt cx="0" cy="0"/>
        </a:xfrm>
      </p:grpSpPr>
      <p:grpSp>
        <p:nvGrpSpPr>
          <p:cNvPr id="2" name="Group 1"/>
          <p:cNvGrpSpPr/>
          <p:nvPr userDrawn="1"/>
        </p:nvGrpSpPr>
        <p:grpSpPr>
          <a:xfrm>
            <a:off x="0" y="0"/>
            <a:ext cx="10972800" cy="6172200"/>
            <a:chOff x="0" y="0"/>
            <a:chExt cx="10972800" cy="6172200"/>
          </a:xfrm>
        </p:grpSpPr>
        <p:pic>
          <p:nvPicPr>
            <p:cNvPr id="3" name="Picture 2" descr="\\netapp-hqmktg\creative\PRESENTATIONS\2013_PRESENTATIONS\2013_01_Jan_CES\Background_Concepts\Hex_Texture_left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972800" cy="6172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10972800" cy="6172200"/>
            </a:xfrm>
            <a:prstGeom prst="rect">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Tree>
    <p:extLst>
      <p:ext uri="{BB962C8B-B14F-4D97-AF65-F5344CB8AC3E}">
        <p14:creationId xmlns:p14="http://schemas.microsoft.com/office/powerpoint/2010/main" val="308991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Right Highlight">
    <p:spTree>
      <p:nvGrpSpPr>
        <p:cNvPr id="1" name=""/>
        <p:cNvGrpSpPr/>
        <p:nvPr/>
      </p:nvGrpSpPr>
      <p:grpSpPr>
        <a:xfrm>
          <a:off x="0" y="0"/>
          <a:ext cx="0" cy="0"/>
          <a:chOff x="0" y="0"/>
          <a:chExt cx="0" cy="0"/>
        </a:xfrm>
      </p:grpSpPr>
      <p:grpSp>
        <p:nvGrpSpPr>
          <p:cNvPr id="2" name="Group 1"/>
          <p:cNvGrpSpPr/>
          <p:nvPr userDrawn="1"/>
        </p:nvGrpSpPr>
        <p:grpSpPr>
          <a:xfrm flipH="1">
            <a:off x="0" y="0"/>
            <a:ext cx="10972800" cy="6172200"/>
            <a:chOff x="0" y="0"/>
            <a:chExt cx="10972800" cy="6172200"/>
          </a:xfrm>
        </p:grpSpPr>
        <p:pic>
          <p:nvPicPr>
            <p:cNvPr id="3" name="Picture 2" descr="\\netapp-hqmktg\creative\PRESENTATIONS\2013_PRESENTATIONS\2013_01_Jan_CES\Background_Concepts\Hex_Texture_left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972800" cy="6172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10972800" cy="6172200"/>
            </a:xfrm>
            <a:prstGeom prst="rect">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Tree>
    <p:extLst>
      <p:ext uri="{BB962C8B-B14F-4D97-AF65-F5344CB8AC3E}">
        <p14:creationId xmlns:p14="http://schemas.microsoft.com/office/powerpoint/2010/main" val="147019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7.png"/><Relationship Id="rId5" Type="http://schemas.openxmlformats.org/officeDocument/2006/relationships/slideLayout" Target="../slideLayouts/slideLayout15.xml"/><Relationship Id="rId10" Type="http://schemas.openxmlformats.org/officeDocument/2006/relationships/image" Target="../media/image5.jpeg"/><Relationship Id="rId4" Type="http://schemas.openxmlformats.org/officeDocument/2006/relationships/slideLayout" Target="../slideLayouts/slideLayout14.xml"/><Relationship Id="rId9" Type="http://schemas.openxmlformats.org/officeDocument/2006/relationships/image" Target="../media/image6.jpe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userDrawn="1"/>
        </p:nvGrpSpPr>
        <p:grpSpPr>
          <a:xfrm>
            <a:off x="0" y="0"/>
            <a:ext cx="10972800" cy="6172200"/>
            <a:chOff x="0" y="0"/>
            <a:chExt cx="10972800" cy="6172200"/>
          </a:xfrm>
        </p:grpSpPr>
        <p:pic>
          <p:nvPicPr>
            <p:cNvPr id="7" name="Picture 2" descr="\\netapp-hqmktg\creative\PRESENTATIONS\2013_PRESENTATIONS\2013_01_Jan_CES\Background_Concepts\Hex_Texture_center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10972800" cy="6172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0"/>
              <a:ext cx="10972800" cy="61722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551"/>
              <a:endParaRPr lang="en-US" dirty="0">
                <a:solidFill>
                  <a:srgbClr val="FFFFFF"/>
                </a:solidFill>
              </a:endParaRPr>
            </a:p>
          </p:txBody>
        </p:sp>
      </p:grpSp>
      <p:sp>
        <p:nvSpPr>
          <p:cNvPr id="1026" name="Rectangle 2"/>
          <p:cNvSpPr>
            <a:spLocks noGrp="1" noChangeArrowheads="1"/>
          </p:cNvSpPr>
          <p:nvPr>
            <p:ph type="title"/>
          </p:nvPr>
        </p:nvSpPr>
        <p:spPr bwMode="auto">
          <a:xfrm>
            <a:off x="549276" y="247651"/>
            <a:ext cx="10055972" cy="5909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549277" y="1439863"/>
            <a:ext cx="10042525" cy="4252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pic>
        <p:nvPicPr>
          <p:cNvPr id="9" name="Picture 2" descr="\\Hqmktg01\creative\ASSETS\Logos\Corporate\Logo_Horizontal\White Type 2D (dark backs)\NVLogoH_2D_WT._300x5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9916888" y="5855861"/>
            <a:ext cx="827087" cy="153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690729"/>
      </p:ext>
    </p:extLst>
  </p:cSld>
  <p:clrMap bg1="dk2" tx1="lt1" bg2="dk1" tx2="lt2" accent1="accent1" accent2="accent2" accent3="accent3" accent4="accent4" accent5="accent5" accent6="accent6" hlink="hlink" folHlink="folHlink"/>
  <p:sldLayoutIdLst>
    <p:sldLayoutId id="2147483895" r:id="rId1"/>
    <p:sldLayoutId id="2147483904"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p:titleStyle>
    <p:bodyStyle>
      <a:lvl1pPr marL="342900" indent="-342900" algn="l" rtl="0" fontAlgn="base">
        <a:spcBef>
          <a:spcPct val="20000"/>
        </a:spcBef>
        <a:spcAft>
          <a:spcPct val="0"/>
        </a:spcAft>
        <a:buSzPct val="100000"/>
        <a:buBlip>
          <a:blip r:embed="rId14"/>
        </a:buBlip>
        <a:defRPr sz="2400" b="0">
          <a:solidFill>
            <a:schemeClr val="tx1"/>
          </a:solidFill>
          <a:latin typeface="Trebuchet MS" pitchFamily="34" charset="0"/>
          <a:ea typeface="+mn-ea"/>
          <a:cs typeface="+mn-cs"/>
        </a:defRPr>
      </a:lvl1pPr>
      <a:lvl2pPr marL="914400" indent="-342900" algn="l" rtl="0" fontAlgn="base">
        <a:spcBef>
          <a:spcPct val="20000"/>
        </a:spcBef>
        <a:spcAft>
          <a:spcPct val="0"/>
        </a:spcAft>
        <a:buSzPct val="100000"/>
        <a:buBlip>
          <a:blip r:embed="rId14"/>
        </a:buBlip>
        <a:defRPr sz="2000" b="0">
          <a:solidFill>
            <a:schemeClr val="tx1"/>
          </a:solidFill>
          <a:latin typeface="Trebuchet MS" pitchFamily="34" charset="0"/>
        </a:defRPr>
      </a:lvl2pPr>
      <a:lvl3pPr marL="1371600" indent="-282575" algn="l" rtl="0" fontAlgn="base">
        <a:spcBef>
          <a:spcPct val="20000"/>
        </a:spcBef>
        <a:spcAft>
          <a:spcPct val="0"/>
        </a:spcAft>
        <a:buSzPct val="100000"/>
        <a:buBlip>
          <a:blip r:embed="rId14"/>
        </a:buBlip>
        <a:defRPr sz="1800" b="0">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a:srcRect/>
          <a:stretch>
            <a:fillRect/>
          </a:stretch>
        </a:blipFill>
        <a:effectLst/>
      </p:bgPr>
    </p:bg>
    <p:spTree>
      <p:nvGrpSpPr>
        <p:cNvPr id="1" name=""/>
        <p:cNvGrpSpPr/>
        <p:nvPr/>
      </p:nvGrpSpPr>
      <p:grpSpPr>
        <a:xfrm>
          <a:off x="0" y="0"/>
          <a:ext cx="0" cy="0"/>
          <a:chOff x="0" y="0"/>
          <a:chExt cx="0" cy="0"/>
        </a:xfrm>
      </p:grpSpPr>
      <p:grpSp>
        <p:nvGrpSpPr>
          <p:cNvPr id="9" name="Group 8"/>
          <p:cNvGrpSpPr/>
          <p:nvPr userDrawn="1"/>
        </p:nvGrpSpPr>
        <p:grpSpPr>
          <a:xfrm>
            <a:off x="0" y="0"/>
            <a:ext cx="10972800" cy="6172200"/>
            <a:chOff x="0" y="0"/>
            <a:chExt cx="10972800" cy="6172200"/>
          </a:xfrm>
        </p:grpSpPr>
        <p:pic>
          <p:nvPicPr>
            <p:cNvPr id="10" name="Picture 9" descr="\\netapp-hqmktg\creative\PRESENTATIONS\2013_PRESENTATIONS\2013_01_Jan_CES\Background_Concepts\Hex_Texture_left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0972800" cy="61722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0"/>
              <a:ext cx="10972800" cy="6172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grpSp>
      <p:sp>
        <p:nvSpPr>
          <p:cNvPr id="1026" name="Rectangle 2"/>
          <p:cNvSpPr>
            <a:spLocks noGrp="1" noChangeArrowheads="1"/>
          </p:cNvSpPr>
          <p:nvPr>
            <p:ph type="title"/>
          </p:nvPr>
        </p:nvSpPr>
        <p:spPr bwMode="auto">
          <a:xfrm>
            <a:off x="549280" y="247652"/>
            <a:ext cx="9204325" cy="5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spAutoFit/>
          </a:bodyPr>
          <a:lstStyle/>
          <a:p>
            <a:pPr lvl="0"/>
            <a:r>
              <a:rPr lang="en-US" smtClean="0"/>
              <a:t>Click to edit Master title style</a:t>
            </a:r>
          </a:p>
        </p:txBody>
      </p:sp>
      <p:pic>
        <p:nvPicPr>
          <p:cNvPr id="3" name="Picture 2"/>
          <p:cNvPicPr>
            <a:picLocks noChangeAspect="1"/>
          </p:cNvPicPr>
          <p:nvPr userDrawn="1"/>
        </p:nvPicPr>
        <p:blipFill>
          <a:blip r:embed="rId11">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9931493" y="197512"/>
            <a:ext cx="803212" cy="614478"/>
          </a:xfrm>
          <a:prstGeom prst="rect">
            <a:avLst/>
          </a:prstGeom>
        </p:spPr>
      </p:pic>
      <p:sp>
        <p:nvSpPr>
          <p:cNvPr id="1027" name="Rectangle 3"/>
          <p:cNvSpPr>
            <a:spLocks noGrp="1" noChangeArrowheads="1"/>
          </p:cNvSpPr>
          <p:nvPr>
            <p:ph type="body" idx="1"/>
          </p:nvPr>
        </p:nvSpPr>
        <p:spPr bwMode="auto">
          <a:xfrm>
            <a:off x="549282" y="1439866"/>
            <a:ext cx="10042525" cy="425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290085736"/>
      </p:ext>
    </p:extLst>
  </p:cSld>
  <p:clrMap bg1="dk2" tx1="lt1" bg2="dk1"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Lst>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73B900"/>
          </a:solidFill>
          <a:latin typeface="+mj-lt"/>
          <a:ea typeface="+mj-ea"/>
          <a:cs typeface="+mj-cs"/>
        </a:defRPr>
      </a:lvl1pPr>
      <a:lvl2pPr algn="l" rtl="0" eaLnBrk="0" fontAlgn="base" hangingPunct="0">
        <a:spcBef>
          <a:spcPct val="0"/>
        </a:spcBef>
        <a:spcAft>
          <a:spcPct val="0"/>
        </a:spcAft>
        <a:defRPr sz="3200" b="1">
          <a:solidFill>
            <a:srgbClr val="73B900"/>
          </a:solidFill>
          <a:latin typeface="Arial" charset="0"/>
        </a:defRPr>
      </a:lvl2pPr>
      <a:lvl3pPr algn="l" rtl="0" eaLnBrk="0" fontAlgn="base" hangingPunct="0">
        <a:spcBef>
          <a:spcPct val="0"/>
        </a:spcBef>
        <a:spcAft>
          <a:spcPct val="0"/>
        </a:spcAft>
        <a:defRPr sz="3200" b="1">
          <a:solidFill>
            <a:srgbClr val="73B900"/>
          </a:solidFill>
          <a:latin typeface="Arial" charset="0"/>
        </a:defRPr>
      </a:lvl3pPr>
      <a:lvl4pPr algn="l" rtl="0" eaLnBrk="0" fontAlgn="base" hangingPunct="0">
        <a:spcBef>
          <a:spcPct val="0"/>
        </a:spcBef>
        <a:spcAft>
          <a:spcPct val="0"/>
        </a:spcAft>
        <a:defRPr sz="3200" b="1">
          <a:solidFill>
            <a:srgbClr val="73B900"/>
          </a:solidFill>
          <a:latin typeface="Arial" charset="0"/>
        </a:defRPr>
      </a:lvl4pPr>
      <a:lvl5pPr algn="l" rtl="0" eaLnBrk="0" fontAlgn="base" hangingPunct="0">
        <a:spcBef>
          <a:spcPct val="0"/>
        </a:spcBef>
        <a:spcAft>
          <a:spcPct val="0"/>
        </a:spcAft>
        <a:defRPr sz="3200" b="1">
          <a:solidFill>
            <a:srgbClr val="73B900"/>
          </a:solidFill>
          <a:latin typeface="Arial" charset="0"/>
        </a:defRPr>
      </a:lvl5pPr>
      <a:lvl6pPr marL="457146" algn="l" rtl="0" eaLnBrk="1" fontAlgn="base" hangingPunct="1">
        <a:spcBef>
          <a:spcPct val="0"/>
        </a:spcBef>
        <a:spcAft>
          <a:spcPct val="0"/>
        </a:spcAft>
        <a:defRPr sz="3200" b="1">
          <a:solidFill>
            <a:srgbClr val="73B900"/>
          </a:solidFill>
          <a:latin typeface="Arial" charset="0"/>
        </a:defRPr>
      </a:lvl6pPr>
      <a:lvl7pPr marL="914292" algn="l" rtl="0" eaLnBrk="1" fontAlgn="base" hangingPunct="1">
        <a:spcBef>
          <a:spcPct val="0"/>
        </a:spcBef>
        <a:spcAft>
          <a:spcPct val="0"/>
        </a:spcAft>
        <a:defRPr sz="3200" b="1">
          <a:solidFill>
            <a:srgbClr val="73B900"/>
          </a:solidFill>
          <a:latin typeface="Arial" charset="0"/>
        </a:defRPr>
      </a:lvl7pPr>
      <a:lvl8pPr marL="1371436" algn="l" rtl="0" eaLnBrk="1" fontAlgn="base" hangingPunct="1">
        <a:spcBef>
          <a:spcPct val="0"/>
        </a:spcBef>
        <a:spcAft>
          <a:spcPct val="0"/>
        </a:spcAft>
        <a:defRPr sz="3200" b="1">
          <a:solidFill>
            <a:srgbClr val="73B900"/>
          </a:solidFill>
          <a:latin typeface="Arial" charset="0"/>
        </a:defRPr>
      </a:lvl8pPr>
      <a:lvl9pPr marL="1828580" algn="l" rtl="0" eaLnBrk="1" fontAlgn="base" hangingPunct="1">
        <a:spcBef>
          <a:spcPct val="0"/>
        </a:spcBef>
        <a:spcAft>
          <a:spcPct val="0"/>
        </a:spcAft>
        <a:defRPr sz="3200" b="1">
          <a:solidFill>
            <a:srgbClr val="73B900"/>
          </a:solidFill>
          <a:latin typeface="Arial" charset="0"/>
        </a:defRPr>
      </a:lvl9pPr>
    </p:titleStyle>
    <p:bodyStyle>
      <a:lvl1pPr marL="342860" indent="-342860" algn="l" rtl="0" eaLnBrk="0" fontAlgn="base" hangingPunct="0">
        <a:spcBef>
          <a:spcPct val="20000"/>
        </a:spcBef>
        <a:spcAft>
          <a:spcPct val="0"/>
        </a:spcAft>
        <a:buSzPct val="100000"/>
        <a:buBlip>
          <a:blip r:embed="rId12"/>
        </a:buBlip>
        <a:defRPr sz="2400" b="1">
          <a:solidFill>
            <a:schemeClr val="tx1"/>
          </a:solidFill>
          <a:latin typeface="+mn-lt"/>
          <a:ea typeface="+mn-ea"/>
          <a:cs typeface="+mn-cs"/>
        </a:defRPr>
      </a:lvl1pPr>
      <a:lvl2pPr marL="914292" indent="-342860" algn="l" rtl="0" eaLnBrk="0" fontAlgn="base" hangingPunct="0">
        <a:spcBef>
          <a:spcPct val="20000"/>
        </a:spcBef>
        <a:spcAft>
          <a:spcPct val="0"/>
        </a:spcAft>
        <a:buSzPct val="100000"/>
        <a:buBlip>
          <a:blip r:embed="rId12"/>
        </a:buBlip>
        <a:defRPr sz="2000" b="1">
          <a:solidFill>
            <a:schemeClr val="tx1"/>
          </a:solidFill>
          <a:latin typeface="+mn-lt"/>
        </a:defRPr>
      </a:lvl2pPr>
      <a:lvl3pPr marL="1371436" indent="-282541" algn="l" rtl="0" eaLnBrk="0" fontAlgn="base" hangingPunct="0">
        <a:spcBef>
          <a:spcPct val="20000"/>
        </a:spcBef>
        <a:spcAft>
          <a:spcPct val="0"/>
        </a:spcAft>
        <a:buSzPct val="100000"/>
        <a:buBlip>
          <a:blip r:embed="rId12"/>
        </a:buBlip>
        <a:defRPr b="1">
          <a:solidFill>
            <a:schemeClr val="tx1"/>
          </a:solidFill>
          <a:latin typeface="+mn-lt"/>
        </a:defRPr>
      </a:lvl3pPr>
      <a:lvl4pPr marL="1774613" indent="-228572" algn="l" rtl="0" eaLnBrk="0" fontAlgn="base" hangingPunct="0">
        <a:spcBef>
          <a:spcPct val="20000"/>
        </a:spcBef>
        <a:spcAft>
          <a:spcPct val="0"/>
        </a:spcAft>
        <a:buChar char="–"/>
        <a:defRPr sz="2000">
          <a:solidFill>
            <a:schemeClr val="bg1"/>
          </a:solidFill>
          <a:latin typeface="+mn-lt"/>
        </a:defRPr>
      </a:lvl4pPr>
      <a:lvl5pPr marL="2117471" indent="-228572" algn="l" rtl="0" eaLnBrk="0" fontAlgn="base" hangingPunct="0">
        <a:spcBef>
          <a:spcPct val="20000"/>
        </a:spcBef>
        <a:spcAft>
          <a:spcPct val="0"/>
        </a:spcAft>
        <a:buChar char="»"/>
        <a:defRPr sz="2000">
          <a:solidFill>
            <a:schemeClr val="bg1"/>
          </a:solidFill>
          <a:latin typeface="+mn-lt"/>
        </a:defRPr>
      </a:lvl5pPr>
      <a:lvl6pPr marL="2574616" indent="-228572" algn="l" rtl="0" eaLnBrk="1" fontAlgn="base" hangingPunct="1">
        <a:spcBef>
          <a:spcPct val="20000"/>
        </a:spcBef>
        <a:spcAft>
          <a:spcPct val="0"/>
        </a:spcAft>
        <a:buChar char="»"/>
        <a:defRPr sz="2000">
          <a:solidFill>
            <a:schemeClr val="bg1"/>
          </a:solidFill>
          <a:latin typeface="+mn-lt"/>
        </a:defRPr>
      </a:lvl6pPr>
      <a:lvl7pPr marL="3031762" indent="-228572" algn="l" rtl="0" eaLnBrk="1" fontAlgn="base" hangingPunct="1">
        <a:spcBef>
          <a:spcPct val="20000"/>
        </a:spcBef>
        <a:spcAft>
          <a:spcPct val="0"/>
        </a:spcAft>
        <a:buChar char="»"/>
        <a:defRPr sz="2000">
          <a:solidFill>
            <a:schemeClr val="bg1"/>
          </a:solidFill>
          <a:latin typeface="+mn-lt"/>
        </a:defRPr>
      </a:lvl7pPr>
      <a:lvl8pPr marL="3488908" indent="-228572" algn="l" rtl="0" eaLnBrk="1" fontAlgn="base" hangingPunct="1">
        <a:spcBef>
          <a:spcPct val="20000"/>
        </a:spcBef>
        <a:spcAft>
          <a:spcPct val="0"/>
        </a:spcAft>
        <a:buChar char="»"/>
        <a:defRPr sz="2000">
          <a:solidFill>
            <a:schemeClr val="bg1"/>
          </a:solidFill>
          <a:latin typeface="+mn-lt"/>
        </a:defRPr>
      </a:lvl8pPr>
      <a:lvl9pPr marL="3946052" indent="-228572"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292" rtl="0" eaLnBrk="1" latinLnBrk="0" hangingPunct="1">
        <a:defRPr sz="1800" kern="1200">
          <a:solidFill>
            <a:schemeClr val="tx1"/>
          </a:solidFill>
          <a:latin typeface="+mn-lt"/>
          <a:ea typeface="+mn-ea"/>
          <a:cs typeface="+mn-cs"/>
        </a:defRPr>
      </a:lvl1pPr>
      <a:lvl2pPr marL="457146" algn="l" defTabSz="914292" rtl="0" eaLnBrk="1" latinLnBrk="0" hangingPunct="1">
        <a:defRPr sz="1800" kern="1200">
          <a:solidFill>
            <a:schemeClr val="tx1"/>
          </a:solidFill>
          <a:latin typeface="+mn-lt"/>
          <a:ea typeface="+mn-ea"/>
          <a:cs typeface="+mn-cs"/>
        </a:defRPr>
      </a:lvl2pPr>
      <a:lvl3pPr marL="914292" algn="l" defTabSz="914292" rtl="0" eaLnBrk="1" latinLnBrk="0" hangingPunct="1">
        <a:defRPr sz="1800" kern="1200">
          <a:solidFill>
            <a:schemeClr val="tx1"/>
          </a:solidFill>
          <a:latin typeface="+mn-lt"/>
          <a:ea typeface="+mn-ea"/>
          <a:cs typeface="+mn-cs"/>
        </a:defRPr>
      </a:lvl3pPr>
      <a:lvl4pPr marL="1371436" algn="l" defTabSz="914292" rtl="0" eaLnBrk="1" latinLnBrk="0" hangingPunct="1">
        <a:defRPr sz="1800" kern="1200">
          <a:solidFill>
            <a:schemeClr val="tx1"/>
          </a:solidFill>
          <a:latin typeface="+mn-lt"/>
          <a:ea typeface="+mn-ea"/>
          <a:cs typeface="+mn-cs"/>
        </a:defRPr>
      </a:lvl4pPr>
      <a:lvl5pPr marL="1828580" algn="l" defTabSz="914292" rtl="0" eaLnBrk="1" latinLnBrk="0" hangingPunct="1">
        <a:defRPr sz="1800" kern="1200">
          <a:solidFill>
            <a:schemeClr val="tx1"/>
          </a:solidFill>
          <a:latin typeface="+mn-lt"/>
          <a:ea typeface="+mn-ea"/>
          <a:cs typeface="+mn-cs"/>
        </a:defRPr>
      </a:lvl5pPr>
      <a:lvl6pPr marL="2285726" algn="l" defTabSz="914292" rtl="0" eaLnBrk="1" latinLnBrk="0" hangingPunct="1">
        <a:defRPr sz="1800" kern="1200">
          <a:solidFill>
            <a:schemeClr val="tx1"/>
          </a:solidFill>
          <a:latin typeface="+mn-lt"/>
          <a:ea typeface="+mn-ea"/>
          <a:cs typeface="+mn-cs"/>
        </a:defRPr>
      </a:lvl6pPr>
      <a:lvl7pPr marL="2742872" algn="l" defTabSz="914292" rtl="0" eaLnBrk="1" latinLnBrk="0" hangingPunct="1">
        <a:defRPr sz="1800" kern="1200">
          <a:solidFill>
            <a:schemeClr val="tx1"/>
          </a:solidFill>
          <a:latin typeface="+mn-lt"/>
          <a:ea typeface="+mn-ea"/>
          <a:cs typeface="+mn-cs"/>
        </a:defRPr>
      </a:lvl7pPr>
      <a:lvl8pPr marL="3200016" algn="l" defTabSz="914292" rtl="0" eaLnBrk="1" latinLnBrk="0" hangingPunct="1">
        <a:defRPr sz="1800" kern="1200">
          <a:solidFill>
            <a:schemeClr val="tx1"/>
          </a:solidFill>
          <a:latin typeface="+mn-lt"/>
          <a:ea typeface="+mn-ea"/>
          <a:cs typeface="+mn-cs"/>
        </a:defRPr>
      </a:lvl8pPr>
      <a:lvl9pPr marL="3657161" algn="l" defTabSz="91429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092507"/>
      </p:ext>
    </p:extLst>
  </p:cSld>
  <p:clrMap bg1="dk2" tx1="lt1" bg2="dk1" tx2="lt2" accent1="accent1" accent2="accent2" accent3="accent3" accent4="accent4" accent5="accent5" accent6="accent6" hlink="hlink" folHlink="folHlink"/>
  <p:sldLayoutIdLst>
    <p:sldLayoutId id="2147483914" r:id="rId1"/>
  </p:sldLayoutIdLst>
  <p:txStyles>
    <p:titleStyle>
      <a:lvl1pPr algn="l" rtl="0" eaLnBrk="0" fontAlgn="base" hangingPunct="0">
        <a:spcBef>
          <a:spcPct val="0"/>
        </a:spcBef>
        <a:spcAft>
          <a:spcPct val="0"/>
        </a:spcAft>
        <a:defRPr sz="4500" b="1">
          <a:solidFill>
            <a:schemeClr val="bg2"/>
          </a:solidFill>
          <a:effectLst>
            <a:outerShdw blurRad="50800" dist="38100" dir="2700000">
              <a:schemeClr val="accent1">
                <a:alpha val="43000"/>
              </a:schemeClr>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500" b="1">
          <a:solidFill>
            <a:schemeClr val="bg2"/>
          </a:solidFill>
          <a:latin typeface="Arial"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500" b="1">
          <a:solidFill>
            <a:schemeClr val="bg2"/>
          </a:solidFill>
          <a:latin typeface="Arial"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500" b="1">
          <a:solidFill>
            <a:schemeClr val="bg2"/>
          </a:solidFill>
          <a:latin typeface="Arial"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500" b="1">
          <a:solidFill>
            <a:schemeClr val="bg2"/>
          </a:solidFill>
          <a:latin typeface="Arial" pitchFamily="-108" charset="0"/>
          <a:ea typeface="ＭＳ Ｐゴシック" pitchFamily="-108" charset="-128"/>
          <a:cs typeface="ＭＳ Ｐゴシック" pitchFamily="-108" charset="-128"/>
        </a:defRPr>
      </a:lvl5pPr>
      <a:lvl6pPr marL="548640" algn="l" rtl="0" fontAlgn="base">
        <a:spcBef>
          <a:spcPct val="0"/>
        </a:spcBef>
        <a:spcAft>
          <a:spcPct val="0"/>
        </a:spcAft>
        <a:defRPr sz="4500" b="1">
          <a:solidFill>
            <a:schemeClr val="tx2"/>
          </a:solidFill>
          <a:latin typeface="Arial" pitchFamily="-108" charset="0"/>
        </a:defRPr>
      </a:lvl6pPr>
      <a:lvl7pPr marL="1097280" algn="l" rtl="0" fontAlgn="base">
        <a:spcBef>
          <a:spcPct val="0"/>
        </a:spcBef>
        <a:spcAft>
          <a:spcPct val="0"/>
        </a:spcAft>
        <a:defRPr sz="4500" b="1">
          <a:solidFill>
            <a:schemeClr val="tx2"/>
          </a:solidFill>
          <a:latin typeface="Arial" pitchFamily="-108" charset="0"/>
        </a:defRPr>
      </a:lvl7pPr>
      <a:lvl8pPr marL="1645920" algn="l" rtl="0" fontAlgn="base">
        <a:spcBef>
          <a:spcPct val="0"/>
        </a:spcBef>
        <a:spcAft>
          <a:spcPct val="0"/>
        </a:spcAft>
        <a:defRPr sz="4500" b="1">
          <a:solidFill>
            <a:schemeClr val="tx2"/>
          </a:solidFill>
          <a:latin typeface="Arial" pitchFamily="-108" charset="0"/>
        </a:defRPr>
      </a:lvl8pPr>
      <a:lvl9pPr marL="2194560" algn="l" rtl="0" fontAlgn="base">
        <a:spcBef>
          <a:spcPct val="0"/>
        </a:spcBef>
        <a:spcAft>
          <a:spcPct val="0"/>
        </a:spcAft>
        <a:defRPr sz="4500" b="1">
          <a:solidFill>
            <a:schemeClr val="tx2"/>
          </a:solidFill>
          <a:latin typeface="Arial" pitchFamily="-108" charset="0"/>
        </a:defRPr>
      </a:lvl9pPr>
    </p:titleStyle>
    <p:bodyStyle>
      <a:lvl1pPr marL="409575" indent="-409575" algn="l" rtl="0" eaLnBrk="0" fontAlgn="base" hangingPunct="0">
        <a:lnSpc>
          <a:spcPct val="110000"/>
        </a:lnSpc>
        <a:spcBef>
          <a:spcPts val="713"/>
        </a:spcBef>
        <a:spcAft>
          <a:spcPts val="713"/>
        </a:spcAft>
        <a:buClr>
          <a:srgbClr val="0C569E"/>
        </a:buClr>
        <a:buSzPct val="110000"/>
        <a:buChar char="•"/>
        <a:defRPr sz="3800">
          <a:solidFill>
            <a:schemeClr val="tx1"/>
          </a:solidFill>
          <a:effectLst>
            <a:outerShdw blurRad="50800" dist="38100" dir="2700000">
              <a:srgbClr val="000000">
                <a:alpha val="43000"/>
              </a:srgbClr>
            </a:outerShdw>
          </a:effectLst>
          <a:latin typeface="+mn-lt"/>
          <a:ea typeface="ＭＳ Ｐゴシック" pitchFamily="-108" charset="-128"/>
          <a:cs typeface="ＭＳ Ｐゴシック" pitchFamily="-108" charset="-128"/>
        </a:defRPr>
      </a:lvl1pPr>
      <a:lvl2pPr marL="890588" indent="-342900" algn="l" rtl="0" eaLnBrk="0" fontAlgn="base" hangingPunct="0">
        <a:lnSpc>
          <a:spcPct val="110000"/>
        </a:lnSpc>
        <a:spcBef>
          <a:spcPts val="713"/>
        </a:spcBef>
        <a:spcAft>
          <a:spcPts val="713"/>
        </a:spcAft>
        <a:buClr>
          <a:srgbClr val="0C569E"/>
        </a:buClr>
        <a:buSzPct val="110000"/>
        <a:buFont typeface="Arial" pitchFamily="34" charset="0"/>
        <a:buChar char="–"/>
        <a:defRPr sz="3200">
          <a:solidFill>
            <a:schemeClr val="tx1"/>
          </a:solidFill>
          <a:effectLst>
            <a:outerShdw blurRad="50800" dist="38100" dir="2700000">
              <a:srgbClr val="000000">
                <a:alpha val="43000"/>
              </a:srgbClr>
            </a:outerShdw>
          </a:effectLst>
          <a:latin typeface="+mn-lt"/>
          <a:ea typeface="ＭＳ Ｐゴシック" pitchFamily="-108" charset="-128"/>
        </a:defRPr>
      </a:lvl2pPr>
      <a:lvl3pPr marL="1371600" indent="-273845" algn="l" rtl="0" eaLnBrk="0" fontAlgn="base" hangingPunct="0">
        <a:lnSpc>
          <a:spcPct val="110000"/>
        </a:lnSpc>
        <a:spcBef>
          <a:spcPts val="713"/>
        </a:spcBef>
        <a:spcAft>
          <a:spcPts val="713"/>
        </a:spcAft>
        <a:buClr>
          <a:srgbClr val="0C569E"/>
        </a:buClr>
        <a:buSzPct val="110000"/>
        <a:buChar char="•"/>
        <a:defRPr sz="2600">
          <a:solidFill>
            <a:schemeClr val="tx1"/>
          </a:solidFill>
          <a:effectLst>
            <a:outerShdw blurRad="50800" dist="38100" dir="2700000">
              <a:srgbClr val="000000">
                <a:alpha val="43000"/>
              </a:srgbClr>
            </a:outerShdw>
          </a:effectLst>
          <a:latin typeface="+mn-lt"/>
          <a:ea typeface="ＭＳ Ｐゴシック" pitchFamily="-108" charset="-128"/>
        </a:defRPr>
      </a:lvl3pPr>
      <a:lvl4pPr marL="1919288" indent="-273845" algn="l" rtl="0" eaLnBrk="0" fontAlgn="base" hangingPunct="0">
        <a:lnSpc>
          <a:spcPct val="110000"/>
        </a:lnSpc>
        <a:spcBef>
          <a:spcPts val="713"/>
        </a:spcBef>
        <a:spcAft>
          <a:spcPts val="713"/>
        </a:spcAft>
        <a:buClr>
          <a:srgbClr val="0C569E"/>
        </a:buClr>
        <a:buSzPct val="110000"/>
        <a:buFont typeface="Arial" pitchFamily="34" charset="0"/>
        <a:buChar char="–"/>
        <a:defRPr sz="2400">
          <a:solidFill>
            <a:schemeClr val="tx1"/>
          </a:solidFill>
          <a:effectLst>
            <a:outerShdw blurRad="50800" dist="38100" dir="2700000">
              <a:srgbClr val="000000">
                <a:alpha val="43000"/>
              </a:srgbClr>
            </a:outerShdw>
          </a:effectLst>
          <a:latin typeface="+mn-lt"/>
          <a:ea typeface="ＭＳ Ｐゴシック" pitchFamily="-108" charset="-128"/>
        </a:defRPr>
      </a:lvl4pPr>
      <a:lvl5pPr marL="2466975" indent="-273845" algn="l" rtl="0" eaLnBrk="0" fontAlgn="base" hangingPunct="0">
        <a:lnSpc>
          <a:spcPct val="110000"/>
        </a:lnSpc>
        <a:spcBef>
          <a:spcPts val="713"/>
        </a:spcBef>
        <a:spcAft>
          <a:spcPts val="713"/>
        </a:spcAft>
        <a:buClr>
          <a:srgbClr val="0C569E"/>
        </a:buClr>
        <a:buSzPct val="110000"/>
        <a:buFont typeface="Arial" pitchFamily="34" charset="0"/>
        <a:buChar char="›"/>
        <a:defRPr sz="2400">
          <a:solidFill>
            <a:schemeClr val="tx1"/>
          </a:solidFill>
          <a:effectLst>
            <a:outerShdw blurRad="50800" dist="38100" dir="2700000">
              <a:srgbClr val="000000">
                <a:alpha val="43000"/>
              </a:srgbClr>
            </a:outerShdw>
          </a:effectLst>
          <a:latin typeface="+mn-lt"/>
          <a:ea typeface="ＭＳ Ｐゴシック" pitchFamily="-108" charset="-128"/>
        </a:defRPr>
      </a:lvl5pPr>
      <a:lvl6pPr marL="3017520" indent="-274320" algn="l" rtl="0" fontAlgn="base">
        <a:lnSpc>
          <a:spcPct val="110000"/>
        </a:lnSpc>
        <a:spcBef>
          <a:spcPts val="720"/>
        </a:spcBef>
        <a:spcAft>
          <a:spcPts val="720"/>
        </a:spcAft>
        <a:buClr>
          <a:schemeClr val="accent2"/>
        </a:buClr>
        <a:buSzPct val="110000"/>
        <a:buFont typeface="Arial" pitchFamily="-108" charset="0"/>
        <a:buChar char="›"/>
        <a:defRPr sz="2400">
          <a:solidFill>
            <a:schemeClr val="tx2"/>
          </a:solidFill>
          <a:latin typeface="+mn-lt"/>
          <a:ea typeface="ＭＳ Ｐゴシック" pitchFamily="-108" charset="-128"/>
        </a:defRPr>
      </a:lvl6pPr>
      <a:lvl7pPr marL="3566160" indent="-274320" algn="l" rtl="0" fontAlgn="base">
        <a:lnSpc>
          <a:spcPct val="110000"/>
        </a:lnSpc>
        <a:spcBef>
          <a:spcPts val="720"/>
        </a:spcBef>
        <a:spcAft>
          <a:spcPts val="720"/>
        </a:spcAft>
        <a:buClr>
          <a:schemeClr val="accent2"/>
        </a:buClr>
        <a:buSzPct val="110000"/>
        <a:buFont typeface="Arial" pitchFamily="-108" charset="0"/>
        <a:buChar char="›"/>
        <a:defRPr sz="2400">
          <a:solidFill>
            <a:schemeClr val="tx2"/>
          </a:solidFill>
          <a:latin typeface="+mn-lt"/>
          <a:ea typeface="ＭＳ Ｐゴシック" pitchFamily="-108" charset="-128"/>
        </a:defRPr>
      </a:lvl7pPr>
      <a:lvl8pPr marL="4114800" indent="-274320" algn="l" rtl="0" fontAlgn="base">
        <a:lnSpc>
          <a:spcPct val="110000"/>
        </a:lnSpc>
        <a:spcBef>
          <a:spcPts val="720"/>
        </a:spcBef>
        <a:spcAft>
          <a:spcPts val="720"/>
        </a:spcAft>
        <a:buClr>
          <a:schemeClr val="accent2"/>
        </a:buClr>
        <a:buSzPct val="110000"/>
        <a:buFont typeface="Arial" pitchFamily="-108" charset="0"/>
        <a:buChar char="›"/>
        <a:defRPr sz="2400">
          <a:solidFill>
            <a:schemeClr val="tx2"/>
          </a:solidFill>
          <a:latin typeface="+mn-lt"/>
          <a:ea typeface="ＭＳ Ｐゴシック" pitchFamily="-108" charset="-128"/>
        </a:defRPr>
      </a:lvl8pPr>
      <a:lvl9pPr marL="4663440" indent="-274320" algn="l" rtl="0" fontAlgn="base">
        <a:lnSpc>
          <a:spcPct val="110000"/>
        </a:lnSpc>
        <a:spcBef>
          <a:spcPts val="720"/>
        </a:spcBef>
        <a:spcAft>
          <a:spcPts val="720"/>
        </a:spcAft>
        <a:buClr>
          <a:schemeClr val="accent2"/>
        </a:buClr>
        <a:buSzPct val="110000"/>
        <a:buFont typeface="Arial" pitchFamily="-108" charset="0"/>
        <a:buChar char="›"/>
        <a:defRPr sz="2400">
          <a:solidFill>
            <a:schemeClr val="tx2"/>
          </a:solidFill>
          <a:latin typeface="+mn-lt"/>
          <a:ea typeface="ＭＳ Ｐゴシック" pitchFamily="-108" charset="-128"/>
        </a:defRPr>
      </a:lvl9pPr>
    </p:bodyStyle>
    <p:otherStyle>
      <a:defPPr>
        <a:defRPr lang="en-US"/>
      </a:defPPr>
      <a:lvl1pPr marL="0" algn="l" defTabSz="548640" rtl="0" eaLnBrk="1" latinLnBrk="0" hangingPunct="1">
        <a:defRPr sz="2100" kern="1200">
          <a:solidFill>
            <a:schemeClr val="tx1"/>
          </a:solidFill>
          <a:latin typeface="+mn-lt"/>
          <a:ea typeface="+mn-ea"/>
          <a:cs typeface="+mn-cs"/>
        </a:defRPr>
      </a:lvl1pPr>
      <a:lvl2pPr marL="548640" algn="l" defTabSz="548640" rtl="0" eaLnBrk="1" latinLnBrk="0" hangingPunct="1">
        <a:defRPr sz="2100" kern="1200">
          <a:solidFill>
            <a:schemeClr val="tx1"/>
          </a:solidFill>
          <a:latin typeface="+mn-lt"/>
          <a:ea typeface="+mn-ea"/>
          <a:cs typeface="+mn-cs"/>
        </a:defRPr>
      </a:lvl2pPr>
      <a:lvl3pPr marL="1097280" algn="l" defTabSz="548640" rtl="0" eaLnBrk="1" latinLnBrk="0" hangingPunct="1">
        <a:defRPr sz="2100" kern="1200">
          <a:solidFill>
            <a:schemeClr val="tx1"/>
          </a:solidFill>
          <a:latin typeface="+mn-lt"/>
          <a:ea typeface="+mn-ea"/>
          <a:cs typeface="+mn-cs"/>
        </a:defRPr>
      </a:lvl3pPr>
      <a:lvl4pPr marL="1645920" algn="l" defTabSz="548640" rtl="0" eaLnBrk="1" latinLnBrk="0" hangingPunct="1">
        <a:defRPr sz="2100" kern="1200">
          <a:solidFill>
            <a:schemeClr val="tx1"/>
          </a:solidFill>
          <a:latin typeface="+mn-lt"/>
          <a:ea typeface="+mn-ea"/>
          <a:cs typeface="+mn-cs"/>
        </a:defRPr>
      </a:lvl4pPr>
      <a:lvl5pPr marL="2194560" algn="l" defTabSz="548640" rtl="0" eaLnBrk="1" latinLnBrk="0" hangingPunct="1">
        <a:defRPr sz="2100" kern="1200">
          <a:solidFill>
            <a:schemeClr val="tx1"/>
          </a:solidFill>
          <a:latin typeface="+mn-lt"/>
          <a:ea typeface="+mn-ea"/>
          <a:cs typeface="+mn-cs"/>
        </a:defRPr>
      </a:lvl5pPr>
      <a:lvl6pPr marL="2743200" algn="l" defTabSz="548640" rtl="0" eaLnBrk="1" latinLnBrk="0" hangingPunct="1">
        <a:defRPr sz="2100" kern="1200">
          <a:solidFill>
            <a:schemeClr val="tx1"/>
          </a:solidFill>
          <a:latin typeface="+mn-lt"/>
          <a:ea typeface="+mn-ea"/>
          <a:cs typeface="+mn-cs"/>
        </a:defRPr>
      </a:lvl6pPr>
      <a:lvl7pPr marL="3291840" algn="l" defTabSz="548640" rtl="0" eaLnBrk="1" latinLnBrk="0" hangingPunct="1">
        <a:defRPr sz="2100" kern="1200">
          <a:solidFill>
            <a:schemeClr val="tx1"/>
          </a:solidFill>
          <a:latin typeface="+mn-lt"/>
          <a:ea typeface="+mn-ea"/>
          <a:cs typeface="+mn-cs"/>
        </a:defRPr>
      </a:lvl7pPr>
      <a:lvl8pPr marL="3840480" algn="l" defTabSz="548640" rtl="0" eaLnBrk="1" latinLnBrk="0" hangingPunct="1">
        <a:defRPr sz="2100" kern="1200">
          <a:solidFill>
            <a:schemeClr val="tx1"/>
          </a:solidFill>
          <a:latin typeface="+mn-lt"/>
          <a:ea typeface="+mn-ea"/>
          <a:cs typeface="+mn-cs"/>
        </a:defRPr>
      </a:lvl8pPr>
      <a:lvl9pPr marL="4389120" algn="l" defTabSz="548640"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png"/><Relationship Id="rId4" Type="http://schemas.microsoft.com/office/2007/relationships/hdphoto" Target="../media/hdphoto4.wdp"/><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image" Target="../media/image41.png"/><Relationship Id="rId4" Type="http://schemas.microsoft.com/office/2007/relationships/hdphoto" Target="../media/hdphoto4.wdp"/><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6.wdp"/><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51.png"/><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53.png"/><Relationship Id="rId4" Type="http://schemas.microsoft.com/office/2007/relationships/hdphoto" Target="../media/hdphoto10.wdp"/></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microsoft.com/office/2007/relationships/hdphoto" Target="../media/hdphoto11.wdp"/></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microsoft.com/office/2007/relationships/hdphoto" Target="../media/hdphoto12.wdp"/></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microsoft.com/office/2007/relationships/hdphoto" Target="../media/hdphoto13.wdp"/></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15000"/>
                    </a14:imgEffect>
                  </a14:imgLayer>
                </a14:imgProps>
              </a:ext>
              <a:ext uri="{28A0092B-C50C-407E-A947-70E740481C1C}">
                <a14:useLocalDpi xmlns:a14="http://schemas.microsoft.com/office/drawing/2010/main" val="0"/>
              </a:ext>
            </a:extLst>
          </a:blip>
          <a:srcRect t="2119"/>
          <a:stretch/>
        </p:blipFill>
        <p:spPr>
          <a:xfrm>
            <a:off x="2038028" y="434562"/>
            <a:ext cx="6958737" cy="38313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ctrTitle"/>
          </p:nvPr>
        </p:nvSpPr>
        <p:spPr>
          <a:xfrm>
            <a:off x="1361861" y="4548819"/>
            <a:ext cx="8363325" cy="590931"/>
          </a:xfrm>
        </p:spPr>
        <p:txBody>
          <a:bodyPr/>
          <a:lstStyle/>
          <a:p>
            <a:pPr algn="ctr"/>
            <a:r>
              <a:rPr lang="en-US" b="1" dirty="0" smtClean="0"/>
              <a:t>Aggregate g-buffer Anti-Aliasing</a:t>
            </a:r>
            <a:endParaRPr lang="en-US" sz="2400" b="1" i="1" dirty="0">
              <a:solidFill>
                <a:srgbClr val="FF0000"/>
              </a:solidFill>
            </a:endParaRPr>
          </a:p>
        </p:txBody>
      </p:sp>
      <p:sp>
        <p:nvSpPr>
          <p:cNvPr id="6" name="Subtitle 5"/>
          <p:cNvSpPr>
            <a:spLocks noGrp="1"/>
          </p:cNvSpPr>
          <p:nvPr>
            <p:ph type="subTitle" idx="1"/>
          </p:nvPr>
        </p:nvSpPr>
        <p:spPr>
          <a:xfrm>
            <a:off x="1348354" y="5297917"/>
            <a:ext cx="8369083" cy="400110"/>
          </a:xfrm>
        </p:spPr>
        <p:txBody>
          <a:bodyPr/>
          <a:lstStyle/>
          <a:p>
            <a:pPr algn="ctr"/>
            <a:r>
              <a:rPr lang="en-US" dirty="0" smtClean="0">
                <a:effectLst>
                  <a:outerShdw blurRad="38100" dist="38100" dir="2700000" algn="tl">
                    <a:srgbClr val="000000">
                      <a:alpha val="43137"/>
                    </a:srgbClr>
                  </a:outerShdw>
                </a:effectLst>
              </a:rPr>
              <a:t>Cyril Crassin</a:t>
            </a:r>
            <a:r>
              <a:rPr lang="en-US" baseline="30000" dirty="0">
                <a:solidFill>
                  <a:schemeClr val="tx1">
                    <a:lumMod val="75000"/>
                  </a:schemeClr>
                </a:solidFill>
              </a:rPr>
              <a:t>1</a:t>
            </a:r>
            <a:r>
              <a:rPr lang="en-US" dirty="0" smtClean="0">
                <a:effectLst>
                  <a:outerShdw blurRad="38100" dist="38100" dir="2700000" algn="tl">
                    <a:srgbClr val="000000">
                      <a:alpha val="43137"/>
                    </a:srgbClr>
                  </a:outerShdw>
                </a:effectLst>
              </a:rPr>
              <a:t>, Morgan McGuire</a:t>
            </a:r>
            <a:r>
              <a:rPr lang="en-US" baseline="30000" dirty="0" smtClean="0">
                <a:solidFill>
                  <a:schemeClr val="tx1">
                    <a:lumMod val="75000"/>
                  </a:schemeClr>
                </a:solidFill>
              </a:rPr>
              <a:t>1,2</a:t>
            </a:r>
            <a:r>
              <a:rPr lang="en-US" dirty="0" smtClean="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Kayvon </a:t>
            </a:r>
            <a:r>
              <a:rPr lang="en-US" dirty="0" smtClean="0">
                <a:effectLst>
                  <a:outerShdw blurRad="38100" dist="38100" dir="2700000" algn="tl">
                    <a:srgbClr val="000000">
                      <a:alpha val="43137"/>
                    </a:srgbClr>
                  </a:outerShdw>
                </a:effectLst>
              </a:rPr>
              <a:t>Fatahalian</a:t>
            </a:r>
            <a:r>
              <a:rPr lang="en-US" baseline="30000" dirty="0" smtClean="0">
                <a:solidFill>
                  <a:schemeClr val="tx1">
                    <a:lumMod val="75000"/>
                  </a:schemeClr>
                </a:solidFill>
              </a:rPr>
              <a:t>3</a:t>
            </a:r>
            <a:r>
              <a:rPr lang="en-US" dirty="0" smtClean="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Aaron </a:t>
            </a:r>
            <a:r>
              <a:rPr lang="en-US" dirty="0" smtClean="0">
                <a:effectLst>
                  <a:outerShdw blurRad="38100" dist="38100" dir="2700000" algn="tl">
                    <a:srgbClr val="000000">
                      <a:alpha val="43137"/>
                    </a:srgbClr>
                  </a:outerShdw>
                </a:effectLst>
              </a:rPr>
              <a:t>Lefohn</a:t>
            </a:r>
            <a:r>
              <a:rPr lang="en-US" baseline="30000" dirty="0">
                <a:solidFill>
                  <a:schemeClr val="tx1">
                    <a:lumMod val="75000"/>
                  </a:schemeClr>
                </a:solidFill>
              </a:rPr>
              <a:t>1</a:t>
            </a:r>
            <a:endParaRPr lang="en-US" dirty="0" smtClean="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40" y="5789535"/>
            <a:ext cx="991891" cy="288685"/>
          </a:xfrm>
          <a:prstGeom prst="rect">
            <a:avLst/>
          </a:prstGeom>
        </p:spPr>
      </p:pic>
      <p:sp>
        <p:nvSpPr>
          <p:cNvPr id="9" name="TextBox 8"/>
          <p:cNvSpPr txBox="1"/>
          <p:nvPr/>
        </p:nvSpPr>
        <p:spPr>
          <a:xfrm>
            <a:off x="2169759" y="5749870"/>
            <a:ext cx="6501544" cy="338554"/>
          </a:xfrm>
          <a:prstGeom prst="rect">
            <a:avLst/>
          </a:prstGeom>
          <a:noFill/>
        </p:spPr>
        <p:txBody>
          <a:bodyPr wrap="square" rtlCol="0">
            <a:spAutoFit/>
          </a:bodyPr>
          <a:lstStyle/>
          <a:p>
            <a:pPr algn="ctr"/>
            <a:r>
              <a:rPr lang="en-US" sz="1600" baseline="30000" dirty="0" smtClean="0">
                <a:solidFill>
                  <a:schemeClr val="tx1">
                    <a:lumMod val="75000"/>
                  </a:schemeClr>
                </a:solidFill>
              </a:rPr>
              <a:t>1</a:t>
            </a:r>
            <a:r>
              <a:rPr lang="en-US" sz="1600" dirty="0" smtClean="0">
                <a:solidFill>
                  <a:schemeClr val="tx1">
                    <a:lumMod val="75000"/>
                  </a:schemeClr>
                </a:solidFill>
              </a:rPr>
              <a:t>NVIDIA    </a:t>
            </a:r>
            <a:r>
              <a:rPr lang="en-US" sz="1600" baseline="30000" dirty="0" smtClean="0">
                <a:solidFill>
                  <a:schemeClr val="tx1">
                    <a:lumMod val="75000"/>
                  </a:schemeClr>
                </a:solidFill>
              </a:rPr>
              <a:t>2</a:t>
            </a:r>
            <a:r>
              <a:rPr lang="en-US" sz="1600" dirty="0" smtClean="0">
                <a:solidFill>
                  <a:schemeClr val="tx1">
                    <a:lumMod val="75000"/>
                  </a:schemeClr>
                </a:solidFill>
              </a:rPr>
              <a:t>Williams College    </a:t>
            </a:r>
            <a:r>
              <a:rPr lang="en-US" sz="1600" baseline="30000" dirty="0" smtClean="0">
                <a:solidFill>
                  <a:schemeClr val="tx1">
                    <a:lumMod val="75000"/>
                  </a:schemeClr>
                </a:solidFill>
              </a:rPr>
              <a:t>3</a:t>
            </a:r>
            <a:r>
              <a:rPr lang="en-US" sz="1600" dirty="0" smtClean="0">
                <a:solidFill>
                  <a:schemeClr val="tx1">
                    <a:lumMod val="75000"/>
                  </a:schemeClr>
                </a:solidFill>
              </a:rPr>
              <a:t>Carnegie Mellon University</a:t>
            </a:r>
            <a:endParaRPr lang="en-US" sz="1600" dirty="0">
              <a:solidFill>
                <a:schemeClr val="tx1">
                  <a:lumMod val="75000"/>
                </a:schemeClr>
              </a:solidFill>
            </a:endParaRPr>
          </a:p>
        </p:txBody>
      </p:sp>
    </p:spTree>
    <p:extLst>
      <p:ext uri="{BB962C8B-B14F-4D97-AF65-F5344CB8AC3E}">
        <p14:creationId xmlns:p14="http://schemas.microsoft.com/office/powerpoint/2010/main" val="195827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Related work 1/2</a:t>
            </a:r>
            <a:endParaRPr lang="en-US" dirty="0"/>
          </a:p>
        </p:txBody>
      </p:sp>
      <p:sp>
        <p:nvSpPr>
          <p:cNvPr id="5" name="Content Placeholder 4"/>
          <p:cNvSpPr>
            <a:spLocks noGrp="1"/>
          </p:cNvSpPr>
          <p:nvPr>
            <p:ph idx="1"/>
          </p:nvPr>
        </p:nvSpPr>
        <p:spPr>
          <a:xfrm>
            <a:off x="534572" y="1069144"/>
            <a:ext cx="6427337" cy="4623631"/>
          </a:xfrm>
        </p:spPr>
        <p:txBody>
          <a:bodyPr/>
          <a:lstStyle/>
          <a:p>
            <a:pPr marL="0" indent="0">
              <a:buNone/>
            </a:pPr>
            <a:r>
              <a:rPr lang="en-US" i="1" dirty="0" smtClean="0"/>
              <a:t>Deferred shading</a:t>
            </a:r>
            <a:r>
              <a:rPr lang="en-US" dirty="0" smtClean="0"/>
              <a:t/>
            </a:r>
            <a:br>
              <a:rPr lang="en-US" dirty="0" smtClean="0"/>
            </a:br>
            <a:endParaRPr lang="en-US" dirty="0" smtClean="0"/>
          </a:p>
          <a:p>
            <a:pPr marL="0" indent="0">
              <a:buNone/>
            </a:pPr>
            <a:endParaRPr lang="en-US" dirty="0"/>
          </a:p>
          <a:p>
            <a:r>
              <a:rPr lang="en-US" b="1" dirty="0" smtClean="0"/>
              <a:t>Simple/Complex</a:t>
            </a:r>
            <a:r>
              <a:rPr lang="en-US" dirty="0" smtClean="0"/>
              <a:t> </a:t>
            </a:r>
            <a:r>
              <a:rPr lang="en-US" dirty="0">
                <a:solidFill>
                  <a:srgbClr val="787972"/>
                </a:solidFill>
              </a:rPr>
              <a:t>[</a:t>
            </a:r>
            <a:r>
              <a:rPr lang="en-US" dirty="0" err="1">
                <a:solidFill>
                  <a:srgbClr val="787972"/>
                </a:solidFill>
              </a:rPr>
              <a:t>Lauritzen</a:t>
            </a:r>
            <a:r>
              <a:rPr lang="en-US" dirty="0">
                <a:solidFill>
                  <a:srgbClr val="787972"/>
                </a:solidFill>
              </a:rPr>
              <a:t> 2010</a:t>
            </a:r>
            <a:r>
              <a:rPr lang="en-US" dirty="0" smtClean="0">
                <a:solidFill>
                  <a:srgbClr val="787972"/>
                </a:solidFill>
              </a:rPr>
              <a:t>]</a:t>
            </a:r>
          </a:p>
          <a:p>
            <a:pPr lvl="1"/>
            <a:r>
              <a:rPr lang="en-US" dirty="0" smtClean="0">
                <a:solidFill>
                  <a:srgbClr val="7EC400"/>
                </a:solidFill>
              </a:rPr>
              <a:t>Segmentation</a:t>
            </a:r>
            <a:r>
              <a:rPr lang="en-US" dirty="0" smtClean="0"/>
              <a:t> based on geometric complexity</a:t>
            </a:r>
          </a:p>
          <a:p>
            <a:pPr lvl="1"/>
            <a:r>
              <a:rPr lang="en-US" dirty="0" smtClean="0"/>
              <a:t>Shading </a:t>
            </a:r>
            <a:r>
              <a:rPr lang="en-US" dirty="0" smtClean="0">
                <a:solidFill>
                  <a:srgbClr val="7EC400"/>
                </a:solidFill>
              </a:rPr>
              <a:t>amortization</a:t>
            </a:r>
            <a:r>
              <a:rPr lang="en-US" dirty="0" smtClean="0"/>
              <a:t>:</a:t>
            </a:r>
          </a:p>
          <a:p>
            <a:pPr lvl="2"/>
            <a:r>
              <a:rPr lang="en-US" dirty="0" smtClean="0"/>
              <a:t>Across </a:t>
            </a:r>
            <a:r>
              <a:rPr lang="en-US" u="sng" dirty="0"/>
              <a:t>same</a:t>
            </a:r>
            <a:r>
              <a:rPr lang="en-US" dirty="0"/>
              <a:t> planar surface</a:t>
            </a:r>
            <a:endParaRPr lang="en-US" dirty="0" smtClean="0"/>
          </a:p>
          <a:p>
            <a:pPr lvl="2"/>
            <a:r>
              <a:rPr lang="en-US" dirty="0" smtClean="0"/>
              <a:t>…Or </a:t>
            </a:r>
            <a:r>
              <a:rPr lang="en-US" u="sng" dirty="0" smtClean="0"/>
              <a:t>almost</a:t>
            </a:r>
            <a:r>
              <a:rPr lang="en-US" dirty="0" smtClean="0"/>
              <a:t> planar -&gt; Quality reduction</a:t>
            </a:r>
          </a:p>
          <a:p>
            <a:pPr lvl="1"/>
            <a:endParaRPr lang="en-US" dirty="0" smtClean="0"/>
          </a:p>
          <a:p>
            <a:pPr lvl="1"/>
            <a:r>
              <a:rPr lang="en-US" dirty="0" smtClean="0">
                <a:solidFill>
                  <a:srgbClr val="7EC400"/>
                </a:solidFill>
              </a:rPr>
              <a:t>Simple </a:t>
            </a:r>
            <a:r>
              <a:rPr lang="en-US" dirty="0" smtClean="0"/>
              <a:t>scenes</a:t>
            </a:r>
            <a:r>
              <a:rPr lang="en-US" dirty="0" smtClean="0">
                <a:solidFill>
                  <a:srgbClr val="7EC400"/>
                </a:solidFill>
              </a:rPr>
              <a:t> </a:t>
            </a:r>
            <a:r>
              <a:rPr lang="en-US" dirty="0" smtClean="0"/>
              <a:t>+ large </a:t>
            </a:r>
            <a:r>
              <a:rPr lang="en-US" dirty="0" smtClean="0">
                <a:solidFill>
                  <a:srgbClr val="7EC400"/>
                </a:solidFill>
              </a:rPr>
              <a:t>memory</a:t>
            </a:r>
            <a:r>
              <a:rPr lang="en-US" dirty="0" smtClean="0"/>
              <a:t> requirement</a:t>
            </a:r>
            <a:endParaRPr lang="en-US" i="1" dirty="0"/>
          </a:p>
        </p:txBody>
      </p:sp>
      <p:grpSp>
        <p:nvGrpSpPr>
          <p:cNvPr id="3" name="Group 2"/>
          <p:cNvGrpSpPr/>
          <p:nvPr/>
        </p:nvGrpSpPr>
        <p:grpSpPr>
          <a:xfrm>
            <a:off x="7377470" y="1556249"/>
            <a:ext cx="3315724" cy="3845297"/>
            <a:chOff x="8188004" y="1978325"/>
            <a:chExt cx="2578002" cy="2989749"/>
          </a:xfrm>
        </p:grpSpPr>
        <p:pic>
          <p:nvPicPr>
            <p:cNvPr id="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r="18963"/>
            <a:stretch/>
          </p:blipFill>
          <p:spPr bwMode="auto">
            <a:xfrm>
              <a:off x="8188004" y="1978325"/>
              <a:ext cx="1916834" cy="1736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1500"/>
                      </a14:imgEffect>
                    </a14:imgLayer>
                  </a14:imgProps>
                </a:ext>
                <a:ext uri="{28A0092B-C50C-407E-A947-70E740481C1C}">
                  <a14:useLocalDpi xmlns:a14="http://schemas.microsoft.com/office/drawing/2010/main" val="0"/>
                </a:ext>
              </a:extLst>
            </a:blip>
            <a:srcRect l="82139" t="51625"/>
            <a:stretch/>
          </p:blipFill>
          <p:spPr bwMode="auto">
            <a:xfrm>
              <a:off x="8849408" y="3058895"/>
              <a:ext cx="1916598" cy="14600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7" name="TextBox 106"/>
            <p:cNvSpPr txBox="1"/>
            <p:nvPr/>
          </p:nvSpPr>
          <p:spPr>
            <a:xfrm>
              <a:off x="8236129" y="4691075"/>
              <a:ext cx="2351569" cy="276999"/>
            </a:xfrm>
            <a:prstGeom prst="rect">
              <a:avLst/>
            </a:prstGeom>
            <a:noFill/>
          </p:spPr>
          <p:txBody>
            <a:bodyPr wrap="square" rtlCol="0">
              <a:spAutoFit/>
            </a:bodyPr>
            <a:lstStyle/>
            <a:p>
              <a:r>
                <a:rPr lang="en-US" sz="1200" i="1" dirty="0" smtClean="0"/>
                <a:t>Credit: </a:t>
              </a:r>
              <a:r>
                <a:rPr lang="en-US" sz="1200" i="1" dirty="0" err="1" smtClean="0"/>
                <a:t>Crytek</a:t>
              </a:r>
              <a:r>
                <a:rPr lang="en-US" sz="1200" i="1" dirty="0" smtClean="0"/>
                <a:t> [Sousa 2013]</a:t>
              </a:r>
              <a:endParaRPr lang="en-US" sz="1200" i="1" dirty="0"/>
            </a:p>
          </p:txBody>
        </p:sp>
      </p:grpSp>
    </p:spTree>
    <p:extLst>
      <p:ext uri="{BB962C8B-B14F-4D97-AF65-F5344CB8AC3E}">
        <p14:creationId xmlns:p14="http://schemas.microsoft.com/office/powerpoint/2010/main" val="154297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5">
                                            <p:txEl>
                                              <p:pRg st="4" end="4"/>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Related work 2/2</a:t>
            </a:r>
            <a:endParaRPr lang="en-US" dirty="0"/>
          </a:p>
        </p:txBody>
      </p:sp>
      <p:sp>
        <p:nvSpPr>
          <p:cNvPr id="5" name="Content Placeholder 4"/>
          <p:cNvSpPr>
            <a:spLocks noGrp="1"/>
          </p:cNvSpPr>
          <p:nvPr>
            <p:ph idx="1"/>
          </p:nvPr>
        </p:nvSpPr>
        <p:spPr>
          <a:xfrm>
            <a:off x="409575" y="1431404"/>
            <a:ext cx="7548054" cy="4261371"/>
          </a:xfrm>
        </p:spPr>
        <p:txBody>
          <a:bodyPr/>
          <a:lstStyle/>
          <a:p>
            <a:r>
              <a:rPr lang="en-US" dirty="0" smtClean="0"/>
              <a:t>Surface </a:t>
            </a:r>
            <a:r>
              <a:rPr lang="en-US" dirty="0"/>
              <a:t>Based Anti-Aliasing </a:t>
            </a:r>
            <a:r>
              <a:rPr lang="en-US" dirty="0" smtClean="0"/>
              <a:t>(</a:t>
            </a:r>
            <a:r>
              <a:rPr lang="en-US" b="1" dirty="0" smtClean="0"/>
              <a:t>SBAA</a:t>
            </a:r>
            <a:r>
              <a:rPr lang="en-US" dirty="0" smtClean="0"/>
              <a:t>) </a:t>
            </a:r>
            <a:r>
              <a:rPr lang="en-US" dirty="0" smtClean="0">
                <a:solidFill>
                  <a:srgbClr val="787972"/>
                </a:solidFill>
              </a:rPr>
              <a:t>[Salvi </a:t>
            </a:r>
            <a:r>
              <a:rPr lang="en-US" dirty="0">
                <a:solidFill>
                  <a:srgbClr val="787972"/>
                </a:solidFill>
              </a:rPr>
              <a:t>2012</a:t>
            </a:r>
            <a:r>
              <a:rPr lang="en-US" dirty="0" smtClean="0">
                <a:solidFill>
                  <a:srgbClr val="787972"/>
                </a:solidFill>
              </a:rPr>
              <a:t>]</a:t>
            </a:r>
          </a:p>
          <a:p>
            <a:pPr lvl="1"/>
            <a:r>
              <a:rPr lang="en-US" dirty="0" smtClean="0"/>
              <a:t>High frequency visibility</a:t>
            </a:r>
          </a:p>
          <a:p>
            <a:pPr lvl="2"/>
            <a:r>
              <a:rPr lang="en-US" dirty="0" smtClean="0"/>
              <a:t>Simplified </a:t>
            </a:r>
            <a:r>
              <a:rPr lang="en-US" dirty="0">
                <a:solidFill>
                  <a:srgbClr val="7EC400"/>
                </a:solidFill>
              </a:rPr>
              <a:t>geometry </a:t>
            </a:r>
            <a:r>
              <a:rPr lang="en-US" dirty="0" smtClean="0"/>
              <a:t>pre-pass</a:t>
            </a:r>
          </a:p>
          <a:p>
            <a:pPr lvl="1"/>
            <a:r>
              <a:rPr lang="en-US" dirty="0" smtClean="0"/>
              <a:t>Only </a:t>
            </a:r>
            <a:r>
              <a:rPr lang="en-US" dirty="0">
                <a:solidFill>
                  <a:srgbClr val="7EC400"/>
                </a:solidFill>
              </a:rPr>
              <a:t>store</a:t>
            </a:r>
            <a:r>
              <a:rPr lang="en-US" dirty="0"/>
              <a:t> and </a:t>
            </a:r>
            <a:r>
              <a:rPr lang="en-US" dirty="0">
                <a:solidFill>
                  <a:srgbClr val="7EC400"/>
                </a:solidFill>
              </a:rPr>
              <a:t>shade</a:t>
            </a:r>
            <a:r>
              <a:rPr lang="en-US" dirty="0"/>
              <a:t> the </a:t>
            </a:r>
            <a:r>
              <a:rPr lang="en-US" i="1" dirty="0"/>
              <a:t>n</a:t>
            </a:r>
            <a:r>
              <a:rPr lang="en-US" dirty="0"/>
              <a:t> </a:t>
            </a:r>
            <a:r>
              <a:rPr lang="en-US" dirty="0">
                <a:solidFill>
                  <a:srgbClr val="7EC400"/>
                </a:solidFill>
              </a:rPr>
              <a:t>most contributing </a:t>
            </a:r>
            <a:r>
              <a:rPr lang="en-US" dirty="0" smtClean="0"/>
              <a:t>surfaces</a:t>
            </a:r>
          </a:p>
          <a:p>
            <a:pPr lvl="1"/>
            <a:r>
              <a:rPr lang="en-US" dirty="0" smtClean="0"/>
              <a:t>Non-shaded surface </a:t>
            </a:r>
            <a:r>
              <a:rPr lang="en-US" dirty="0"/>
              <a:t>information </a:t>
            </a:r>
            <a:r>
              <a:rPr lang="en-US" dirty="0" smtClean="0">
                <a:solidFill>
                  <a:srgbClr val="7EC400"/>
                </a:solidFill>
              </a:rPr>
              <a:t>discarded</a:t>
            </a:r>
            <a:r>
              <a:rPr lang="en-US" dirty="0" smtClean="0"/>
              <a:t> </a:t>
            </a:r>
            <a:br>
              <a:rPr lang="en-US" dirty="0" smtClean="0"/>
            </a:br>
            <a:r>
              <a:rPr lang="en-US" dirty="0" smtClean="0"/>
              <a:t>-&gt; Aliasing in complex regions</a:t>
            </a:r>
            <a:br>
              <a:rPr lang="en-US" dirty="0" smtClean="0"/>
            </a:br>
            <a:endParaRPr lang="en-US" dirty="0"/>
          </a:p>
        </p:txBody>
      </p:sp>
      <p:grpSp>
        <p:nvGrpSpPr>
          <p:cNvPr id="126" name="Group 125"/>
          <p:cNvGrpSpPr/>
          <p:nvPr/>
        </p:nvGrpSpPr>
        <p:grpSpPr>
          <a:xfrm>
            <a:off x="8698947" y="1119683"/>
            <a:ext cx="2187331" cy="3990360"/>
            <a:chOff x="3236000" y="1218898"/>
            <a:chExt cx="2187331" cy="3990360"/>
          </a:xfrm>
        </p:grpSpPr>
        <p:sp>
          <p:nvSpPr>
            <p:cNvPr id="127" name="Trapezoid 126"/>
            <p:cNvSpPr/>
            <p:nvPr/>
          </p:nvSpPr>
          <p:spPr>
            <a:xfrm rot="10800000">
              <a:off x="3738919" y="1465158"/>
              <a:ext cx="1524000" cy="3581400"/>
            </a:xfrm>
            <a:prstGeom prst="trapezoid">
              <a:avLst>
                <a:gd name="adj" fmla="val 31944"/>
              </a:avLst>
            </a:prstGeom>
            <a:solidFill>
              <a:srgbClr val="4F81BD">
                <a:alpha val="30000"/>
              </a:srgbClr>
            </a:solidFill>
            <a:ln w="25400" cap="flat" cmpd="sng" algn="ctr">
              <a:solidFill>
                <a:srgbClr val="4F81BD">
                  <a:shade val="50000"/>
                </a:srgbClr>
              </a:solidFill>
              <a:prstDash val="solid"/>
            </a:ln>
            <a:effectLst/>
          </p:spPr>
          <p:txBody>
            <a:bodyPr lIns="91427" tIns="45714" rIns="91427" bIns="45714" rtlCol="0" anchor="ctr"/>
            <a:lstStyle/>
            <a:p>
              <a:pPr algn="ctr" defTabSz="914278" fontAlgn="auto">
                <a:spcBef>
                  <a:spcPts val="0"/>
                </a:spcBef>
                <a:spcAft>
                  <a:spcPts val="0"/>
                </a:spcAft>
                <a:defRPr/>
              </a:pPr>
              <a:endParaRPr lang="en-US" sz="1900" kern="0" smtClean="0">
                <a:solidFill>
                  <a:prstClr val="white"/>
                </a:solidFill>
                <a:latin typeface="Calibri"/>
              </a:endParaRPr>
            </a:p>
          </p:txBody>
        </p:sp>
        <p:sp>
          <p:nvSpPr>
            <p:cNvPr id="128" name="Arc 127"/>
            <p:cNvSpPr/>
            <p:nvPr/>
          </p:nvSpPr>
          <p:spPr>
            <a:xfrm flipH="1" flipV="1">
              <a:off x="3236000" y="2441259"/>
              <a:ext cx="1332844" cy="398717"/>
            </a:xfrm>
            <a:prstGeom prst="arc">
              <a:avLst>
                <a:gd name="adj1" fmla="val 4946202"/>
                <a:gd name="adj2" fmla="val 15893648"/>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29" name="Arc 128"/>
            <p:cNvSpPr/>
            <p:nvPr/>
          </p:nvSpPr>
          <p:spPr>
            <a:xfrm rot="1207385" flipH="1" flipV="1">
              <a:off x="3570066" y="1836624"/>
              <a:ext cx="1853265" cy="419100"/>
            </a:xfrm>
            <a:prstGeom prst="arc">
              <a:avLst>
                <a:gd name="adj1" fmla="val 11423225"/>
                <a:gd name="adj2" fmla="val 20893513"/>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32" name="Arc 131"/>
            <p:cNvSpPr/>
            <p:nvPr/>
          </p:nvSpPr>
          <p:spPr>
            <a:xfrm flipH="1" flipV="1">
              <a:off x="3720332" y="3977565"/>
              <a:ext cx="715897" cy="570586"/>
            </a:xfrm>
            <a:prstGeom prst="arc">
              <a:avLst>
                <a:gd name="adj1" fmla="val 5536946"/>
                <a:gd name="adj2" fmla="val 15099065"/>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33" name="TextBox 132"/>
            <p:cNvSpPr txBox="1"/>
            <p:nvPr/>
          </p:nvSpPr>
          <p:spPr>
            <a:xfrm>
              <a:off x="3785034" y="1218898"/>
              <a:ext cx="1447800" cy="276987"/>
            </a:xfrm>
            <a:prstGeom prst="rect">
              <a:avLst/>
            </a:prstGeom>
            <a:noFill/>
          </p:spPr>
          <p:txBody>
            <a:bodyPr wrap="square" lIns="91427" tIns="45714" rIns="91427" bIns="45714" rtlCol="0">
              <a:spAutoFit/>
            </a:bodyPr>
            <a:lstStyle/>
            <a:p>
              <a:pPr algn="ctr" defTabSz="914278" fontAlgn="auto">
                <a:spcBef>
                  <a:spcPts val="0"/>
                </a:spcBef>
                <a:spcAft>
                  <a:spcPts val="0"/>
                </a:spcAft>
              </a:pPr>
              <a:r>
                <a:rPr lang="en-US" sz="1200" i="1" dirty="0">
                  <a:solidFill>
                    <a:schemeClr val="tx1">
                      <a:lumMod val="75000"/>
                    </a:schemeClr>
                  </a:solidFill>
                  <a:latin typeface="Calibri"/>
                </a:rPr>
                <a:t>Pixel frustum</a:t>
              </a:r>
            </a:p>
          </p:txBody>
        </p:sp>
        <p:cxnSp>
          <p:nvCxnSpPr>
            <p:cNvPr id="134" name="Straight Arrow Connector 133"/>
            <p:cNvCxnSpPr/>
            <p:nvPr/>
          </p:nvCxnSpPr>
          <p:spPr>
            <a:xfrm>
              <a:off x="4352249" y="4461800"/>
              <a:ext cx="83980" cy="98421"/>
            </a:xfrm>
            <a:prstGeom prst="straightConnector1">
              <a:avLst/>
            </a:prstGeom>
            <a:noFill/>
            <a:ln w="9525" cap="flat" cmpd="sng" algn="ctr">
              <a:solidFill>
                <a:srgbClr val="FFFF00">
                  <a:alpha val="95000"/>
                </a:srgbClr>
              </a:solidFill>
              <a:prstDash val="solid"/>
              <a:tailEnd type="triangle" w="sm" len="sm"/>
            </a:ln>
            <a:effectLst/>
          </p:spPr>
        </p:cxnSp>
        <p:cxnSp>
          <p:nvCxnSpPr>
            <p:cNvPr id="135" name="Straight Arrow Connector 134"/>
            <p:cNvCxnSpPr/>
            <p:nvPr/>
          </p:nvCxnSpPr>
          <p:spPr>
            <a:xfrm flipH="1">
              <a:off x="4704413" y="2351198"/>
              <a:ext cx="58141" cy="144255"/>
            </a:xfrm>
            <a:prstGeom prst="straightConnector1">
              <a:avLst/>
            </a:prstGeom>
            <a:noFill/>
            <a:ln w="9525" cap="flat" cmpd="sng" algn="ctr">
              <a:solidFill>
                <a:srgbClr val="FFFF00">
                  <a:alpha val="95000"/>
                </a:srgbClr>
              </a:solidFill>
              <a:prstDash val="solid"/>
              <a:tailEnd type="triangle" w="sm" len="sm"/>
            </a:ln>
            <a:effectLst/>
          </p:spPr>
        </p:cxnSp>
        <p:cxnSp>
          <p:nvCxnSpPr>
            <p:cNvPr id="136" name="Straight Connector 135"/>
            <p:cNvCxnSpPr/>
            <p:nvPr/>
          </p:nvCxnSpPr>
          <p:spPr>
            <a:xfrm flipV="1">
              <a:off x="4615220" y="2352743"/>
              <a:ext cx="147334" cy="2693820"/>
            </a:xfrm>
            <a:prstGeom prst="line">
              <a:avLst/>
            </a:prstGeom>
            <a:noFill/>
            <a:ln w="12700" cap="flat" cmpd="sng" algn="ctr">
              <a:solidFill>
                <a:srgbClr val="C0504D"/>
              </a:solidFill>
              <a:prstDash val="dash"/>
              <a:tailEnd type="oval" w="sm" len="sm"/>
            </a:ln>
            <a:effectLst/>
          </p:spPr>
        </p:cxnSp>
        <p:cxnSp>
          <p:nvCxnSpPr>
            <p:cNvPr id="137" name="Straight Connector 136"/>
            <p:cNvCxnSpPr/>
            <p:nvPr/>
          </p:nvCxnSpPr>
          <p:spPr>
            <a:xfrm flipH="1" flipV="1">
              <a:off x="4345936" y="4464320"/>
              <a:ext cx="40687" cy="582246"/>
            </a:xfrm>
            <a:prstGeom prst="line">
              <a:avLst/>
            </a:prstGeom>
            <a:noFill/>
            <a:ln w="12700" cap="flat" cmpd="sng" algn="ctr">
              <a:solidFill>
                <a:srgbClr val="C0504D"/>
              </a:solidFill>
              <a:prstDash val="dash"/>
              <a:tailEnd type="oval" w="sm" len="sm"/>
            </a:ln>
            <a:effectLst/>
          </p:spPr>
        </p:cxnSp>
        <p:sp>
          <p:nvSpPr>
            <p:cNvPr id="138" name="Rectangle 137"/>
            <p:cNvSpPr/>
            <p:nvPr/>
          </p:nvSpPr>
          <p:spPr>
            <a:xfrm>
              <a:off x="4332971" y="5110043"/>
              <a:ext cx="99215" cy="99215"/>
            </a:xfrm>
            <a:prstGeom prst="rect">
              <a:avLst/>
            </a:prstGeom>
            <a:gradFill rotWithShape="1">
              <a:gsLst>
                <a:gs pos="0">
                  <a:srgbClr val="0C569E">
                    <a:tint val="100000"/>
                    <a:shade val="100000"/>
                    <a:satMod val="130000"/>
                  </a:srgbClr>
                </a:gs>
                <a:gs pos="100000">
                  <a:srgbClr val="0C569E">
                    <a:tint val="50000"/>
                    <a:shade val="100000"/>
                    <a:satMod val="350000"/>
                  </a:srgbClr>
                </a:gs>
              </a:gsLst>
              <a:lin ang="16200000" scaled="0"/>
            </a:gradFill>
            <a:ln w="9525" cap="flat" cmpd="sng" algn="ctr">
              <a:solidFill>
                <a:schemeClr val="accent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4A2B"/>
                </a:solidFill>
                <a:effectLst/>
                <a:uLnTx/>
                <a:uFillTx/>
                <a:latin typeface="Arial"/>
                <a:ea typeface="+mn-ea"/>
                <a:cs typeface="+mn-cs"/>
              </a:endParaRPr>
            </a:p>
          </p:txBody>
        </p:sp>
        <p:sp>
          <p:nvSpPr>
            <p:cNvPr id="139" name="Rectangle 138"/>
            <p:cNvSpPr/>
            <p:nvPr/>
          </p:nvSpPr>
          <p:spPr>
            <a:xfrm>
              <a:off x="4573738" y="5110043"/>
              <a:ext cx="99215" cy="99215"/>
            </a:xfrm>
            <a:prstGeom prst="rect">
              <a:avLst/>
            </a:prstGeom>
            <a:gradFill rotWithShape="1">
              <a:gsLst>
                <a:gs pos="0">
                  <a:srgbClr val="532903">
                    <a:tint val="100000"/>
                    <a:shade val="100000"/>
                    <a:satMod val="130000"/>
                  </a:srgbClr>
                </a:gs>
                <a:gs pos="100000">
                  <a:srgbClr val="532903">
                    <a:tint val="50000"/>
                    <a:shade val="100000"/>
                    <a:satMod val="350000"/>
                  </a:srgbClr>
                </a:gs>
              </a:gsLst>
              <a:lin ang="16200000" scaled="0"/>
            </a:gradFill>
            <a:ln w="9525" cap="flat" cmpd="sng" algn="ctr">
              <a:solidFill>
                <a:schemeClr val="accent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4A2B"/>
                </a:solidFill>
                <a:effectLst/>
                <a:uLnTx/>
                <a:uFillTx/>
                <a:latin typeface="Arial"/>
                <a:ea typeface="+mn-ea"/>
                <a:cs typeface="+mn-cs"/>
              </a:endParaRPr>
            </a:p>
          </p:txBody>
        </p:sp>
      </p:grpSp>
      <p:sp>
        <p:nvSpPr>
          <p:cNvPr id="140" name="Rectangle 139"/>
          <p:cNvSpPr/>
          <p:nvPr/>
        </p:nvSpPr>
        <p:spPr>
          <a:xfrm>
            <a:off x="9475254" y="5199022"/>
            <a:ext cx="984377" cy="338554"/>
          </a:xfrm>
          <a:prstGeom prst="rect">
            <a:avLst/>
          </a:prstGeom>
        </p:spPr>
        <p:txBody>
          <a:bodyPr wrap="square">
            <a:spAutoFit/>
          </a:bodyPr>
          <a:lstStyle/>
          <a:p>
            <a:pPr algn="ctr"/>
            <a:r>
              <a:rPr lang="en-US" sz="1600" b="1" dirty="0" smtClean="0">
                <a:solidFill>
                  <a:schemeClr val="tx2"/>
                </a:solidFill>
                <a:effectLst>
                  <a:outerShdw blurRad="38100" dist="38100" dir="2700000" algn="tl">
                    <a:srgbClr val="000000">
                      <a:alpha val="43137"/>
                    </a:srgbClr>
                  </a:outerShdw>
                </a:effectLst>
              </a:rPr>
              <a:t>SBAA</a:t>
            </a:r>
            <a:endParaRPr lang="en-US" sz="1600" b="1" dirty="0">
              <a:solidFill>
                <a:schemeClr val="tx2"/>
              </a:solidFill>
              <a:effectLst>
                <a:outerShdw blurRad="38100" dist="38100" dir="2700000" algn="tl">
                  <a:srgbClr val="000000">
                    <a:alpha val="43137"/>
                  </a:srgbClr>
                </a:outerShdw>
              </a:effectLst>
            </a:endParaRPr>
          </a:p>
        </p:txBody>
      </p:sp>
      <p:grpSp>
        <p:nvGrpSpPr>
          <p:cNvPr id="141" name="Group 140"/>
          <p:cNvGrpSpPr/>
          <p:nvPr/>
        </p:nvGrpSpPr>
        <p:grpSpPr>
          <a:xfrm>
            <a:off x="8698947" y="1119691"/>
            <a:ext cx="2187331" cy="3992733"/>
            <a:chOff x="729214" y="1218906"/>
            <a:chExt cx="2187331" cy="3992733"/>
          </a:xfrm>
        </p:grpSpPr>
        <p:sp>
          <p:nvSpPr>
            <p:cNvPr id="142" name="Trapezoid 141"/>
            <p:cNvSpPr/>
            <p:nvPr/>
          </p:nvSpPr>
          <p:spPr>
            <a:xfrm rot="10800000">
              <a:off x="1232133" y="1465166"/>
              <a:ext cx="1524000" cy="3581400"/>
            </a:xfrm>
            <a:prstGeom prst="trapezoid">
              <a:avLst>
                <a:gd name="adj" fmla="val 31944"/>
              </a:avLst>
            </a:prstGeom>
            <a:solidFill>
              <a:srgbClr val="4F81BD">
                <a:alpha val="30000"/>
              </a:srgbClr>
            </a:solidFill>
            <a:ln w="25400" cap="flat" cmpd="sng" algn="ctr">
              <a:solidFill>
                <a:srgbClr val="4F81BD">
                  <a:shade val="50000"/>
                </a:srgbClr>
              </a:solidFill>
              <a:prstDash val="solid"/>
            </a:ln>
            <a:effectLst/>
          </p:spPr>
          <p:txBody>
            <a:bodyPr lIns="91427" tIns="45714" rIns="91427" bIns="45714" rtlCol="0" anchor="ctr"/>
            <a:lstStyle/>
            <a:p>
              <a:pPr algn="ctr" defTabSz="914278" fontAlgn="auto">
                <a:spcBef>
                  <a:spcPts val="0"/>
                </a:spcBef>
                <a:spcAft>
                  <a:spcPts val="0"/>
                </a:spcAft>
                <a:defRPr/>
              </a:pPr>
              <a:endParaRPr lang="en-US" sz="1900" kern="0" smtClean="0">
                <a:solidFill>
                  <a:prstClr val="white"/>
                </a:solidFill>
                <a:latin typeface="Calibri"/>
              </a:endParaRPr>
            </a:p>
          </p:txBody>
        </p:sp>
        <p:sp>
          <p:nvSpPr>
            <p:cNvPr id="143" name="Arc 142"/>
            <p:cNvSpPr/>
            <p:nvPr/>
          </p:nvSpPr>
          <p:spPr>
            <a:xfrm flipH="1" flipV="1">
              <a:off x="729214" y="2441267"/>
              <a:ext cx="1332844" cy="398717"/>
            </a:xfrm>
            <a:prstGeom prst="arc">
              <a:avLst>
                <a:gd name="adj1" fmla="val 4946202"/>
                <a:gd name="adj2" fmla="val 15893648"/>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44" name="Arc 143"/>
            <p:cNvSpPr/>
            <p:nvPr/>
          </p:nvSpPr>
          <p:spPr>
            <a:xfrm rot="1207385" flipH="1" flipV="1">
              <a:off x="1063280" y="1836632"/>
              <a:ext cx="1853265" cy="419100"/>
            </a:xfrm>
            <a:prstGeom prst="arc">
              <a:avLst>
                <a:gd name="adj1" fmla="val 11423225"/>
                <a:gd name="adj2" fmla="val 20893513"/>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45" name="Arc 144"/>
            <p:cNvSpPr/>
            <p:nvPr/>
          </p:nvSpPr>
          <p:spPr>
            <a:xfrm flipH="1" flipV="1">
              <a:off x="1213546" y="3977573"/>
              <a:ext cx="715897" cy="570586"/>
            </a:xfrm>
            <a:prstGeom prst="arc">
              <a:avLst>
                <a:gd name="adj1" fmla="val 5536946"/>
                <a:gd name="adj2" fmla="val 15099065"/>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46" name="TextBox 145"/>
            <p:cNvSpPr txBox="1"/>
            <p:nvPr/>
          </p:nvSpPr>
          <p:spPr>
            <a:xfrm>
              <a:off x="1278248" y="1218906"/>
              <a:ext cx="1447800" cy="276987"/>
            </a:xfrm>
            <a:prstGeom prst="rect">
              <a:avLst/>
            </a:prstGeom>
            <a:noFill/>
          </p:spPr>
          <p:txBody>
            <a:bodyPr wrap="square" lIns="91427" tIns="45714" rIns="91427" bIns="45714" rtlCol="0">
              <a:spAutoFit/>
            </a:bodyPr>
            <a:lstStyle/>
            <a:p>
              <a:pPr algn="ctr" defTabSz="914278" fontAlgn="auto">
                <a:spcBef>
                  <a:spcPts val="0"/>
                </a:spcBef>
                <a:spcAft>
                  <a:spcPts val="0"/>
                </a:spcAft>
              </a:pPr>
              <a:r>
                <a:rPr lang="en-US" sz="1200" i="1" dirty="0">
                  <a:solidFill>
                    <a:schemeClr val="tx1">
                      <a:lumMod val="75000"/>
                    </a:schemeClr>
                  </a:solidFill>
                  <a:latin typeface="Calibri"/>
                </a:rPr>
                <a:t>Pixel frustum</a:t>
              </a:r>
            </a:p>
          </p:txBody>
        </p:sp>
        <p:cxnSp>
          <p:nvCxnSpPr>
            <p:cNvPr id="147" name="Straight Arrow Connector 146"/>
            <p:cNvCxnSpPr/>
            <p:nvPr/>
          </p:nvCxnSpPr>
          <p:spPr>
            <a:xfrm>
              <a:off x="1845463" y="4461808"/>
              <a:ext cx="83980" cy="98421"/>
            </a:xfrm>
            <a:prstGeom prst="straightConnector1">
              <a:avLst/>
            </a:prstGeom>
            <a:noFill/>
            <a:ln w="9525" cap="flat" cmpd="sng" algn="ctr">
              <a:solidFill>
                <a:srgbClr val="FFFF00">
                  <a:alpha val="95000"/>
                </a:srgbClr>
              </a:solidFill>
              <a:prstDash val="solid"/>
              <a:tailEnd type="triangle" w="sm" len="sm"/>
            </a:ln>
            <a:effectLst/>
          </p:spPr>
        </p:cxnSp>
        <p:cxnSp>
          <p:nvCxnSpPr>
            <p:cNvPr id="148" name="Straight Arrow Connector 147"/>
            <p:cNvCxnSpPr/>
            <p:nvPr/>
          </p:nvCxnSpPr>
          <p:spPr>
            <a:xfrm>
              <a:off x="1953521" y="2761779"/>
              <a:ext cx="58930" cy="140449"/>
            </a:xfrm>
            <a:prstGeom prst="straightConnector1">
              <a:avLst/>
            </a:prstGeom>
            <a:noFill/>
            <a:ln w="9525" cap="flat" cmpd="sng" algn="ctr">
              <a:solidFill>
                <a:srgbClr val="FFFF00">
                  <a:alpha val="95000"/>
                </a:srgbClr>
              </a:solidFill>
              <a:prstDash val="solid"/>
              <a:tailEnd type="triangle" w="sm" len="sm"/>
            </a:ln>
            <a:effectLst/>
          </p:spPr>
        </p:cxnSp>
        <p:cxnSp>
          <p:nvCxnSpPr>
            <p:cNvPr id="149" name="Straight Arrow Connector 148"/>
            <p:cNvCxnSpPr/>
            <p:nvPr/>
          </p:nvCxnSpPr>
          <p:spPr>
            <a:xfrm flipH="1">
              <a:off x="2197627" y="2351206"/>
              <a:ext cx="58141" cy="144255"/>
            </a:xfrm>
            <a:prstGeom prst="straightConnector1">
              <a:avLst/>
            </a:prstGeom>
            <a:noFill/>
            <a:ln w="9525" cap="flat" cmpd="sng" algn="ctr">
              <a:solidFill>
                <a:srgbClr val="FFFF00">
                  <a:alpha val="95000"/>
                </a:srgbClr>
              </a:solidFill>
              <a:prstDash val="solid"/>
              <a:tailEnd type="triangle" w="sm" len="sm"/>
            </a:ln>
            <a:effectLst/>
          </p:spPr>
        </p:cxnSp>
        <p:sp>
          <p:nvSpPr>
            <p:cNvPr id="150" name="Rectangle 149"/>
            <p:cNvSpPr/>
            <p:nvPr/>
          </p:nvSpPr>
          <p:spPr>
            <a:xfrm>
              <a:off x="1701244" y="5112423"/>
              <a:ext cx="99215" cy="99215"/>
            </a:xfrm>
            <a:prstGeom prst="rect">
              <a:avLst/>
            </a:prstGeom>
            <a:gradFill rotWithShape="1">
              <a:gsLst>
                <a:gs pos="0">
                  <a:srgbClr val="78BD57">
                    <a:tint val="100000"/>
                    <a:shade val="100000"/>
                    <a:satMod val="130000"/>
                  </a:srgbClr>
                </a:gs>
                <a:gs pos="100000">
                  <a:srgbClr val="78BD57">
                    <a:tint val="50000"/>
                    <a:shade val="100000"/>
                    <a:satMod val="350000"/>
                  </a:srgbClr>
                </a:gs>
              </a:gsLst>
              <a:lin ang="16200000" scaled="0"/>
            </a:gradFill>
            <a:ln w="9525" cap="flat" cmpd="sng" algn="ctr">
              <a:solidFill>
                <a:schemeClr val="accent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4A2B"/>
                </a:solidFill>
                <a:effectLst/>
                <a:uLnTx/>
                <a:uFillTx/>
                <a:latin typeface="Arial"/>
                <a:ea typeface="+mn-ea"/>
                <a:cs typeface="+mn-cs"/>
              </a:endParaRPr>
            </a:p>
          </p:txBody>
        </p:sp>
        <p:sp>
          <p:nvSpPr>
            <p:cNvPr id="151" name="Rectangle 150"/>
            <p:cNvSpPr/>
            <p:nvPr/>
          </p:nvSpPr>
          <p:spPr>
            <a:xfrm>
              <a:off x="1823556" y="5112424"/>
              <a:ext cx="99215" cy="99215"/>
            </a:xfrm>
            <a:prstGeom prst="rect">
              <a:avLst/>
            </a:prstGeom>
            <a:gradFill rotWithShape="1">
              <a:gsLst>
                <a:gs pos="0">
                  <a:srgbClr val="0C569E">
                    <a:tint val="100000"/>
                    <a:shade val="100000"/>
                    <a:satMod val="130000"/>
                  </a:srgbClr>
                </a:gs>
                <a:gs pos="100000">
                  <a:srgbClr val="0C569E">
                    <a:tint val="50000"/>
                    <a:shade val="100000"/>
                    <a:satMod val="350000"/>
                  </a:srgbClr>
                </a:gs>
              </a:gsLst>
              <a:lin ang="16200000" scaled="0"/>
            </a:gradFill>
            <a:ln w="9525" cap="flat" cmpd="sng" algn="ctr">
              <a:solidFill>
                <a:schemeClr val="accent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4A2B"/>
                </a:solidFill>
                <a:effectLst/>
                <a:uLnTx/>
                <a:uFillTx/>
                <a:latin typeface="Arial"/>
                <a:ea typeface="+mn-ea"/>
                <a:cs typeface="+mn-cs"/>
              </a:endParaRPr>
            </a:p>
          </p:txBody>
        </p:sp>
        <p:sp>
          <p:nvSpPr>
            <p:cNvPr id="152" name="Rectangle 151"/>
            <p:cNvSpPr/>
            <p:nvPr/>
          </p:nvSpPr>
          <p:spPr>
            <a:xfrm>
              <a:off x="1944525" y="5112422"/>
              <a:ext cx="99215" cy="99215"/>
            </a:xfrm>
            <a:prstGeom prst="rect">
              <a:avLst/>
            </a:prstGeom>
            <a:gradFill rotWithShape="1">
              <a:gsLst>
                <a:gs pos="0">
                  <a:schemeClr val="accent3"/>
                </a:gs>
                <a:gs pos="100000">
                  <a:schemeClr val="accent4"/>
                </a:gs>
              </a:gsLst>
              <a:lin ang="16200000" scaled="0"/>
            </a:gradFill>
            <a:ln w="9525" cap="flat" cmpd="sng" algn="ctr">
              <a:solidFill>
                <a:schemeClr val="accent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4A2B"/>
                </a:solidFill>
                <a:effectLst/>
                <a:uLnTx/>
                <a:uFillTx/>
                <a:latin typeface="Arial"/>
                <a:ea typeface="+mn-ea"/>
                <a:cs typeface="+mn-cs"/>
              </a:endParaRPr>
            </a:p>
          </p:txBody>
        </p:sp>
        <p:sp>
          <p:nvSpPr>
            <p:cNvPr id="153" name="Rectangle 152"/>
            <p:cNvSpPr/>
            <p:nvPr/>
          </p:nvSpPr>
          <p:spPr>
            <a:xfrm>
              <a:off x="2183872" y="5112424"/>
              <a:ext cx="99215" cy="99215"/>
            </a:xfrm>
            <a:prstGeom prst="rect">
              <a:avLst/>
            </a:prstGeom>
            <a:gradFill rotWithShape="1">
              <a:gsLst>
                <a:gs pos="0">
                  <a:schemeClr val="accent6"/>
                </a:gs>
                <a:gs pos="100000">
                  <a:schemeClr val="accent6">
                    <a:lumMod val="40000"/>
                    <a:lumOff val="60000"/>
                  </a:schemeClr>
                </a:gs>
              </a:gsLst>
              <a:lin ang="16200000" scaled="0"/>
            </a:gradFill>
            <a:ln w="9525" cap="flat" cmpd="sng" algn="ctr">
              <a:solidFill>
                <a:schemeClr val="accent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4A2B"/>
                </a:solidFill>
                <a:effectLst/>
                <a:uLnTx/>
                <a:uFillTx/>
                <a:latin typeface="Arial"/>
                <a:ea typeface="+mn-ea"/>
                <a:cs typeface="+mn-cs"/>
              </a:endParaRPr>
            </a:p>
          </p:txBody>
        </p:sp>
        <p:sp>
          <p:nvSpPr>
            <p:cNvPr id="154" name="Rectangle 153"/>
            <p:cNvSpPr/>
            <p:nvPr/>
          </p:nvSpPr>
          <p:spPr>
            <a:xfrm>
              <a:off x="2064221" y="5112424"/>
              <a:ext cx="99215" cy="99215"/>
            </a:xfrm>
            <a:prstGeom prst="rect">
              <a:avLst/>
            </a:prstGeom>
            <a:gradFill rotWithShape="1">
              <a:gsLst>
                <a:gs pos="0">
                  <a:srgbClr val="532903">
                    <a:tint val="100000"/>
                    <a:shade val="100000"/>
                    <a:satMod val="130000"/>
                  </a:srgbClr>
                </a:gs>
                <a:gs pos="100000">
                  <a:srgbClr val="532903">
                    <a:tint val="50000"/>
                    <a:shade val="100000"/>
                    <a:satMod val="350000"/>
                  </a:srgbClr>
                </a:gs>
              </a:gsLst>
              <a:lin ang="16200000" scaled="0"/>
            </a:gradFill>
            <a:ln w="9525" cap="flat" cmpd="sng" algn="ctr">
              <a:solidFill>
                <a:schemeClr val="accent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4A2B"/>
                </a:solidFill>
                <a:effectLst/>
                <a:uLnTx/>
                <a:uFillTx/>
                <a:latin typeface="Arial"/>
                <a:ea typeface="+mn-ea"/>
                <a:cs typeface="+mn-cs"/>
              </a:endParaRPr>
            </a:p>
          </p:txBody>
        </p:sp>
        <p:cxnSp>
          <p:nvCxnSpPr>
            <p:cNvPr id="164" name="Straight Connector 163"/>
            <p:cNvCxnSpPr/>
            <p:nvPr/>
          </p:nvCxnSpPr>
          <p:spPr>
            <a:xfrm flipV="1">
              <a:off x="2108434" y="2352751"/>
              <a:ext cx="147334" cy="2693820"/>
            </a:xfrm>
            <a:prstGeom prst="line">
              <a:avLst/>
            </a:prstGeom>
            <a:noFill/>
            <a:ln w="12700" cap="flat" cmpd="sng" algn="ctr">
              <a:solidFill>
                <a:srgbClr val="C0504D"/>
              </a:solidFill>
              <a:prstDash val="dash"/>
              <a:tailEnd type="oval" w="sm" len="sm"/>
            </a:ln>
            <a:effectLst/>
          </p:spPr>
        </p:cxnSp>
        <p:cxnSp>
          <p:nvCxnSpPr>
            <p:cNvPr id="165" name="Straight Connector 164"/>
            <p:cNvCxnSpPr/>
            <p:nvPr/>
          </p:nvCxnSpPr>
          <p:spPr>
            <a:xfrm flipH="1" flipV="1">
              <a:off x="1738411" y="4511020"/>
              <a:ext cx="39434" cy="535546"/>
            </a:xfrm>
            <a:prstGeom prst="line">
              <a:avLst/>
            </a:prstGeom>
            <a:noFill/>
            <a:ln w="12700" cap="flat" cmpd="sng" algn="ctr">
              <a:solidFill>
                <a:srgbClr val="C0504D"/>
              </a:solidFill>
              <a:prstDash val="dash"/>
              <a:tailEnd type="oval" w="sm" len="sm"/>
            </a:ln>
            <a:effectLst/>
          </p:spPr>
        </p:cxnSp>
        <p:cxnSp>
          <p:nvCxnSpPr>
            <p:cNvPr id="166" name="Straight Connector 165"/>
            <p:cNvCxnSpPr/>
            <p:nvPr/>
          </p:nvCxnSpPr>
          <p:spPr>
            <a:xfrm flipH="1" flipV="1">
              <a:off x="1839150" y="4464328"/>
              <a:ext cx="40687" cy="582246"/>
            </a:xfrm>
            <a:prstGeom prst="line">
              <a:avLst/>
            </a:prstGeom>
            <a:noFill/>
            <a:ln w="12700" cap="flat" cmpd="sng" algn="ctr">
              <a:solidFill>
                <a:srgbClr val="C0504D"/>
              </a:solidFill>
              <a:prstDash val="dash"/>
              <a:tailEnd type="oval" w="sm" len="sm"/>
            </a:ln>
            <a:effectLst/>
          </p:spPr>
        </p:cxnSp>
        <p:cxnSp>
          <p:nvCxnSpPr>
            <p:cNvPr id="181" name="Straight Connector 180"/>
            <p:cNvCxnSpPr>
              <a:stCxn id="142" idx="0"/>
            </p:cNvCxnSpPr>
            <p:nvPr/>
          </p:nvCxnSpPr>
          <p:spPr>
            <a:xfrm flipH="1" flipV="1">
              <a:off x="1952541" y="2760018"/>
              <a:ext cx="41592" cy="2286548"/>
            </a:xfrm>
            <a:prstGeom prst="line">
              <a:avLst/>
            </a:prstGeom>
            <a:noFill/>
            <a:ln w="12700" cap="flat" cmpd="sng" algn="ctr">
              <a:solidFill>
                <a:srgbClr val="C0504D"/>
              </a:solidFill>
              <a:prstDash val="dash"/>
              <a:tailEnd type="oval" w="sm" len="sm"/>
            </a:ln>
            <a:effectLst/>
          </p:spPr>
        </p:cxnSp>
        <p:cxnSp>
          <p:nvCxnSpPr>
            <p:cNvPr id="182" name="Straight Connector 181"/>
            <p:cNvCxnSpPr/>
            <p:nvPr/>
          </p:nvCxnSpPr>
          <p:spPr>
            <a:xfrm flipV="1">
              <a:off x="2194165" y="2418552"/>
              <a:ext cx="311412" cy="2628020"/>
            </a:xfrm>
            <a:prstGeom prst="line">
              <a:avLst/>
            </a:prstGeom>
            <a:noFill/>
            <a:ln w="12700" cap="flat" cmpd="sng" algn="ctr">
              <a:solidFill>
                <a:srgbClr val="C0504D"/>
              </a:solidFill>
              <a:prstDash val="dash"/>
              <a:tailEnd type="oval" w="sm" len="sm"/>
            </a:ln>
            <a:effectLst/>
          </p:spPr>
        </p:cxnSp>
        <p:cxnSp>
          <p:nvCxnSpPr>
            <p:cNvPr id="183" name="Straight Arrow Connector 182"/>
            <p:cNvCxnSpPr/>
            <p:nvPr/>
          </p:nvCxnSpPr>
          <p:spPr>
            <a:xfrm flipH="1">
              <a:off x="2472475" y="2418314"/>
              <a:ext cx="26419" cy="156430"/>
            </a:xfrm>
            <a:prstGeom prst="straightConnector1">
              <a:avLst/>
            </a:prstGeom>
            <a:noFill/>
            <a:ln w="9525" cap="flat" cmpd="sng" algn="ctr">
              <a:solidFill>
                <a:srgbClr val="FFFF00">
                  <a:alpha val="95000"/>
                </a:srgbClr>
              </a:solidFill>
              <a:prstDash val="solid"/>
              <a:tailEnd type="triangle" w="sm" len="sm"/>
            </a:ln>
            <a:effectLst/>
          </p:spPr>
        </p:cxnSp>
        <p:cxnSp>
          <p:nvCxnSpPr>
            <p:cNvPr id="184" name="Straight Arrow Connector 183"/>
            <p:cNvCxnSpPr/>
            <p:nvPr/>
          </p:nvCxnSpPr>
          <p:spPr>
            <a:xfrm>
              <a:off x="1744547" y="4511018"/>
              <a:ext cx="33298" cy="125836"/>
            </a:xfrm>
            <a:prstGeom prst="straightConnector1">
              <a:avLst/>
            </a:prstGeom>
            <a:noFill/>
            <a:ln w="9525" cap="flat" cmpd="sng" algn="ctr">
              <a:solidFill>
                <a:srgbClr val="FFFF00">
                  <a:alpha val="95000"/>
                </a:srgbClr>
              </a:solidFill>
              <a:prstDash val="solid"/>
              <a:tailEnd type="triangle" w="sm" len="sm"/>
            </a:ln>
            <a:effectLst/>
          </p:spPr>
        </p:cxnSp>
      </p:grpSp>
      <p:grpSp>
        <p:nvGrpSpPr>
          <p:cNvPr id="185" name="Group 184"/>
          <p:cNvGrpSpPr/>
          <p:nvPr/>
        </p:nvGrpSpPr>
        <p:grpSpPr>
          <a:xfrm>
            <a:off x="9734155" y="2170270"/>
            <a:ext cx="583252" cy="2277350"/>
            <a:chOff x="9543655" y="2170270"/>
            <a:chExt cx="583252" cy="2277350"/>
          </a:xfrm>
        </p:grpSpPr>
        <p:sp>
          <p:nvSpPr>
            <p:cNvPr id="186" name="Oval 185"/>
            <p:cNvSpPr/>
            <p:nvPr/>
          </p:nvSpPr>
          <p:spPr>
            <a:xfrm>
              <a:off x="9959361" y="2170270"/>
              <a:ext cx="167546" cy="1697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9543655" y="4277905"/>
              <a:ext cx="167546" cy="1697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891336" y="4011760"/>
            <a:ext cx="6685062" cy="1796758"/>
            <a:chOff x="1889125" y="4139827"/>
            <a:chExt cx="5023197" cy="1350095"/>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25" y="4139828"/>
              <a:ext cx="456565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9" name="Rectangle 188"/>
            <p:cNvSpPr/>
            <p:nvPr/>
          </p:nvSpPr>
          <p:spPr>
            <a:xfrm>
              <a:off x="5048249" y="5182145"/>
              <a:ext cx="1406525" cy="307777"/>
            </a:xfrm>
            <a:prstGeom prst="rect">
              <a:avLst/>
            </a:prstGeom>
          </p:spPr>
          <p:txBody>
            <a:bodyPr wrap="square">
              <a:spAutoFit/>
            </a:bodyPr>
            <a:lstStyle/>
            <a:p>
              <a:pPr algn="ctr"/>
              <a:r>
                <a:rPr lang="en-US" sz="1400" b="1" dirty="0" smtClean="0">
                  <a:solidFill>
                    <a:schemeClr val="tx2"/>
                  </a:solidFill>
                  <a:effectLst>
                    <a:outerShdw blurRad="38100" dist="38100" dir="2700000" algn="tl">
                      <a:srgbClr val="000000">
                        <a:alpha val="43137"/>
                      </a:srgbClr>
                    </a:outerShdw>
                  </a:effectLst>
                </a:rPr>
                <a:t>SBAA</a:t>
              </a:r>
              <a:endParaRPr lang="en-US" sz="1400" b="1" dirty="0">
                <a:solidFill>
                  <a:schemeClr val="tx2"/>
                </a:solidFill>
                <a:effectLst>
                  <a:outerShdw blurRad="38100" dist="38100" dir="2700000" algn="tl">
                    <a:srgbClr val="000000">
                      <a:alpha val="43137"/>
                    </a:srgbClr>
                  </a:outerShdw>
                </a:effectLst>
              </a:endParaRPr>
            </a:p>
          </p:txBody>
        </p:sp>
        <p:sp>
          <p:nvSpPr>
            <p:cNvPr id="190" name="Rectangle 189"/>
            <p:cNvSpPr/>
            <p:nvPr/>
          </p:nvSpPr>
          <p:spPr>
            <a:xfrm>
              <a:off x="3486150" y="5182144"/>
              <a:ext cx="1389062" cy="307777"/>
            </a:xfrm>
            <a:prstGeom prst="rect">
              <a:avLst/>
            </a:prstGeom>
          </p:spPr>
          <p:txBody>
            <a:bodyPr wrap="square">
              <a:spAutoFit/>
            </a:bodyPr>
            <a:lstStyle/>
            <a:p>
              <a:pPr algn="ctr"/>
              <a:r>
                <a:rPr lang="en-US" sz="1400" b="1" dirty="0" smtClean="0">
                  <a:effectLst>
                    <a:outerShdw blurRad="38100" dist="38100" dir="2700000" algn="tl">
                      <a:srgbClr val="000000">
                        <a:alpha val="43137"/>
                      </a:srgbClr>
                    </a:outerShdw>
                  </a:effectLst>
                </a:rPr>
                <a:t>MSAA</a:t>
              </a:r>
              <a:endParaRPr lang="en-US" sz="1400" b="1" dirty="0">
                <a:effectLst>
                  <a:outerShdw blurRad="38100" dist="38100" dir="2700000" algn="tl">
                    <a:srgbClr val="000000">
                      <a:alpha val="43137"/>
                    </a:srgbClr>
                  </a:outerShdw>
                </a:effectLst>
              </a:endParaRPr>
            </a:p>
          </p:txBody>
        </p:sp>
        <p:sp>
          <p:nvSpPr>
            <p:cNvPr id="191" name="Rectangle 190"/>
            <p:cNvSpPr/>
            <p:nvPr/>
          </p:nvSpPr>
          <p:spPr>
            <a:xfrm rot="16200000">
              <a:off x="6134743" y="4455741"/>
              <a:ext cx="1093494" cy="461665"/>
            </a:xfrm>
            <a:prstGeom prst="rect">
              <a:avLst/>
            </a:prstGeom>
          </p:spPr>
          <p:txBody>
            <a:bodyPr wrap="square">
              <a:spAutoFit/>
            </a:bodyPr>
            <a:lstStyle/>
            <a:p>
              <a:pPr algn="ctr"/>
              <a:r>
                <a:rPr lang="en-US" sz="1200" dirty="0" smtClean="0">
                  <a:solidFill>
                    <a:srgbClr val="787972"/>
                  </a:solidFill>
                </a:rPr>
                <a:t>[</a:t>
              </a:r>
              <a:r>
                <a:rPr lang="en-US" sz="1200" dirty="0" err="1">
                  <a:solidFill>
                    <a:srgbClr val="787972"/>
                  </a:solidFill>
                </a:rPr>
                <a:t>Salvi</a:t>
              </a:r>
              <a:r>
                <a:rPr lang="en-US" sz="1200" dirty="0">
                  <a:solidFill>
                    <a:srgbClr val="787972"/>
                  </a:solidFill>
                </a:rPr>
                <a:t> 2012]</a:t>
              </a:r>
            </a:p>
            <a:p>
              <a:pPr algn="ctr"/>
              <a:endParaRPr lang="en-US" sz="1200" b="1" dirty="0">
                <a:solidFill>
                  <a:schemeClr val="tx2"/>
                </a:solidFill>
                <a:effectLst>
                  <a:outerShdw blurRad="38100" dist="38100" dir="2700000" algn="tl">
                    <a:srgbClr val="000000">
                      <a:alpha val="43137"/>
                    </a:srgbClr>
                  </a:outerShdw>
                </a:effectLst>
              </a:endParaRPr>
            </a:p>
          </p:txBody>
        </p:sp>
        <p:sp>
          <p:nvSpPr>
            <p:cNvPr id="194" name="Rectangle 193"/>
            <p:cNvSpPr/>
            <p:nvPr/>
          </p:nvSpPr>
          <p:spPr>
            <a:xfrm>
              <a:off x="1889126" y="5180655"/>
              <a:ext cx="1320800" cy="307777"/>
            </a:xfrm>
            <a:prstGeom prst="rect">
              <a:avLst/>
            </a:prstGeom>
          </p:spPr>
          <p:txBody>
            <a:bodyPr wrap="square">
              <a:spAutoFit/>
            </a:bodyPr>
            <a:lstStyle/>
            <a:p>
              <a:pPr algn="ctr"/>
              <a:r>
                <a:rPr lang="en-US" sz="1400" b="1" dirty="0" smtClean="0">
                  <a:effectLst>
                    <a:outerShdw blurRad="38100" dist="38100" dir="2700000" algn="tl">
                      <a:srgbClr val="000000">
                        <a:alpha val="43137"/>
                      </a:srgbClr>
                    </a:outerShdw>
                  </a:effectLst>
                </a:rPr>
                <a:t>SSAA</a:t>
              </a:r>
              <a:endParaRPr lang="en-US" sz="1400" b="1" dirty="0">
                <a:effectLst>
                  <a:outerShdw blurRad="38100" dist="38100" dir="2700000" algn="tl">
                    <a:srgbClr val="000000">
                      <a:alpha val="43137"/>
                    </a:srgbClr>
                  </a:outerShdw>
                </a:effectLst>
              </a:endParaRPr>
            </a:p>
          </p:txBody>
        </p:sp>
        <p:sp>
          <p:nvSpPr>
            <p:cNvPr id="3" name="Rectangle 2"/>
            <p:cNvSpPr/>
            <p:nvPr/>
          </p:nvSpPr>
          <p:spPr>
            <a:xfrm>
              <a:off x="5048249" y="4139827"/>
              <a:ext cx="1406526" cy="1079502"/>
            </a:xfrm>
            <a:prstGeom prst="rect">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8326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6"/>
                                        </p:tgtEl>
                                        <p:attrNameLst>
                                          <p:attrName>style.visibility</p:attrName>
                                        </p:attrNameLst>
                                      </p:cBhvr>
                                      <p:to>
                                        <p:strVal val="visible"/>
                                      </p:to>
                                    </p:set>
                                    <p:animEffect transition="in" filter="fade">
                                      <p:cBhvr>
                                        <p:cTn id="13" dur="500"/>
                                        <p:tgtEl>
                                          <p:spTgt spid="126"/>
                                        </p:tgtEl>
                                      </p:cBhvr>
                                    </p:animEffect>
                                  </p:childTnLst>
                                </p:cTn>
                              </p:par>
                              <p:par>
                                <p:cTn id="14" presetID="10" presetClass="exit" presetSubtype="0" fill="hold" nodeType="withEffect">
                                  <p:stCondLst>
                                    <p:cond delay="0"/>
                                  </p:stCondLst>
                                  <p:childTnLst>
                                    <p:animEffect transition="out" filter="fade">
                                      <p:cBhvr>
                                        <p:cTn id="15" dur="500"/>
                                        <p:tgtEl>
                                          <p:spTgt spid="141"/>
                                        </p:tgtEl>
                                      </p:cBhvr>
                                    </p:animEffect>
                                    <p:set>
                                      <p:cBhvr>
                                        <p:cTn id="16" dur="1" fill="hold">
                                          <p:stCondLst>
                                            <p:cond delay="499"/>
                                          </p:stCondLst>
                                        </p:cTn>
                                        <p:tgtEl>
                                          <p:spTgt spid="141"/>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40"/>
                                        </p:tgtEl>
                                        <p:attrNameLst>
                                          <p:attrName>style.visibility</p:attrName>
                                        </p:attrNameLst>
                                      </p:cBhvr>
                                      <p:to>
                                        <p:strVal val="visible"/>
                                      </p:to>
                                    </p:set>
                                    <p:animEffect transition="in" filter="fade">
                                      <p:cBhvr>
                                        <p:cTn id="19" dur="500"/>
                                        <p:tgtEl>
                                          <p:spTgt spid="140"/>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85"/>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9208775" y="5187679"/>
            <a:ext cx="1524000" cy="461665"/>
          </a:xfrm>
          <a:prstGeom prst="rect">
            <a:avLst/>
          </a:prstGeom>
        </p:spPr>
        <p:txBody>
          <a:bodyPr wrap="square">
            <a:spAutoFit/>
          </a:bodyPr>
          <a:lstStyle/>
          <a:p>
            <a:pPr algn="ctr"/>
            <a:r>
              <a:rPr lang="en-US" sz="1200" b="1" i="1" dirty="0" smtClean="0">
                <a:solidFill>
                  <a:srgbClr val="FF0000"/>
                </a:solidFill>
                <a:effectLst>
                  <a:outerShdw blurRad="38100" dist="38100" dir="2700000" algn="tl">
                    <a:srgbClr val="000000">
                      <a:alpha val="43137"/>
                    </a:srgbClr>
                  </a:outerShdw>
                </a:effectLst>
              </a:rPr>
              <a:t>Aggregate shading attributes</a:t>
            </a:r>
            <a:endParaRPr lang="en-US" sz="1200" b="1" i="1" dirty="0">
              <a:solidFill>
                <a:srgbClr val="FF0000"/>
              </a:solidFill>
              <a:effectLst>
                <a:outerShdw blurRad="38100" dist="38100" dir="2700000" algn="tl">
                  <a:srgbClr val="000000">
                    <a:alpha val="43137"/>
                  </a:srgbClr>
                </a:outerShdw>
              </a:effectLst>
            </a:endParaRPr>
          </a:p>
        </p:txBody>
      </p:sp>
      <p:sp>
        <p:nvSpPr>
          <p:cNvPr id="176" name="Rectangle 175"/>
          <p:cNvSpPr/>
          <p:nvPr/>
        </p:nvSpPr>
        <p:spPr>
          <a:xfrm>
            <a:off x="9208775" y="5233846"/>
            <a:ext cx="1524000" cy="415498"/>
          </a:xfrm>
          <a:prstGeom prst="rect">
            <a:avLst/>
          </a:prstGeom>
        </p:spPr>
        <p:txBody>
          <a:bodyPr wrap="square">
            <a:spAutoFit/>
          </a:bodyPr>
          <a:lstStyle/>
          <a:p>
            <a:pPr algn="ctr"/>
            <a:r>
              <a:rPr lang="en-US" sz="1050" i="1" dirty="0" smtClean="0"/>
              <a:t>Per-sample visibility and shading attributes</a:t>
            </a:r>
            <a:endParaRPr lang="en-US" sz="1050" i="1" dirty="0"/>
          </a:p>
        </p:txBody>
      </p:sp>
      <p:grpSp>
        <p:nvGrpSpPr>
          <p:cNvPr id="181" name="Group 180"/>
          <p:cNvGrpSpPr/>
          <p:nvPr/>
        </p:nvGrpSpPr>
        <p:grpSpPr>
          <a:xfrm>
            <a:off x="8697841" y="1118022"/>
            <a:ext cx="2187331" cy="3827668"/>
            <a:chOff x="729214" y="1218906"/>
            <a:chExt cx="2187331" cy="3827668"/>
          </a:xfrm>
        </p:grpSpPr>
        <p:sp>
          <p:nvSpPr>
            <p:cNvPr id="182" name="Trapezoid 181"/>
            <p:cNvSpPr/>
            <p:nvPr/>
          </p:nvSpPr>
          <p:spPr>
            <a:xfrm rot="10800000">
              <a:off x="1232133" y="1465166"/>
              <a:ext cx="1524000" cy="3581400"/>
            </a:xfrm>
            <a:prstGeom prst="trapezoid">
              <a:avLst>
                <a:gd name="adj" fmla="val 31944"/>
              </a:avLst>
            </a:prstGeom>
            <a:solidFill>
              <a:srgbClr val="4F81BD">
                <a:alpha val="30000"/>
              </a:srgbClr>
            </a:solidFill>
            <a:ln w="25400" cap="flat" cmpd="sng" algn="ctr">
              <a:solidFill>
                <a:srgbClr val="4F81BD">
                  <a:shade val="50000"/>
                </a:srgbClr>
              </a:solidFill>
              <a:prstDash val="solid"/>
            </a:ln>
            <a:effectLst/>
          </p:spPr>
          <p:txBody>
            <a:bodyPr lIns="91427" tIns="45714" rIns="91427" bIns="45714" rtlCol="0" anchor="ctr"/>
            <a:lstStyle/>
            <a:p>
              <a:pPr algn="ctr" defTabSz="914278" fontAlgn="auto">
                <a:spcBef>
                  <a:spcPts val="0"/>
                </a:spcBef>
                <a:spcAft>
                  <a:spcPts val="0"/>
                </a:spcAft>
                <a:defRPr/>
              </a:pPr>
              <a:endParaRPr lang="en-US" sz="1900" kern="0" smtClean="0">
                <a:solidFill>
                  <a:prstClr val="white"/>
                </a:solidFill>
                <a:latin typeface="Calibri"/>
              </a:endParaRPr>
            </a:p>
          </p:txBody>
        </p:sp>
        <p:sp>
          <p:nvSpPr>
            <p:cNvPr id="183" name="Arc 182"/>
            <p:cNvSpPr/>
            <p:nvPr/>
          </p:nvSpPr>
          <p:spPr>
            <a:xfrm flipH="1" flipV="1">
              <a:off x="729214" y="2441267"/>
              <a:ext cx="1332844" cy="398717"/>
            </a:xfrm>
            <a:prstGeom prst="arc">
              <a:avLst>
                <a:gd name="adj1" fmla="val 4946202"/>
                <a:gd name="adj2" fmla="val 15893648"/>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84" name="Arc 183"/>
            <p:cNvSpPr/>
            <p:nvPr/>
          </p:nvSpPr>
          <p:spPr>
            <a:xfrm rot="1207385" flipH="1" flipV="1">
              <a:off x="1063280" y="1836632"/>
              <a:ext cx="1853265" cy="419100"/>
            </a:xfrm>
            <a:prstGeom prst="arc">
              <a:avLst>
                <a:gd name="adj1" fmla="val 11423225"/>
                <a:gd name="adj2" fmla="val 20893513"/>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85" name="Arc 184"/>
            <p:cNvSpPr/>
            <p:nvPr/>
          </p:nvSpPr>
          <p:spPr>
            <a:xfrm flipH="1" flipV="1">
              <a:off x="1213546" y="3977573"/>
              <a:ext cx="715897" cy="570586"/>
            </a:xfrm>
            <a:prstGeom prst="arc">
              <a:avLst>
                <a:gd name="adj1" fmla="val 5536946"/>
                <a:gd name="adj2" fmla="val 15099065"/>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86" name="TextBox 185"/>
            <p:cNvSpPr txBox="1"/>
            <p:nvPr/>
          </p:nvSpPr>
          <p:spPr>
            <a:xfrm>
              <a:off x="1278248" y="1218906"/>
              <a:ext cx="1447800" cy="276987"/>
            </a:xfrm>
            <a:prstGeom prst="rect">
              <a:avLst/>
            </a:prstGeom>
            <a:noFill/>
          </p:spPr>
          <p:txBody>
            <a:bodyPr wrap="square" lIns="91427" tIns="45714" rIns="91427" bIns="45714" rtlCol="0">
              <a:spAutoFit/>
            </a:bodyPr>
            <a:lstStyle/>
            <a:p>
              <a:pPr algn="ctr" defTabSz="914278" fontAlgn="auto">
                <a:spcBef>
                  <a:spcPts val="0"/>
                </a:spcBef>
                <a:spcAft>
                  <a:spcPts val="0"/>
                </a:spcAft>
              </a:pPr>
              <a:r>
                <a:rPr lang="en-US" sz="1200" i="1" dirty="0">
                  <a:solidFill>
                    <a:schemeClr val="tx1">
                      <a:lumMod val="75000"/>
                    </a:schemeClr>
                  </a:solidFill>
                  <a:latin typeface="Calibri"/>
                </a:rPr>
                <a:t>Pixel frustum</a:t>
              </a:r>
            </a:p>
          </p:txBody>
        </p:sp>
        <p:cxnSp>
          <p:nvCxnSpPr>
            <p:cNvPr id="187" name="Straight Arrow Connector 186"/>
            <p:cNvCxnSpPr/>
            <p:nvPr/>
          </p:nvCxnSpPr>
          <p:spPr>
            <a:xfrm>
              <a:off x="1845463" y="4461808"/>
              <a:ext cx="83980" cy="98421"/>
            </a:xfrm>
            <a:prstGeom prst="straightConnector1">
              <a:avLst/>
            </a:prstGeom>
            <a:noFill/>
            <a:ln w="9525" cap="flat" cmpd="sng" algn="ctr">
              <a:solidFill>
                <a:srgbClr val="FFFF00">
                  <a:alpha val="95000"/>
                </a:srgbClr>
              </a:solidFill>
              <a:prstDash val="solid"/>
              <a:tailEnd type="triangle" w="sm" len="sm"/>
            </a:ln>
            <a:effectLst/>
          </p:spPr>
        </p:cxnSp>
        <p:cxnSp>
          <p:nvCxnSpPr>
            <p:cNvPr id="188" name="Straight Arrow Connector 187"/>
            <p:cNvCxnSpPr/>
            <p:nvPr/>
          </p:nvCxnSpPr>
          <p:spPr>
            <a:xfrm>
              <a:off x="1953521" y="2761779"/>
              <a:ext cx="58930" cy="140449"/>
            </a:xfrm>
            <a:prstGeom prst="straightConnector1">
              <a:avLst/>
            </a:prstGeom>
            <a:noFill/>
            <a:ln w="9525" cap="flat" cmpd="sng" algn="ctr">
              <a:solidFill>
                <a:srgbClr val="FFFF00">
                  <a:alpha val="95000"/>
                </a:srgbClr>
              </a:solidFill>
              <a:prstDash val="solid"/>
              <a:tailEnd type="triangle" w="sm" len="sm"/>
            </a:ln>
            <a:effectLst/>
          </p:spPr>
        </p:cxnSp>
        <p:cxnSp>
          <p:nvCxnSpPr>
            <p:cNvPr id="189" name="Straight Arrow Connector 188"/>
            <p:cNvCxnSpPr/>
            <p:nvPr/>
          </p:nvCxnSpPr>
          <p:spPr>
            <a:xfrm flipH="1">
              <a:off x="2197627" y="2351206"/>
              <a:ext cx="58141" cy="144255"/>
            </a:xfrm>
            <a:prstGeom prst="straightConnector1">
              <a:avLst/>
            </a:prstGeom>
            <a:noFill/>
            <a:ln w="9525" cap="flat" cmpd="sng" algn="ctr">
              <a:solidFill>
                <a:srgbClr val="FFFF00">
                  <a:alpha val="95000"/>
                </a:srgbClr>
              </a:solidFill>
              <a:prstDash val="solid"/>
              <a:tailEnd type="triangle" w="sm" len="sm"/>
            </a:ln>
            <a:effectLst/>
          </p:spPr>
        </p:cxnSp>
        <p:cxnSp>
          <p:nvCxnSpPr>
            <p:cNvPr id="195" name="Straight Connector 194"/>
            <p:cNvCxnSpPr/>
            <p:nvPr/>
          </p:nvCxnSpPr>
          <p:spPr>
            <a:xfrm flipV="1">
              <a:off x="2108434" y="2352751"/>
              <a:ext cx="147334" cy="2693820"/>
            </a:xfrm>
            <a:prstGeom prst="line">
              <a:avLst/>
            </a:prstGeom>
            <a:noFill/>
            <a:ln w="12700" cap="flat" cmpd="sng" algn="ctr">
              <a:solidFill>
                <a:srgbClr val="C0504D"/>
              </a:solidFill>
              <a:prstDash val="dash"/>
              <a:tailEnd type="oval" w="sm" len="sm"/>
            </a:ln>
            <a:effectLst/>
          </p:spPr>
        </p:cxnSp>
        <p:cxnSp>
          <p:nvCxnSpPr>
            <p:cNvPr id="196" name="Straight Connector 195"/>
            <p:cNvCxnSpPr/>
            <p:nvPr/>
          </p:nvCxnSpPr>
          <p:spPr>
            <a:xfrm flipH="1" flipV="1">
              <a:off x="1738411" y="4511020"/>
              <a:ext cx="39434" cy="535546"/>
            </a:xfrm>
            <a:prstGeom prst="line">
              <a:avLst/>
            </a:prstGeom>
            <a:noFill/>
            <a:ln w="12700" cap="flat" cmpd="sng" algn="ctr">
              <a:solidFill>
                <a:srgbClr val="C0504D"/>
              </a:solidFill>
              <a:prstDash val="dash"/>
              <a:tailEnd type="oval" w="sm" len="sm"/>
            </a:ln>
            <a:effectLst/>
          </p:spPr>
        </p:cxnSp>
        <p:cxnSp>
          <p:nvCxnSpPr>
            <p:cNvPr id="197" name="Straight Connector 196"/>
            <p:cNvCxnSpPr/>
            <p:nvPr/>
          </p:nvCxnSpPr>
          <p:spPr>
            <a:xfrm flipH="1" flipV="1">
              <a:off x="1839150" y="4464328"/>
              <a:ext cx="40687" cy="582246"/>
            </a:xfrm>
            <a:prstGeom prst="line">
              <a:avLst/>
            </a:prstGeom>
            <a:noFill/>
            <a:ln w="12700" cap="flat" cmpd="sng" algn="ctr">
              <a:solidFill>
                <a:srgbClr val="C0504D"/>
              </a:solidFill>
              <a:prstDash val="dash"/>
              <a:tailEnd type="oval" w="sm" len="sm"/>
            </a:ln>
            <a:effectLst/>
          </p:spPr>
        </p:cxnSp>
        <p:cxnSp>
          <p:nvCxnSpPr>
            <p:cNvPr id="198" name="Straight Connector 197"/>
            <p:cNvCxnSpPr>
              <a:stCxn id="182" idx="0"/>
            </p:cNvCxnSpPr>
            <p:nvPr/>
          </p:nvCxnSpPr>
          <p:spPr>
            <a:xfrm flipH="1" flipV="1">
              <a:off x="1952541" y="2760018"/>
              <a:ext cx="41592" cy="2286548"/>
            </a:xfrm>
            <a:prstGeom prst="line">
              <a:avLst/>
            </a:prstGeom>
            <a:noFill/>
            <a:ln w="12700" cap="flat" cmpd="sng" algn="ctr">
              <a:solidFill>
                <a:srgbClr val="C0504D"/>
              </a:solidFill>
              <a:prstDash val="dash"/>
              <a:tailEnd type="oval" w="sm" len="sm"/>
            </a:ln>
            <a:effectLst/>
          </p:spPr>
        </p:cxnSp>
        <p:cxnSp>
          <p:nvCxnSpPr>
            <p:cNvPr id="199" name="Straight Connector 198"/>
            <p:cNvCxnSpPr/>
            <p:nvPr/>
          </p:nvCxnSpPr>
          <p:spPr>
            <a:xfrm flipV="1">
              <a:off x="2194165" y="2418552"/>
              <a:ext cx="311412" cy="2628020"/>
            </a:xfrm>
            <a:prstGeom prst="line">
              <a:avLst/>
            </a:prstGeom>
            <a:noFill/>
            <a:ln w="12700" cap="flat" cmpd="sng" algn="ctr">
              <a:solidFill>
                <a:srgbClr val="C0504D"/>
              </a:solidFill>
              <a:prstDash val="dash"/>
              <a:tailEnd type="oval" w="sm" len="sm"/>
            </a:ln>
            <a:effectLst/>
          </p:spPr>
        </p:cxnSp>
        <p:cxnSp>
          <p:nvCxnSpPr>
            <p:cNvPr id="200" name="Straight Arrow Connector 199"/>
            <p:cNvCxnSpPr/>
            <p:nvPr/>
          </p:nvCxnSpPr>
          <p:spPr>
            <a:xfrm flipH="1">
              <a:off x="2472475" y="2418314"/>
              <a:ext cx="26419" cy="156430"/>
            </a:xfrm>
            <a:prstGeom prst="straightConnector1">
              <a:avLst/>
            </a:prstGeom>
            <a:noFill/>
            <a:ln w="9525" cap="flat" cmpd="sng" algn="ctr">
              <a:solidFill>
                <a:srgbClr val="FFFF00">
                  <a:alpha val="95000"/>
                </a:srgbClr>
              </a:solidFill>
              <a:prstDash val="solid"/>
              <a:tailEnd type="triangle" w="sm" len="sm"/>
            </a:ln>
            <a:effectLst/>
          </p:spPr>
        </p:cxnSp>
        <p:cxnSp>
          <p:nvCxnSpPr>
            <p:cNvPr id="201" name="Straight Arrow Connector 200"/>
            <p:cNvCxnSpPr/>
            <p:nvPr/>
          </p:nvCxnSpPr>
          <p:spPr>
            <a:xfrm>
              <a:off x="1744547" y="4511018"/>
              <a:ext cx="33298" cy="125836"/>
            </a:xfrm>
            <a:prstGeom prst="straightConnector1">
              <a:avLst/>
            </a:prstGeom>
            <a:noFill/>
            <a:ln w="9525" cap="flat" cmpd="sng" algn="ctr">
              <a:solidFill>
                <a:srgbClr val="FFFF00">
                  <a:alpha val="95000"/>
                </a:srgbClr>
              </a:solidFill>
              <a:prstDash val="solid"/>
              <a:tailEnd type="triangle" w="sm" len="sm"/>
            </a:ln>
            <a:effectLst/>
          </p:spPr>
        </p:cxnSp>
      </p:grpSp>
      <p:grpSp>
        <p:nvGrpSpPr>
          <p:cNvPr id="11" name="Group 10"/>
          <p:cNvGrpSpPr/>
          <p:nvPr/>
        </p:nvGrpSpPr>
        <p:grpSpPr>
          <a:xfrm>
            <a:off x="8700366" y="1119684"/>
            <a:ext cx="2184152" cy="4092797"/>
            <a:chOff x="8489593" y="1205440"/>
            <a:chExt cx="2184152" cy="4092797"/>
          </a:xfrm>
        </p:grpSpPr>
        <p:sp>
          <p:nvSpPr>
            <p:cNvPr id="150" name="Trapezoid 149"/>
            <p:cNvSpPr/>
            <p:nvPr/>
          </p:nvSpPr>
          <p:spPr>
            <a:xfrm rot="10800000">
              <a:off x="8989333" y="1453769"/>
              <a:ext cx="1524000" cy="3581400"/>
            </a:xfrm>
            <a:prstGeom prst="trapezoid">
              <a:avLst>
                <a:gd name="adj" fmla="val 31944"/>
              </a:avLst>
            </a:prstGeom>
            <a:solidFill>
              <a:srgbClr val="4F81BD">
                <a:alpha val="30000"/>
              </a:srgbClr>
            </a:solidFill>
            <a:ln w="25400" cap="flat" cmpd="sng" algn="ctr">
              <a:solidFill>
                <a:srgbClr val="4F81BD">
                  <a:shade val="50000"/>
                </a:srgbClr>
              </a:solidFill>
              <a:prstDash val="solid"/>
            </a:ln>
            <a:effectLst/>
          </p:spPr>
          <p:txBody>
            <a:bodyPr lIns="91427" tIns="45714" rIns="91427" bIns="45714" rtlCol="0" anchor="ctr"/>
            <a:lstStyle/>
            <a:p>
              <a:pPr algn="ctr" defTabSz="914278" fontAlgn="auto">
                <a:spcBef>
                  <a:spcPts val="0"/>
                </a:spcBef>
                <a:spcAft>
                  <a:spcPts val="0"/>
                </a:spcAft>
                <a:defRPr/>
              </a:pPr>
              <a:endParaRPr lang="en-US" sz="1900" kern="0" smtClean="0">
                <a:solidFill>
                  <a:prstClr val="white"/>
                </a:solidFill>
                <a:latin typeface="Calibri"/>
              </a:endParaRPr>
            </a:p>
          </p:txBody>
        </p:sp>
        <p:sp>
          <p:nvSpPr>
            <p:cNvPr id="58" name="Arc 57"/>
            <p:cNvSpPr/>
            <p:nvPr/>
          </p:nvSpPr>
          <p:spPr>
            <a:xfrm flipH="1" flipV="1">
              <a:off x="8489593" y="2426576"/>
              <a:ext cx="1332844" cy="398717"/>
            </a:xfrm>
            <a:prstGeom prst="arc">
              <a:avLst>
                <a:gd name="adj1" fmla="val 4946202"/>
                <a:gd name="adj2" fmla="val 15893648"/>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51" name="TextBox 150"/>
            <p:cNvSpPr txBox="1"/>
            <p:nvPr/>
          </p:nvSpPr>
          <p:spPr>
            <a:xfrm>
              <a:off x="9036979" y="1205440"/>
              <a:ext cx="1447800" cy="276987"/>
            </a:xfrm>
            <a:prstGeom prst="rect">
              <a:avLst/>
            </a:prstGeom>
            <a:noFill/>
          </p:spPr>
          <p:txBody>
            <a:bodyPr wrap="square" lIns="91427" tIns="45714" rIns="91427" bIns="45714" rtlCol="0">
              <a:spAutoFit/>
            </a:bodyPr>
            <a:lstStyle/>
            <a:p>
              <a:pPr algn="ctr" defTabSz="914278" fontAlgn="auto">
                <a:spcBef>
                  <a:spcPts val="0"/>
                </a:spcBef>
                <a:spcAft>
                  <a:spcPts val="0"/>
                </a:spcAft>
              </a:pPr>
              <a:r>
                <a:rPr lang="en-US" sz="1200" i="1" dirty="0">
                  <a:solidFill>
                    <a:schemeClr val="tx1">
                      <a:lumMod val="75000"/>
                    </a:schemeClr>
                  </a:solidFill>
                  <a:latin typeface="Calibri"/>
                </a:rPr>
                <a:t>Pixel frustum</a:t>
              </a:r>
            </a:p>
          </p:txBody>
        </p:sp>
        <p:sp>
          <p:nvSpPr>
            <p:cNvPr id="153" name="Arc 152"/>
            <p:cNvSpPr/>
            <p:nvPr/>
          </p:nvSpPr>
          <p:spPr>
            <a:xfrm rot="1207385" flipH="1" flipV="1">
              <a:off x="8820480" y="1825235"/>
              <a:ext cx="1853265" cy="419100"/>
            </a:xfrm>
            <a:prstGeom prst="arc">
              <a:avLst>
                <a:gd name="adj1" fmla="val 11423225"/>
                <a:gd name="adj2" fmla="val 20893513"/>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70" name="Rectangle 169"/>
            <p:cNvSpPr/>
            <p:nvPr/>
          </p:nvSpPr>
          <p:spPr>
            <a:xfrm>
              <a:off x="9522300" y="5101025"/>
              <a:ext cx="197212" cy="197212"/>
            </a:xfrm>
            <a:prstGeom prst="rect">
              <a:avLst/>
            </a:prstGeom>
            <a:gradFill rotWithShape="1">
              <a:gsLst>
                <a:gs pos="0">
                  <a:srgbClr val="117D7D">
                    <a:tint val="100000"/>
                    <a:shade val="100000"/>
                    <a:satMod val="130000"/>
                  </a:srgbClr>
                </a:gs>
                <a:gs pos="100000">
                  <a:srgbClr val="117D7D">
                    <a:tint val="50000"/>
                    <a:shade val="100000"/>
                    <a:satMod val="350000"/>
                  </a:srgbClr>
                </a:gs>
              </a:gsLst>
              <a:lin ang="16200000" scaled="0"/>
            </a:gradFill>
            <a:ln w="9525" cap="flat" cmpd="sng" algn="ctr">
              <a:solidFill>
                <a:schemeClr val="accent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4A2B"/>
                </a:solidFill>
                <a:effectLst/>
                <a:uLnTx/>
                <a:uFillTx/>
                <a:latin typeface="Arial"/>
                <a:ea typeface="+mn-ea"/>
                <a:cs typeface="+mn-cs"/>
              </a:endParaRPr>
            </a:p>
          </p:txBody>
        </p:sp>
        <p:sp>
          <p:nvSpPr>
            <p:cNvPr id="171" name="Rectangle 170"/>
            <p:cNvSpPr/>
            <p:nvPr/>
          </p:nvSpPr>
          <p:spPr>
            <a:xfrm>
              <a:off x="9789946" y="5101025"/>
              <a:ext cx="197212" cy="197212"/>
            </a:xfrm>
            <a:prstGeom prst="rect">
              <a:avLst/>
            </a:prstGeom>
            <a:gradFill rotWithShape="1">
              <a:gsLst>
                <a:gs pos="0">
                  <a:srgbClr val="BF9064">
                    <a:lumMod val="97000"/>
                  </a:srgbClr>
                </a:gs>
                <a:gs pos="100000">
                  <a:srgbClr val="836F85"/>
                </a:gs>
              </a:gsLst>
              <a:lin ang="16200000" scaled="0"/>
            </a:gradFill>
            <a:ln w="9525" cap="flat" cmpd="sng" algn="ctr">
              <a:solidFill>
                <a:schemeClr val="accent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4A2B"/>
                </a:solidFill>
                <a:effectLst/>
                <a:uLnTx/>
                <a:uFillTx/>
                <a:latin typeface="Arial"/>
                <a:ea typeface="+mn-ea"/>
                <a:cs typeface="+mn-cs"/>
              </a:endParaRPr>
            </a:p>
          </p:txBody>
        </p:sp>
        <p:sp>
          <p:nvSpPr>
            <p:cNvPr id="174" name="TextBox 173"/>
            <p:cNvSpPr txBox="1"/>
            <p:nvPr/>
          </p:nvSpPr>
          <p:spPr>
            <a:xfrm>
              <a:off x="9387351" y="4705034"/>
              <a:ext cx="889299" cy="215431"/>
            </a:xfrm>
            <a:prstGeom prst="rect">
              <a:avLst/>
            </a:prstGeom>
            <a:noFill/>
          </p:spPr>
          <p:txBody>
            <a:bodyPr wrap="square" lIns="91427" tIns="45714" rIns="91427" bIns="45714" rtlCol="0">
              <a:spAutoFit/>
            </a:bodyPr>
            <a:lstStyle/>
            <a:p>
              <a:pPr defTabSz="914278" fontAlgn="auto">
                <a:spcBef>
                  <a:spcPts val="0"/>
                </a:spcBef>
                <a:spcAft>
                  <a:spcPts val="0"/>
                </a:spcAft>
              </a:pPr>
              <a:r>
                <a:rPr lang="en-US" sz="800" b="1" dirty="0" smtClean="0">
                  <a:solidFill>
                    <a:srgbClr val="6FAC00"/>
                  </a:solidFill>
                  <a:latin typeface="Calibri"/>
                </a:rPr>
                <a:t>Aggregate 0</a:t>
              </a:r>
              <a:endParaRPr lang="en-US" sz="800" b="1" dirty="0">
                <a:solidFill>
                  <a:srgbClr val="6FAC00"/>
                </a:solidFill>
                <a:latin typeface="Calibri"/>
              </a:endParaRPr>
            </a:p>
          </p:txBody>
        </p:sp>
        <p:sp>
          <p:nvSpPr>
            <p:cNvPr id="175" name="TextBox 174"/>
            <p:cNvSpPr txBox="1"/>
            <p:nvPr/>
          </p:nvSpPr>
          <p:spPr>
            <a:xfrm>
              <a:off x="9700972" y="2019166"/>
              <a:ext cx="762000" cy="215431"/>
            </a:xfrm>
            <a:prstGeom prst="rect">
              <a:avLst/>
            </a:prstGeom>
            <a:noFill/>
          </p:spPr>
          <p:txBody>
            <a:bodyPr wrap="square" lIns="91427" tIns="45714" rIns="91427" bIns="45714" rtlCol="0">
              <a:spAutoFit/>
            </a:bodyPr>
            <a:lstStyle/>
            <a:p>
              <a:pPr algn="ctr" defTabSz="914278" fontAlgn="auto">
                <a:spcBef>
                  <a:spcPts val="0"/>
                </a:spcBef>
                <a:spcAft>
                  <a:spcPts val="0"/>
                </a:spcAft>
              </a:pPr>
              <a:r>
                <a:rPr lang="en-US" sz="800" b="1" dirty="0" smtClean="0">
                  <a:solidFill>
                    <a:srgbClr val="6FAC00"/>
                  </a:solidFill>
                  <a:latin typeface="Calibri"/>
                </a:rPr>
                <a:t>Aggregate 1</a:t>
              </a:r>
              <a:endParaRPr lang="en-US" sz="800" b="1" dirty="0">
                <a:solidFill>
                  <a:srgbClr val="6FAC00"/>
                </a:solidFill>
                <a:latin typeface="Calibri"/>
              </a:endParaRPr>
            </a:p>
          </p:txBody>
        </p:sp>
        <p:sp>
          <p:nvSpPr>
            <p:cNvPr id="57" name="Arc 56"/>
            <p:cNvSpPr/>
            <p:nvPr/>
          </p:nvSpPr>
          <p:spPr>
            <a:xfrm flipH="1" flipV="1">
              <a:off x="8973925" y="3962882"/>
              <a:ext cx="715897" cy="570586"/>
            </a:xfrm>
            <a:prstGeom prst="arc">
              <a:avLst>
                <a:gd name="adj1" fmla="val 5536946"/>
                <a:gd name="adj2" fmla="val 15099065"/>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62" name="Oval 161"/>
            <p:cNvSpPr/>
            <p:nvPr/>
          </p:nvSpPr>
          <p:spPr>
            <a:xfrm rot="8792411">
              <a:off x="9576590" y="2347114"/>
              <a:ext cx="783601" cy="377126"/>
            </a:xfrm>
            <a:prstGeom prst="ellipse">
              <a:avLst/>
            </a:prstGeom>
            <a:gradFill flip="none" rotWithShape="1">
              <a:gsLst>
                <a:gs pos="0">
                  <a:schemeClr val="accent6">
                    <a:lumMod val="20000"/>
                    <a:lumOff val="80000"/>
                  </a:schemeClr>
                </a:gs>
                <a:gs pos="50000">
                  <a:schemeClr val="accent6">
                    <a:lumMod val="20000"/>
                    <a:lumOff val="80000"/>
                    <a:alpha val="79000"/>
                  </a:schemeClr>
                </a:gs>
                <a:gs pos="100000">
                  <a:schemeClr val="accent1">
                    <a:tint val="23500"/>
                    <a:satMod val="160000"/>
                    <a:alpha val="0"/>
                  </a:schemeClr>
                </a:gs>
              </a:gsLst>
              <a:path path="shape">
                <a:fillToRect l="50000" t="50000" r="50000" b="50000"/>
              </a:path>
              <a:tileRect/>
            </a:gradFill>
            <a:ln w="25400" cap="flat" cmpd="sng" algn="ctr">
              <a:solidFill>
                <a:srgbClr val="9BBB59">
                  <a:lumMod val="75000"/>
                </a:srgbClr>
              </a:solidFill>
              <a:prstDash val="solid"/>
            </a:ln>
            <a:effectLst/>
          </p:spPr>
          <p:txBody>
            <a:bodyPr lIns="91427" tIns="45714" rIns="91427" bIns="45714" rtlCol="0" anchor="ctr"/>
            <a:lstStyle/>
            <a:p>
              <a:pPr algn="ctr" defTabSz="914278" fontAlgn="auto">
                <a:spcBef>
                  <a:spcPts val="0"/>
                </a:spcBef>
                <a:spcAft>
                  <a:spcPts val="0"/>
                </a:spcAft>
                <a:defRPr/>
              </a:pPr>
              <a:endParaRPr lang="en-US" sz="1900" kern="0" smtClean="0">
                <a:solidFill>
                  <a:prstClr val="white"/>
                </a:solidFill>
                <a:latin typeface="Calibri"/>
              </a:endParaRPr>
            </a:p>
          </p:txBody>
        </p:sp>
        <p:grpSp>
          <p:nvGrpSpPr>
            <p:cNvPr id="163" name="Group 162"/>
            <p:cNvGrpSpPr/>
            <p:nvPr/>
          </p:nvGrpSpPr>
          <p:grpSpPr>
            <a:xfrm rot="19556081">
              <a:off x="9836036" y="2553105"/>
              <a:ext cx="209293" cy="235543"/>
              <a:chOff x="4143514" y="2727562"/>
              <a:chExt cx="162133" cy="123428"/>
            </a:xfrm>
          </p:grpSpPr>
          <p:sp>
            <p:nvSpPr>
              <p:cNvPr id="164" name="Teardrop 163"/>
              <p:cNvSpPr/>
              <p:nvPr/>
            </p:nvSpPr>
            <p:spPr bwMode="auto">
              <a:xfrm>
                <a:off x="4143514" y="2768703"/>
                <a:ext cx="108083" cy="82282"/>
              </a:xfrm>
              <a:prstGeom prst="teardrop">
                <a:avLst>
                  <a:gd name="adj" fmla="val 200000"/>
                </a:avLst>
              </a:prstGeom>
              <a:gradFill rotWithShape="1">
                <a:gsLst>
                  <a:gs pos="0">
                    <a:srgbClr val="FFF200"/>
                  </a:gs>
                  <a:gs pos="100000">
                    <a:srgbClr val="FF7A00"/>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914278" fontAlgn="auto">
                  <a:spcBef>
                    <a:spcPts val="0"/>
                  </a:spcBef>
                  <a:spcAft>
                    <a:spcPts val="0"/>
                  </a:spcAft>
                  <a:defRPr/>
                </a:pPr>
                <a:endParaRPr lang="de-DE" sz="1900" kern="0">
                  <a:solidFill>
                    <a:sysClr val="window" lastClr="FFFFFF"/>
                  </a:solidFill>
                  <a:latin typeface="Calibri"/>
                </a:endParaRPr>
              </a:p>
            </p:txBody>
          </p:sp>
          <p:cxnSp>
            <p:nvCxnSpPr>
              <p:cNvPr id="165" name="Straight Arrow Connector 164"/>
              <p:cNvCxnSpPr>
                <a:stCxn id="164" idx="7"/>
                <a:endCxn id="164" idx="5"/>
              </p:cNvCxnSpPr>
              <p:nvPr/>
            </p:nvCxnSpPr>
            <p:spPr>
              <a:xfrm flipH="1">
                <a:off x="4159351" y="2727564"/>
                <a:ext cx="146296" cy="53191"/>
              </a:xfrm>
              <a:prstGeom prst="straightConnector1">
                <a:avLst/>
              </a:prstGeom>
              <a:noFill/>
              <a:ln w="9525" cap="flat" cmpd="sng" algn="ctr">
                <a:solidFill>
                  <a:srgbClr val="C0504D">
                    <a:alpha val="68000"/>
                  </a:srgbClr>
                </a:solidFill>
                <a:prstDash val="solid"/>
                <a:tailEnd type="triangle" w="sm" len="sm"/>
              </a:ln>
              <a:effectLst/>
            </p:spPr>
          </p:cxnSp>
          <p:cxnSp>
            <p:nvCxnSpPr>
              <p:cNvPr id="166" name="Straight Arrow Connector 165"/>
              <p:cNvCxnSpPr>
                <a:stCxn id="164" idx="7"/>
                <a:endCxn id="164" idx="4"/>
              </p:cNvCxnSpPr>
              <p:nvPr/>
            </p:nvCxnSpPr>
            <p:spPr>
              <a:xfrm flipH="1">
                <a:off x="4143521" y="2727562"/>
                <a:ext cx="162125" cy="82283"/>
              </a:xfrm>
              <a:prstGeom prst="straightConnector1">
                <a:avLst/>
              </a:prstGeom>
              <a:noFill/>
              <a:ln w="9525" cap="flat" cmpd="sng" algn="ctr">
                <a:solidFill>
                  <a:srgbClr val="C0504D">
                    <a:alpha val="68000"/>
                  </a:srgbClr>
                </a:solidFill>
                <a:prstDash val="solid"/>
                <a:tailEnd type="triangle" w="sm" len="sm"/>
              </a:ln>
              <a:effectLst/>
            </p:spPr>
          </p:cxnSp>
          <p:cxnSp>
            <p:nvCxnSpPr>
              <p:cNvPr id="167" name="Straight Arrow Connector 166"/>
              <p:cNvCxnSpPr>
                <a:stCxn id="164" idx="7"/>
                <a:endCxn id="164" idx="3"/>
              </p:cNvCxnSpPr>
              <p:nvPr/>
            </p:nvCxnSpPr>
            <p:spPr>
              <a:xfrm flipH="1">
                <a:off x="4159350" y="2727562"/>
                <a:ext cx="146296" cy="111374"/>
              </a:xfrm>
              <a:prstGeom prst="straightConnector1">
                <a:avLst/>
              </a:prstGeom>
              <a:noFill/>
              <a:ln w="9525" cap="flat" cmpd="sng" algn="ctr">
                <a:solidFill>
                  <a:srgbClr val="C0504D">
                    <a:alpha val="68000"/>
                  </a:srgbClr>
                </a:solidFill>
                <a:prstDash val="solid"/>
                <a:tailEnd type="triangle" w="sm" len="sm"/>
              </a:ln>
              <a:effectLst/>
            </p:spPr>
          </p:cxnSp>
          <p:cxnSp>
            <p:nvCxnSpPr>
              <p:cNvPr id="168" name="Straight Arrow Connector 167"/>
              <p:cNvCxnSpPr>
                <a:stCxn id="164" idx="7"/>
                <a:endCxn id="164" idx="2"/>
              </p:cNvCxnSpPr>
              <p:nvPr/>
            </p:nvCxnSpPr>
            <p:spPr>
              <a:xfrm flipH="1">
                <a:off x="4197563" y="2727566"/>
                <a:ext cx="108083" cy="123424"/>
              </a:xfrm>
              <a:prstGeom prst="straightConnector1">
                <a:avLst/>
              </a:prstGeom>
              <a:noFill/>
              <a:ln w="9525" cap="flat" cmpd="sng" algn="ctr">
                <a:solidFill>
                  <a:srgbClr val="C0504D">
                    <a:alpha val="68000"/>
                  </a:srgbClr>
                </a:solidFill>
                <a:prstDash val="solid"/>
                <a:tailEnd type="triangle" w="sm" len="sm"/>
              </a:ln>
              <a:effectLst/>
            </p:spPr>
          </p:cxnSp>
          <p:cxnSp>
            <p:nvCxnSpPr>
              <p:cNvPr id="169" name="Straight Arrow Connector 168"/>
              <p:cNvCxnSpPr>
                <a:stCxn id="164" idx="7"/>
                <a:endCxn id="164" idx="1"/>
              </p:cNvCxnSpPr>
              <p:nvPr/>
            </p:nvCxnSpPr>
            <p:spPr>
              <a:xfrm flipH="1">
                <a:off x="4235775" y="2727562"/>
                <a:ext cx="69870" cy="111374"/>
              </a:xfrm>
              <a:prstGeom prst="straightConnector1">
                <a:avLst/>
              </a:prstGeom>
              <a:noFill/>
              <a:ln w="9525" cap="flat" cmpd="sng" algn="ctr">
                <a:solidFill>
                  <a:srgbClr val="C0504D">
                    <a:alpha val="68000"/>
                  </a:srgbClr>
                </a:solidFill>
                <a:prstDash val="solid"/>
                <a:tailEnd type="triangle" w="sm" len="sm"/>
              </a:ln>
              <a:effectLst/>
            </p:spPr>
          </p:cxnSp>
        </p:grpSp>
        <p:sp>
          <p:nvSpPr>
            <p:cNvPr id="154" name="Oval 153"/>
            <p:cNvSpPr/>
            <p:nvPr/>
          </p:nvSpPr>
          <p:spPr>
            <a:xfrm rot="8687957">
              <a:off x="9437452" y="4412764"/>
              <a:ext cx="235848" cy="94063"/>
            </a:xfrm>
            <a:prstGeom prst="ellipse">
              <a:avLst/>
            </a:prstGeom>
            <a:gradFill flip="none" rotWithShape="1">
              <a:gsLst>
                <a:gs pos="0">
                  <a:schemeClr val="accent6">
                    <a:lumMod val="20000"/>
                    <a:lumOff val="80000"/>
                  </a:schemeClr>
                </a:gs>
                <a:gs pos="50000">
                  <a:schemeClr val="accent6">
                    <a:lumMod val="20000"/>
                    <a:lumOff val="80000"/>
                    <a:alpha val="79000"/>
                  </a:schemeClr>
                </a:gs>
                <a:gs pos="100000">
                  <a:schemeClr val="accent1">
                    <a:tint val="23500"/>
                    <a:satMod val="160000"/>
                    <a:alpha val="0"/>
                  </a:schemeClr>
                </a:gs>
              </a:gsLst>
              <a:path path="shape">
                <a:fillToRect l="50000" t="50000" r="50000" b="50000"/>
              </a:path>
              <a:tileRect/>
            </a:gradFill>
            <a:ln w="25400" cap="flat" cmpd="sng" algn="ctr">
              <a:solidFill>
                <a:srgbClr val="9BBB59">
                  <a:lumMod val="75000"/>
                </a:srgbClr>
              </a:solidFill>
              <a:prstDash val="solid"/>
            </a:ln>
            <a:effectLst/>
          </p:spPr>
          <p:txBody>
            <a:bodyPr lIns="91427" tIns="45714" rIns="91427" bIns="45714" rtlCol="0" anchor="ctr"/>
            <a:lstStyle/>
            <a:p>
              <a:pPr algn="ctr" defTabSz="914278" fontAlgn="auto">
                <a:spcBef>
                  <a:spcPts val="0"/>
                </a:spcBef>
                <a:spcAft>
                  <a:spcPts val="0"/>
                </a:spcAft>
                <a:defRPr/>
              </a:pPr>
              <a:endParaRPr lang="en-US" sz="1900" kern="0" smtClean="0">
                <a:solidFill>
                  <a:prstClr val="white"/>
                </a:solidFill>
                <a:latin typeface="Calibri"/>
              </a:endParaRPr>
            </a:p>
          </p:txBody>
        </p:sp>
        <p:grpSp>
          <p:nvGrpSpPr>
            <p:cNvPr id="155" name="Group 154"/>
            <p:cNvGrpSpPr/>
            <p:nvPr/>
          </p:nvGrpSpPr>
          <p:grpSpPr>
            <a:xfrm rot="15679202">
              <a:off x="9541254" y="4465808"/>
              <a:ext cx="241948" cy="220586"/>
              <a:chOff x="4146692" y="2735985"/>
              <a:chExt cx="187430" cy="115592"/>
            </a:xfrm>
          </p:grpSpPr>
          <p:sp>
            <p:nvSpPr>
              <p:cNvPr id="156" name="Teardrop 155"/>
              <p:cNvSpPr/>
              <p:nvPr/>
            </p:nvSpPr>
            <p:spPr bwMode="auto">
              <a:xfrm rot="944609">
                <a:off x="4146692" y="2763568"/>
                <a:ext cx="108083" cy="82282"/>
              </a:xfrm>
              <a:prstGeom prst="teardrop">
                <a:avLst>
                  <a:gd name="adj" fmla="val 200000"/>
                </a:avLst>
              </a:prstGeom>
              <a:gradFill rotWithShape="1">
                <a:gsLst>
                  <a:gs pos="0">
                    <a:srgbClr val="FFF200"/>
                  </a:gs>
                  <a:gs pos="100000">
                    <a:srgbClr val="FF7A00"/>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914278" fontAlgn="auto">
                  <a:spcBef>
                    <a:spcPts val="0"/>
                  </a:spcBef>
                  <a:spcAft>
                    <a:spcPts val="0"/>
                  </a:spcAft>
                  <a:defRPr/>
                </a:pPr>
                <a:endParaRPr lang="de-DE" sz="1900" kern="0">
                  <a:solidFill>
                    <a:sysClr val="window" lastClr="FFFFFF"/>
                  </a:solidFill>
                  <a:latin typeface="Calibri"/>
                </a:endParaRPr>
              </a:p>
            </p:txBody>
          </p:sp>
          <p:cxnSp>
            <p:nvCxnSpPr>
              <p:cNvPr id="157" name="Straight Arrow Connector 156"/>
              <p:cNvCxnSpPr>
                <a:stCxn id="156" idx="7"/>
                <a:endCxn id="156" idx="5"/>
              </p:cNvCxnSpPr>
              <p:nvPr/>
            </p:nvCxnSpPr>
            <p:spPr>
              <a:xfrm rot="5920798">
                <a:off x="4236386" y="2680096"/>
                <a:ext cx="40618" cy="154855"/>
              </a:xfrm>
              <a:prstGeom prst="straightConnector1">
                <a:avLst/>
              </a:prstGeom>
              <a:noFill/>
              <a:ln w="9525" cap="flat" cmpd="sng" algn="ctr">
                <a:solidFill>
                  <a:srgbClr val="C0504D">
                    <a:alpha val="68000"/>
                  </a:srgbClr>
                </a:solidFill>
                <a:prstDash val="solid"/>
                <a:tailEnd type="triangle" w="sm" len="sm"/>
              </a:ln>
              <a:effectLst/>
            </p:spPr>
          </p:cxnSp>
          <p:cxnSp>
            <p:nvCxnSpPr>
              <p:cNvPr id="158" name="Straight Arrow Connector 157"/>
              <p:cNvCxnSpPr>
                <a:stCxn id="156" idx="7"/>
                <a:endCxn id="156" idx="4"/>
              </p:cNvCxnSpPr>
              <p:nvPr/>
            </p:nvCxnSpPr>
            <p:spPr>
              <a:xfrm rot="5920798">
                <a:off x="4209157" y="2682145"/>
                <a:ext cx="68172" cy="175852"/>
              </a:xfrm>
              <a:prstGeom prst="straightConnector1">
                <a:avLst/>
              </a:prstGeom>
              <a:noFill/>
              <a:ln w="9525" cap="flat" cmpd="sng" algn="ctr">
                <a:solidFill>
                  <a:srgbClr val="C0504D">
                    <a:alpha val="68000"/>
                  </a:srgbClr>
                </a:solidFill>
                <a:prstDash val="solid"/>
                <a:tailEnd type="triangle" w="sm" len="sm"/>
              </a:ln>
              <a:effectLst/>
            </p:spPr>
          </p:cxnSp>
          <p:cxnSp>
            <p:nvCxnSpPr>
              <p:cNvPr id="159" name="Straight Arrow Connector 158"/>
              <p:cNvCxnSpPr>
                <a:stCxn id="156" idx="7"/>
                <a:endCxn id="156" idx="3"/>
              </p:cNvCxnSpPr>
              <p:nvPr/>
            </p:nvCxnSpPr>
            <p:spPr>
              <a:xfrm rot="5920798">
                <a:off x="4195846" y="2702807"/>
                <a:ext cx="98358" cy="165432"/>
              </a:xfrm>
              <a:prstGeom prst="straightConnector1">
                <a:avLst/>
              </a:prstGeom>
              <a:noFill/>
              <a:ln w="9525" cap="flat" cmpd="sng" algn="ctr">
                <a:solidFill>
                  <a:srgbClr val="C0504D">
                    <a:alpha val="68000"/>
                  </a:srgbClr>
                </a:solidFill>
                <a:prstDash val="solid"/>
                <a:tailEnd type="triangle" w="sm" len="sm"/>
              </a:ln>
              <a:effectLst/>
            </p:spPr>
          </p:cxnSp>
          <p:cxnSp>
            <p:nvCxnSpPr>
              <p:cNvPr id="160" name="Straight Arrow Connector 159"/>
              <p:cNvCxnSpPr>
                <a:stCxn id="156" idx="7"/>
                <a:endCxn id="156" idx="2"/>
              </p:cNvCxnSpPr>
              <p:nvPr/>
            </p:nvCxnSpPr>
            <p:spPr>
              <a:xfrm rot="5920798">
                <a:off x="4204251" y="2729979"/>
                <a:ext cx="113496" cy="129699"/>
              </a:xfrm>
              <a:prstGeom prst="straightConnector1">
                <a:avLst/>
              </a:prstGeom>
              <a:noFill/>
              <a:ln w="9525" cap="flat" cmpd="sng" algn="ctr">
                <a:solidFill>
                  <a:srgbClr val="C0504D">
                    <a:alpha val="68000"/>
                  </a:srgbClr>
                </a:solidFill>
                <a:prstDash val="solid"/>
                <a:tailEnd type="triangle" w="sm" len="sm"/>
              </a:ln>
              <a:effectLst/>
            </p:spPr>
          </p:cxnSp>
          <p:cxnSp>
            <p:nvCxnSpPr>
              <p:cNvPr id="161" name="Straight Arrow Connector 160"/>
              <p:cNvCxnSpPr>
                <a:stCxn id="156" idx="7"/>
                <a:endCxn id="156" idx="1"/>
              </p:cNvCxnSpPr>
              <p:nvPr/>
            </p:nvCxnSpPr>
            <p:spPr>
              <a:xfrm rot="5920798">
                <a:off x="4229447" y="2747744"/>
                <a:ext cx="104716" cy="89586"/>
              </a:xfrm>
              <a:prstGeom prst="straightConnector1">
                <a:avLst/>
              </a:prstGeom>
              <a:noFill/>
              <a:ln w="9525" cap="flat" cmpd="sng" algn="ctr">
                <a:solidFill>
                  <a:srgbClr val="C0504D">
                    <a:alpha val="68000"/>
                  </a:srgbClr>
                </a:solidFill>
                <a:prstDash val="solid"/>
                <a:tailEnd type="triangle" w="sm" len="sm"/>
              </a:ln>
              <a:effectLst/>
            </p:spPr>
          </p:cxnSp>
        </p:grpSp>
      </p:grpSp>
      <p:sp>
        <p:nvSpPr>
          <p:cNvPr id="2" name="Title 1"/>
          <p:cNvSpPr>
            <a:spLocks noGrp="1"/>
          </p:cNvSpPr>
          <p:nvPr>
            <p:ph type="title"/>
          </p:nvPr>
        </p:nvSpPr>
        <p:spPr/>
        <p:txBody>
          <a:bodyPr/>
          <a:lstStyle/>
          <a:p>
            <a:pPr algn="ctr"/>
            <a:r>
              <a:rPr lang="en-US" dirty="0" smtClean="0"/>
              <a:t>AGAA overview</a:t>
            </a:r>
            <a:endParaRPr lang="en-US" dirty="0"/>
          </a:p>
        </p:txBody>
      </p:sp>
      <p:grpSp>
        <p:nvGrpSpPr>
          <p:cNvPr id="12" name="Group 11"/>
          <p:cNvGrpSpPr/>
          <p:nvPr/>
        </p:nvGrpSpPr>
        <p:grpSpPr>
          <a:xfrm>
            <a:off x="9640151" y="2262599"/>
            <a:ext cx="922739" cy="2159713"/>
            <a:chOff x="4336258" y="2516767"/>
            <a:chExt cx="922739" cy="2159713"/>
          </a:xfrm>
          <a:noFill/>
        </p:grpSpPr>
        <p:sp>
          <p:nvSpPr>
            <p:cNvPr id="202" name="Oval 201"/>
            <p:cNvSpPr/>
            <p:nvPr/>
          </p:nvSpPr>
          <p:spPr>
            <a:xfrm rot="8792411">
              <a:off x="4475396" y="2516767"/>
              <a:ext cx="783601" cy="377126"/>
            </a:xfrm>
            <a:prstGeom prst="ellipse">
              <a:avLst/>
            </a:prstGeom>
            <a:grpFill/>
            <a:ln w="19050" cap="flat" cmpd="sng" algn="ctr">
              <a:solidFill>
                <a:srgbClr val="9BBB59">
                  <a:lumMod val="75000"/>
                </a:srgbClr>
              </a:solidFill>
              <a:prstDash val="sysDash"/>
            </a:ln>
            <a:effectLst/>
          </p:spPr>
          <p:txBody>
            <a:bodyPr lIns="91427" tIns="45714" rIns="91427" bIns="45714" rtlCol="0" anchor="ctr"/>
            <a:lstStyle/>
            <a:p>
              <a:pPr algn="ctr" defTabSz="914278" fontAlgn="auto">
                <a:spcBef>
                  <a:spcPts val="0"/>
                </a:spcBef>
                <a:spcAft>
                  <a:spcPts val="0"/>
                </a:spcAft>
                <a:defRPr/>
              </a:pPr>
              <a:endParaRPr lang="en-US" sz="1900" kern="0" smtClean="0">
                <a:solidFill>
                  <a:prstClr val="white"/>
                </a:solidFill>
                <a:latin typeface="Calibri"/>
              </a:endParaRPr>
            </a:p>
          </p:txBody>
        </p:sp>
        <p:sp>
          <p:nvSpPr>
            <p:cNvPr id="203" name="Oval 202"/>
            <p:cNvSpPr/>
            <p:nvPr/>
          </p:nvSpPr>
          <p:spPr>
            <a:xfrm rot="8687957">
              <a:off x="4336258" y="4582417"/>
              <a:ext cx="235848" cy="94063"/>
            </a:xfrm>
            <a:prstGeom prst="ellipse">
              <a:avLst/>
            </a:prstGeom>
            <a:grpFill/>
            <a:ln w="19050" cap="flat" cmpd="sng" algn="ctr">
              <a:solidFill>
                <a:srgbClr val="9BBB59">
                  <a:lumMod val="75000"/>
                </a:srgbClr>
              </a:solidFill>
              <a:prstDash val="sysDash"/>
            </a:ln>
            <a:effectLst/>
          </p:spPr>
          <p:txBody>
            <a:bodyPr lIns="91427" tIns="45714" rIns="91427" bIns="45714" rtlCol="0" anchor="ctr"/>
            <a:lstStyle/>
            <a:p>
              <a:pPr algn="ctr" defTabSz="914278" fontAlgn="auto">
                <a:spcBef>
                  <a:spcPts val="0"/>
                </a:spcBef>
                <a:spcAft>
                  <a:spcPts val="0"/>
                </a:spcAft>
                <a:defRPr/>
              </a:pPr>
              <a:endParaRPr lang="en-US" sz="1900" kern="0" smtClean="0">
                <a:solidFill>
                  <a:prstClr val="white"/>
                </a:solidFill>
                <a:latin typeface="Calibri"/>
              </a:endParaRPr>
            </a:p>
          </p:txBody>
        </p:sp>
      </p:grpSp>
      <p:sp>
        <p:nvSpPr>
          <p:cNvPr id="205" name="Content Placeholder 2"/>
          <p:cNvSpPr txBox="1">
            <a:spLocks/>
          </p:cNvSpPr>
          <p:nvPr/>
        </p:nvSpPr>
        <p:spPr bwMode="auto">
          <a:xfrm>
            <a:off x="706582" y="1396671"/>
            <a:ext cx="6779706" cy="45311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SzPct val="100000"/>
              <a:buFontTx/>
              <a:buBlip>
                <a:blip r:embed="rId3"/>
              </a:buBlip>
              <a:defRPr sz="2400" b="0">
                <a:solidFill>
                  <a:schemeClr val="tx1"/>
                </a:solidFill>
                <a:latin typeface="Trebuchet MS" pitchFamily="34" charset="0"/>
                <a:ea typeface="+mn-ea"/>
                <a:cs typeface="+mn-cs"/>
              </a:defRPr>
            </a:lvl1pPr>
            <a:lvl2pPr marL="914400" indent="-342900" algn="l" rtl="0" fontAlgn="base">
              <a:spcBef>
                <a:spcPct val="20000"/>
              </a:spcBef>
              <a:spcAft>
                <a:spcPct val="0"/>
              </a:spcAft>
              <a:buSzPct val="100000"/>
              <a:buFontTx/>
              <a:buBlip>
                <a:blip r:embed="rId3"/>
              </a:buBlip>
              <a:defRPr sz="2000" b="0">
                <a:solidFill>
                  <a:schemeClr val="tx1"/>
                </a:solidFill>
                <a:latin typeface="Trebuchet MS" pitchFamily="34" charset="0"/>
              </a:defRPr>
            </a:lvl2pPr>
            <a:lvl3pPr marL="1371600" indent="-282575" algn="l" rtl="0" fontAlgn="base">
              <a:spcBef>
                <a:spcPct val="20000"/>
              </a:spcBef>
              <a:spcAft>
                <a:spcPct val="0"/>
              </a:spcAft>
              <a:buSzPct val="100000"/>
              <a:buFontTx/>
              <a:buBlip>
                <a:blip r:embed="rId3"/>
              </a:buBlip>
              <a:defRPr sz="1800" b="0">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tx1"/>
                </a:solidFill>
                <a:latin typeface="+mn-lt"/>
              </a:defRPr>
            </a:lvl4pPr>
            <a:lvl5pPr marL="2117725" indent="-228600" algn="l" rtl="0" fontAlgn="base">
              <a:spcBef>
                <a:spcPct val="20000"/>
              </a:spcBef>
              <a:spcAft>
                <a:spcPct val="0"/>
              </a:spcAft>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r>
              <a:rPr lang="en-US" kern="0" dirty="0" smtClean="0"/>
              <a:t>Integrate </a:t>
            </a:r>
            <a:r>
              <a:rPr lang="en-US" kern="0" dirty="0" smtClean="0">
                <a:solidFill>
                  <a:srgbClr val="7EC400"/>
                </a:solidFill>
              </a:rPr>
              <a:t>ALL</a:t>
            </a:r>
            <a:r>
              <a:rPr lang="en-US" kern="0" dirty="0" smtClean="0"/>
              <a:t> geometry samples</a:t>
            </a:r>
          </a:p>
          <a:p>
            <a:pPr lvl="1" defTabSz="914400"/>
            <a:r>
              <a:rPr lang="en-US" kern="0" dirty="0" smtClean="0"/>
              <a:t>All surfaces + </a:t>
            </a:r>
            <a:r>
              <a:rPr lang="en-US" u="sng" kern="0" dirty="0" smtClean="0"/>
              <a:t>curvature</a:t>
            </a:r>
            <a:r>
              <a:rPr lang="en-US" kern="0" dirty="0" smtClean="0"/>
              <a:t/>
            </a:r>
            <a:br>
              <a:rPr lang="en-US" kern="0" dirty="0" smtClean="0"/>
            </a:br>
            <a:endParaRPr lang="en-US" kern="0" dirty="0" smtClean="0"/>
          </a:p>
          <a:p>
            <a:pPr defTabSz="914400"/>
            <a:r>
              <a:rPr lang="en-US" kern="0" dirty="0" smtClean="0"/>
              <a:t>Accumulate and </a:t>
            </a:r>
            <a:r>
              <a:rPr lang="en-US" kern="0" dirty="0" smtClean="0">
                <a:solidFill>
                  <a:srgbClr val="7EC400"/>
                </a:solidFill>
              </a:rPr>
              <a:t>filter </a:t>
            </a:r>
            <a:r>
              <a:rPr lang="en-US" kern="0" dirty="0" smtClean="0"/>
              <a:t>geometry samples in pixel-space </a:t>
            </a:r>
            <a:r>
              <a:rPr lang="en-US" kern="0" dirty="0" smtClean="0">
                <a:solidFill>
                  <a:srgbClr val="7EC400"/>
                </a:solidFill>
              </a:rPr>
              <a:t>before </a:t>
            </a:r>
            <a:r>
              <a:rPr lang="en-US" kern="0" dirty="0" smtClean="0"/>
              <a:t>shading	</a:t>
            </a:r>
          </a:p>
          <a:p>
            <a:pPr lvl="1" defTabSz="914400"/>
            <a:r>
              <a:rPr lang="en-US" kern="0" dirty="0"/>
              <a:t>Per-sample </a:t>
            </a:r>
            <a:r>
              <a:rPr lang="en-US" kern="0" dirty="0">
                <a:solidFill>
                  <a:srgbClr val="7EC400"/>
                </a:solidFill>
              </a:rPr>
              <a:t>visibility</a:t>
            </a:r>
            <a:r>
              <a:rPr lang="en-US" kern="0" dirty="0"/>
              <a:t> (Z-buffer</a:t>
            </a:r>
            <a:r>
              <a:rPr lang="en-US" kern="0" dirty="0" smtClean="0"/>
              <a:t>)</a:t>
            </a:r>
          </a:p>
          <a:p>
            <a:pPr lvl="1" defTabSz="914400"/>
            <a:r>
              <a:rPr lang="en-US" kern="0" dirty="0" smtClean="0"/>
              <a:t>Similar </a:t>
            </a:r>
            <a:r>
              <a:rPr lang="en-US" kern="0" dirty="0"/>
              <a:t>to </a:t>
            </a:r>
            <a:r>
              <a:rPr lang="en-US" kern="0" dirty="0" smtClean="0">
                <a:solidFill>
                  <a:srgbClr val="7EC400"/>
                </a:solidFill>
              </a:rPr>
              <a:t>texture</a:t>
            </a:r>
            <a:r>
              <a:rPr lang="en-US" kern="0" dirty="0" smtClean="0"/>
              <a:t>/</a:t>
            </a:r>
            <a:r>
              <a:rPr lang="en-US" kern="0" dirty="0" smtClean="0">
                <a:solidFill>
                  <a:srgbClr val="7EC400"/>
                </a:solidFill>
              </a:rPr>
              <a:t>voxel-space</a:t>
            </a:r>
            <a:r>
              <a:rPr lang="en-US" kern="0" dirty="0" smtClean="0"/>
              <a:t> pre-filtering</a:t>
            </a:r>
          </a:p>
          <a:p>
            <a:pPr lvl="2" defTabSz="914400"/>
            <a:r>
              <a:rPr lang="en-US" kern="0" dirty="0" smtClean="0"/>
              <a:t>But </a:t>
            </a:r>
            <a:r>
              <a:rPr lang="en-US" i="1" kern="0" dirty="0" smtClean="0"/>
              <a:t>pixel-space</a:t>
            </a:r>
            <a:r>
              <a:rPr lang="en-US" kern="0" dirty="0" smtClean="0"/>
              <a:t> + </a:t>
            </a:r>
            <a:r>
              <a:rPr lang="en-US" i="1" kern="0" dirty="0" smtClean="0"/>
              <a:t>on-the-fly</a:t>
            </a:r>
            <a:r>
              <a:rPr lang="en-US" kern="0" dirty="0" smtClean="0"/>
              <a:t> aggregation</a:t>
            </a:r>
          </a:p>
          <a:p>
            <a:pPr lvl="1" defTabSz="914400"/>
            <a:r>
              <a:rPr lang="en-US" i="1" kern="0" dirty="0" smtClean="0">
                <a:solidFill>
                  <a:srgbClr val="7EC400"/>
                </a:solidFill>
              </a:rPr>
              <a:t>Aggregate G-Buffer </a:t>
            </a:r>
            <a:r>
              <a:rPr lang="en-US" kern="0" dirty="0" smtClean="0"/>
              <a:t>statics:</a:t>
            </a:r>
          </a:p>
          <a:p>
            <a:pPr lvl="2" defTabSz="914400"/>
            <a:r>
              <a:rPr lang="en-US" kern="0" dirty="0" smtClean="0"/>
              <a:t>Normal Distribution Function </a:t>
            </a:r>
            <a:r>
              <a:rPr lang="en-US" i="1" kern="0" dirty="0" smtClean="0"/>
              <a:t>(NDF)</a:t>
            </a:r>
            <a:r>
              <a:rPr lang="en-US" kern="0" dirty="0" smtClean="0"/>
              <a:t/>
            </a:r>
            <a:br>
              <a:rPr lang="en-US" kern="0" dirty="0" smtClean="0"/>
            </a:br>
            <a:r>
              <a:rPr lang="en-US" kern="0" dirty="0" smtClean="0"/>
              <a:t>+ sub-pixel position distribution.</a:t>
            </a:r>
          </a:p>
          <a:p>
            <a:pPr lvl="2" defTabSz="914400"/>
            <a:r>
              <a:rPr lang="en-US" kern="0" dirty="0" smtClean="0"/>
              <a:t>Average Albedo, Metal </a:t>
            </a:r>
            <a:r>
              <a:rPr lang="en-US" kern="0" dirty="0" err="1" smtClean="0"/>
              <a:t>coef</a:t>
            </a:r>
            <a:r>
              <a:rPr lang="en-US" kern="0" dirty="0" smtClean="0"/>
              <a:t>., emissive, etc.</a:t>
            </a:r>
          </a:p>
          <a:p>
            <a:pPr marL="0" indent="0" defTabSz="914400">
              <a:buNone/>
            </a:pPr>
            <a:endParaRPr lang="en-US" sz="1100" b="1" kern="0" dirty="0" smtClean="0"/>
          </a:p>
        </p:txBody>
      </p:sp>
    </p:spTree>
    <p:extLst>
      <p:ext uri="{BB962C8B-B14F-4D97-AF65-F5344CB8AC3E}">
        <p14:creationId xmlns:p14="http://schemas.microsoft.com/office/powerpoint/2010/main" val="344952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wipe(down)">
                                      <p:cBhvr>
                                        <p:cTn id="7" dur="500"/>
                                        <p:tgtEl>
                                          <p:spTgt spid="18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6"/>
                                        </p:tgtEl>
                                        <p:attrNameLst>
                                          <p:attrName>style.visibility</p:attrName>
                                        </p:attrNameLst>
                                      </p:cBhvr>
                                      <p:to>
                                        <p:strVal val="visible"/>
                                      </p:to>
                                    </p:set>
                                    <p:animEffect transition="in" filter="fade">
                                      <p:cBhvr>
                                        <p:cTn id="10" dur="500"/>
                                        <p:tgtEl>
                                          <p:spTgt spid="17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 presetClass="entr" presetSubtype="0" fill="hold" nodeType="withEffect">
                                  <p:stCondLst>
                                    <p:cond delay="0"/>
                                  </p:stCondLst>
                                  <p:childTnLst>
                                    <p:set>
                                      <p:cBhvr>
                                        <p:cTn id="17" dur="1" fill="hold">
                                          <p:stCondLst>
                                            <p:cond delay="0"/>
                                          </p:stCondLst>
                                        </p:cTn>
                                        <p:tgtEl>
                                          <p:spTgt spid="205">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05">
                                            <p:txEl>
                                              <p:pRg st="3" end="3"/>
                                            </p:txEl>
                                          </p:spTgt>
                                        </p:tgtEl>
                                        <p:attrNameLst>
                                          <p:attrName>style.visibility</p:attrName>
                                        </p:attrNameLst>
                                      </p:cBhvr>
                                      <p:to>
                                        <p:strVal val="visible"/>
                                      </p:to>
                                    </p:set>
                                  </p:childTnLst>
                                </p:cTn>
                              </p:par>
                              <p:par>
                                <p:cTn id="20" presetID="10" presetClass="exit" presetSubtype="0" fill="hold" grpId="1" nodeType="withEffect">
                                  <p:stCondLst>
                                    <p:cond delay="0"/>
                                  </p:stCondLst>
                                  <p:childTnLst>
                                    <p:animEffect transition="out" filter="fade">
                                      <p:cBhvr>
                                        <p:cTn id="21" dur="500"/>
                                        <p:tgtEl>
                                          <p:spTgt spid="176"/>
                                        </p:tgtEl>
                                      </p:cBhvr>
                                    </p:animEffect>
                                    <p:set>
                                      <p:cBhvr>
                                        <p:cTn id="22" dur="1" fill="hold">
                                          <p:stCondLst>
                                            <p:cond delay="499"/>
                                          </p:stCondLst>
                                        </p:cTn>
                                        <p:tgtEl>
                                          <p:spTgt spid="176"/>
                                        </p:tgtEl>
                                        <p:attrNameLst>
                                          <p:attrName>style.visibility</p:attrName>
                                        </p:attrNameLst>
                                      </p:cBhvr>
                                      <p:to>
                                        <p:strVal val="hidden"/>
                                      </p:to>
                                    </p:set>
                                  </p:childTnLst>
                                </p:cTn>
                              </p:par>
                            </p:childTnLst>
                          </p:cTn>
                        </p:par>
                        <p:par>
                          <p:cTn id="23" fill="hold">
                            <p:stCondLst>
                              <p:cond delay="500"/>
                            </p:stCondLst>
                            <p:childTnLst>
                              <p:par>
                                <p:cTn id="24" presetID="10" presetClass="exit" presetSubtype="0" fill="hold" nodeType="afterEffect">
                                  <p:stCondLst>
                                    <p:cond delay="100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par>
                                <p:cTn id="27" presetID="10" presetClass="entr" presetSubtype="0" fill="hold" nodeType="withEffect">
                                  <p:stCondLst>
                                    <p:cond delay="10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xit" presetSubtype="0" fill="hold" nodeType="withEffect">
                                  <p:stCondLst>
                                    <p:cond delay="1000"/>
                                  </p:stCondLst>
                                  <p:childTnLst>
                                    <p:animEffect transition="out" filter="fade">
                                      <p:cBhvr>
                                        <p:cTn id="31" dur="500"/>
                                        <p:tgtEl>
                                          <p:spTgt spid="181"/>
                                        </p:tgtEl>
                                      </p:cBhvr>
                                    </p:animEffect>
                                    <p:set>
                                      <p:cBhvr>
                                        <p:cTn id="32" dur="1" fill="hold">
                                          <p:stCondLst>
                                            <p:cond delay="499"/>
                                          </p:stCondLst>
                                        </p:cTn>
                                        <p:tgtEl>
                                          <p:spTgt spid="181"/>
                                        </p:tgtEl>
                                        <p:attrNameLst>
                                          <p:attrName>style.visibility</p:attrName>
                                        </p:attrNameLst>
                                      </p:cBhvr>
                                      <p:to>
                                        <p:strVal val="hidden"/>
                                      </p:to>
                                    </p:set>
                                  </p:childTnLst>
                                </p:cTn>
                              </p:par>
                              <p:par>
                                <p:cTn id="33" presetID="10" presetClass="entr" presetSubtype="0" fill="hold" grpId="0" nodeType="withEffect">
                                  <p:stCondLst>
                                    <p:cond delay="100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05">
                                            <p:txEl>
                                              <p:pRg st="4" end="4"/>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05">
                                            <p:txEl>
                                              <p:pRg st="5" end="5"/>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05">
                                            <p:txEl>
                                              <p:pRg st="6" end="6"/>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05">
                                            <p:txEl>
                                              <p:pRg st="7" end="7"/>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0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76" grpId="0"/>
      <p:bldP spid="17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Rendering with Aggregates</a:t>
            </a:r>
            <a:endParaRPr lang="en-US" dirty="0"/>
          </a:p>
        </p:txBody>
      </p:sp>
      <p:grpSp>
        <p:nvGrpSpPr>
          <p:cNvPr id="7" name="Group 6"/>
          <p:cNvGrpSpPr/>
          <p:nvPr/>
        </p:nvGrpSpPr>
        <p:grpSpPr>
          <a:xfrm>
            <a:off x="5201551" y="4111046"/>
            <a:ext cx="1570605" cy="1655808"/>
            <a:chOff x="5856091" y="3552867"/>
            <a:chExt cx="1570605" cy="1879682"/>
          </a:xfrm>
        </p:grpSpPr>
        <p:sp>
          <p:nvSpPr>
            <p:cNvPr id="19" name="Snip Diagonal Corner Rectangle 18"/>
            <p:cNvSpPr/>
            <p:nvPr/>
          </p:nvSpPr>
          <p:spPr>
            <a:xfrm>
              <a:off x="5856091" y="3552867"/>
              <a:ext cx="1570605" cy="1864968"/>
            </a:xfrm>
            <a:prstGeom prst="snip2DiagRect">
              <a:avLst>
                <a:gd name="adj1" fmla="val 0"/>
                <a:gd name="adj2" fmla="val 5752"/>
              </a:avLst>
            </a:prstGeom>
            <a:solidFill>
              <a:schemeClr val="bg2">
                <a:lumMod val="20000"/>
                <a:lumOff val="80000"/>
                <a:alpha val="20000"/>
              </a:schemeClr>
            </a:solidFill>
            <a:ln>
              <a:solidFill>
                <a:srgbClr val="7879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127269" y="5254360"/>
              <a:ext cx="1095375" cy="178189"/>
            </a:xfrm>
            <a:prstGeom prst="rect">
              <a:avLst/>
            </a:prstGeom>
            <a:noFill/>
          </p:spPr>
          <p:txBody>
            <a:bodyPr wrap="square" lIns="9144" tIns="9144" rIns="9144" bIns="9144" rtlCol="0">
              <a:spAutoFit/>
            </a:bodyPr>
            <a:lstStyle/>
            <a:p>
              <a:pPr algn="ctr" defTabSz="1371600" fontAlgn="auto">
                <a:spcBef>
                  <a:spcPts val="0"/>
                </a:spcBef>
                <a:spcAft>
                  <a:spcPts val="0"/>
                </a:spcAft>
                <a:defRPr/>
              </a:pPr>
              <a:endParaRPr lang="en-US" sz="900" b="1" i="1" kern="0" dirty="0">
                <a:solidFill>
                  <a:srgbClr val="EEECE1"/>
                </a:solidFill>
                <a:latin typeface="Calibri" pitchFamily="34" charset="0"/>
              </a:endParaRPr>
            </a:p>
          </p:txBody>
        </p:sp>
      </p:grpSp>
      <p:sp>
        <p:nvSpPr>
          <p:cNvPr id="8" name="Parallelogram 7"/>
          <p:cNvSpPr/>
          <p:nvPr/>
        </p:nvSpPr>
        <p:spPr>
          <a:xfrm>
            <a:off x="5311290" y="4653864"/>
            <a:ext cx="1359267" cy="132970"/>
          </a:xfrm>
          <a:prstGeom prst="parallelogram">
            <a:avLst/>
          </a:prstGeom>
          <a:noFill/>
          <a:ln w="9525" cap="flat" cmpd="sng" algn="ctr">
            <a:solidFill>
              <a:srgbClr val="9BBB59">
                <a:shade val="95000"/>
                <a:satMod val="105000"/>
                <a:alpha val="50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r>
              <a:rPr lang="en-US" sz="900" kern="0" dirty="0" smtClean="0">
                <a:solidFill>
                  <a:srgbClr val="EEECE1"/>
                </a:solidFill>
                <a:latin typeface="Calibri"/>
              </a:rPr>
              <a:t>…</a:t>
            </a:r>
          </a:p>
        </p:txBody>
      </p:sp>
      <p:grpSp>
        <p:nvGrpSpPr>
          <p:cNvPr id="9" name="Group 8"/>
          <p:cNvGrpSpPr/>
          <p:nvPr/>
        </p:nvGrpSpPr>
        <p:grpSpPr>
          <a:xfrm>
            <a:off x="5311290" y="4204488"/>
            <a:ext cx="1359267" cy="132970"/>
            <a:chOff x="5965830" y="3615134"/>
            <a:chExt cx="1359267" cy="132970"/>
          </a:xfrm>
        </p:grpSpPr>
        <p:sp>
          <p:nvSpPr>
            <p:cNvPr id="17" name="Parallelogram 16"/>
            <p:cNvSpPr/>
            <p:nvPr/>
          </p:nvSpPr>
          <p:spPr>
            <a:xfrm>
              <a:off x="5965830" y="3615134"/>
              <a:ext cx="1359267" cy="132970"/>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r>
                <a:rPr lang="en-US" sz="900" kern="0" dirty="0" smtClean="0">
                  <a:solidFill>
                    <a:srgbClr val="EEECE1"/>
                  </a:solidFill>
                  <a:latin typeface="Calibri"/>
                </a:rPr>
                <a:t>NDF</a:t>
              </a:r>
            </a:p>
          </p:txBody>
        </p:sp>
        <p:pic>
          <p:nvPicPr>
            <p:cNvPr id="18" name="Content Placeholder 5"/>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019776" y="3619683"/>
              <a:ext cx="198249" cy="111515"/>
            </a:xfrm>
            <a:prstGeom prst="rect">
              <a:avLst/>
            </a:prstGeom>
          </p:spPr>
        </p:pic>
      </p:grpSp>
      <p:grpSp>
        <p:nvGrpSpPr>
          <p:cNvPr id="10" name="Group 9"/>
          <p:cNvGrpSpPr/>
          <p:nvPr/>
        </p:nvGrpSpPr>
        <p:grpSpPr>
          <a:xfrm>
            <a:off x="5311290" y="4355308"/>
            <a:ext cx="1359267" cy="132970"/>
            <a:chOff x="5965830" y="3765954"/>
            <a:chExt cx="1359267" cy="132970"/>
          </a:xfrm>
        </p:grpSpPr>
        <p:sp>
          <p:nvSpPr>
            <p:cNvPr id="15" name="Parallelogram 14"/>
            <p:cNvSpPr/>
            <p:nvPr/>
          </p:nvSpPr>
          <p:spPr>
            <a:xfrm>
              <a:off x="5965830" y="3765954"/>
              <a:ext cx="1359267" cy="132970"/>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r>
                <a:rPr lang="en-US" sz="900" kern="0" dirty="0" smtClean="0">
                  <a:solidFill>
                    <a:srgbClr val="EEECE1"/>
                  </a:solidFill>
                  <a:latin typeface="Calibri"/>
                </a:rPr>
                <a:t>Mean albedo</a:t>
              </a:r>
            </a:p>
          </p:txBody>
        </p:sp>
        <p:pic>
          <p:nvPicPr>
            <p:cNvPr id="16"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8002" y="3769265"/>
              <a:ext cx="202390" cy="113844"/>
            </a:xfrm>
            <a:prstGeom prst="rect">
              <a:avLst/>
            </a:prstGeom>
          </p:spPr>
        </p:pic>
      </p:grpSp>
      <p:grpSp>
        <p:nvGrpSpPr>
          <p:cNvPr id="11" name="Group 10"/>
          <p:cNvGrpSpPr/>
          <p:nvPr/>
        </p:nvGrpSpPr>
        <p:grpSpPr>
          <a:xfrm>
            <a:off x="5311288" y="4506128"/>
            <a:ext cx="1359267" cy="132970"/>
            <a:chOff x="5965828" y="3916774"/>
            <a:chExt cx="1359267" cy="132970"/>
          </a:xfrm>
        </p:grpSpPr>
        <p:sp>
          <p:nvSpPr>
            <p:cNvPr id="13" name="Parallelogram 12"/>
            <p:cNvSpPr/>
            <p:nvPr/>
          </p:nvSpPr>
          <p:spPr>
            <a:xfrm>
              <a:off x="5965828" y="3916774"/>
              <a:ext cx="1359267" cy="132970"/>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r>
                <a:rPr lang="en-US" sz="900" kern="0" dirty="0" smtClean="0">
                  <a:solidFill>
                    <a:srgbClr val="EEECE1"/>
                  </a:solidFill>
                  <a:latin typeface="Calibri"/>
                </a:rPr>
                <a:t>Mean metal</a:t>
              </a:r>
            </a:p>
          </p:txBody>
        </p:sp>
        <p:pic>
          <p:nvPicPr>
            <p:cNvPr id="14" name="Content Placeholder 5"/>
            <p:cNvPicPr>
              <a:picLocks noChangeAspect="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6015142" y="3925532"/>
              <a:ext cx="205249" cy="115452"/>
            </a:xfrm>
            <a:prstGeom prst="rect">
              <a:avLst/>
            </a:prstGeom>
          </p:spPr>
        </p:pic>
      </p:grpSp>
      <p:sp>
        <p:nvSpPr>
          <p:cNvPr id="12" name="TextBox 11"/>
          <p:cNvSpPr txBox="1"/>
          <p:nvPr/>
        </p:nvSpPr>
        <p:spPr>
          <a:xfrm>
            <a:off x="5187331" y="3954078"/>
            <a:ext cx="1483226" cy="156966"/>
          </a:xfrm>
          <a:prstGeom prst="rect">
            <a:avLst/>
          </a:prstGeom>
          <a:noFill/>
        </p:spPr>
        <p:txBody>
          <a:bodyPr wrap="square" lIns="9144" tIns="9144" rIns="9144" bIns="9144" rtlCol="0">
            <a:spAutoFit/>
          </a:bodyPr>
          <a:lstStyle/>
          <a:p>
            <a:pPr defTabSz="1371600" fontAlgn="auto">
              <a:spcBef>
                <a:spcPts val="0"/>
              </a:spcBef>
              <a:spcAft>
                <a:spcPts val="0"/>
              </a:spcAft>
              <a:defRPr/>
            </a:pPr>
            <a:r>
              <a:rPr lang="en-US" sz="900" b="1" kern="0" dirty="0" smtClean="0">
                <a:solidFill>
                  <a:schemeClr val="bg1">
                    <a:lumMod val="50000"/>
                    <a:lumOff val="50000"/>
                  </a:schemeClr>
                </a:solidFill>
                <a:latin typeface="Calibri" pitchFamily="34" charset="0"/>
              </a:rPr>
              <a:t>AG-Buffer</a:t>
            </a:r>
            <a:endParaRPr lang="en-US" sz="900" b="1" i="1" kern="0" dirty="0">
              <a:solidFill>
                <a:schemeClr val="bg1">
                  <a:lumMod val="50000"/>
                  <a:lumOff val="50000"/>
                </a:schemeClr>
              </a:solidFill>
              <a:latin typeface="Calibri" pitchFamily="34" charset="0"/>
            </a:endParaRPr>
          </a:p>
        </p:txBody>
      </p:sp>
      <p:grpSp>
        <p:nvGrpSpPr>
          <p:cNvPr id="21" name="Group 20"/>
          <p:cNvGrpSpPr/>
          <p:nvPr/>
        </p:nvGrpSpPr>
        <p:grpSpPr>
          <a:xfrm>
            <a:off x="5556471" y="4883338"/>
            <a:ext cx="762812" cy="644387"/>
            <a:chOff x="6187993" y="5415122"/>
            <a:chExt cx="762812" cy="644387"/>
          </a:xfrm>
        </p:grpSpPr>
        <p:grpSp>
          <p:nvGrpSpPr>
            <p:cNvPr id="22" name="Group 21"/>
            <p:cNvGrpSpPr/>
            <p:nvPr/>
          </p:nvGrpSpPr>
          <p:grpSpPr>
            <a:xfrm>
              <a:off x="6351766" y="5415122"/>
              <a:ext cx="599039" cy="634427"/>
              <a:chOff x="6351766" y="5357796"/>
              <a:chExt cx="599039" cy="634427"/>
            </a:xfrm>
          </p:grpSpPr>
          <p:sp>
            <p:nvSpPr>
              <p:cNvPr id="24" name="Oval 23"/>
              <p:cNvSpPr/>
              <p:nvPr/>
            </p:nvSpPr>
            <p:spPr>
              <a:xfrm rot="4184165">
                <a:off x="6298929" y="5640621"/>
                <a:ext cx="394169" cy="275918"/>
              </a:xfrm>
              <a:prstGeom prst="ellipse">
                <a:avLst/>
              </a:prstGeom>
              <a:gradFill flip="none" rotWithShape="1">
                <a:gsLst>
                  <a:gs pos="0">
                    <a:srgbClr val="9BBB59"/>
                  </a:gs>
                  <a:gs pos="53000">
                    <a:srgbClr val="586A32">
                      <a:alpha val="91000"/>
                    </a:srgbClr>
                  </a:gs>
                  <a:gs pos="100000">
                    <a:schemeClr val="bg1">
                      <a:alpha val="0"/>
                    </a:schemeClr>
                  </a:gs>
                </a:gsLst>
                <a:path path="shape">
                  <a:fillToRect l="50000" t="50000" r="50000" b="50000"/>
                </a:path>
                <a:tileRect/>
              </a:gradFill>
              <a:ln w="9525" cap="flat" cmpd="sng" algn="ctr">
                <a:noFill/>
                <a:prstDash val="solid"/>
              </a:ln>
              <a:effectLst/>
            </p:spPr>
            <p:txBody>
              <a:bodyPr rtlCol="0" anchor="ctr"/>
              <a:lstStyle/>
              <a:p>
                <a:pPr algn="ctr" defTabSz="914400" fontAlgn="auto">
                  <a:spcBef>
                    <a:spcPts val="0"/>
                  </a:spcBef>
                  <a:spcAft>
                    <a:spcPts val="0"/>
                  </a:spcAft>
                  <a:defRPr/>
                </a:pPr>
                <a:endParaRPr lang="en-US" sz="900" kern="0">
                  <a:solidFill>
                    <a:sysClr val="windowText" lastClr="000000"/>
                  </a:solidFill>
                  <a:latin typeface="Calibri"/>
                  <a:ea typeface="+mn-ea"/>
                </a:endParaRPr>
              </a:p>
            </p:txBody>
          </p:sp>
          <p:sp>
            <p:nvSpPr>
              <p:cNvPr id="25" name="Oval 24"/>
              <p:cNvSpPr/>
              <p:nvPr/>
            </p:nvSpPr>
            <p:spPr>
              <a:xfrm rot="14191585">
                <a:off x="6491226" y="5419577"/>
                <a:ext cx="521359" cy="397798"/>
              </a:xfrm>
              <a:prstGeom prst="ellipse">
                <a:avLst/>
              </a:prstGeom>
              <a:gradFill flip="none" rotWithShape="1">
                <a:gsLst>
                  <a:gs pos="0">
                    <a:srgbClr val="9BBB59"/>
                  </a:gs>
                  <a:gs pos="53000">
                    <a:srgbClr val="586A32">
                      <a:alpha val="91000"/>
                    </a:srgbClr>
                  </a:gs>
                  <a:gs pos="100000">
                    <a:schemeClr val="bg1">
                      <a:alpha val="0"/>
                    </a:schemeClr>
                  </a:gs>
                </a:gsLst>
                <a:path path="shape">
                  <a:fillToRect l="50000" t="50000" r="50000" b="50000"/>
                </a:path>
                <a:tileRect/>
              </a:gradFill>
              <a:ln w="9525" cap="flat" cmpd="sng" algn="ctr">
                <a:noFill/>
                <a:prstDash val="solid"/>
              </a:ln>
              <a:effectLst/>
            </p:spPr>
            <p:txBody>
              <a:bodyPr rtlCol="0" anchor="ctr"/>
              <a:lstStyle/>
              <a:p>
                <a:pPr algn="ctr" defTabSz="914400" fontAlgn="auto">
                  <a:spcBef>
                    <a:spcPts val="0"/>
                  </a:spcBef>
                  <a:spcAft>
                    <a:spcPts val="0"/>
                  </a:spcAft>
                  <a:defRPr/>
                </a:pPr>
                <a:endParaRPr lang="en-US" sz="900" kern="0">
                  <a:solidFill>
                    <a:sysClr val="windowText" lastClr="000000"/>
                  </a:solidFill>
                  <a:latin typeface="Calibri"/>
                  <a:ea typeface="+mn-ea"/>
                </a:endParaRPr>
              </a:p>
            </p:txBody>
          </p:sp>
          <p:grpSp>
            <p:nvGrpSpPr>
              <p:cNvPr id="26" name="Group 25"/>
              <p:cNvGrpSpPr/>
              <p:nvPr/>
            </p:nvGrpSpPr>
            <p:grpSpPr>
              <a:xfrm>
                <a:off x="6351766" y="5415122"/>
                <a:ext cx="571378" cy="577101"/>
                <a:chOff x="6042499" y="1679482"/>
                <a:chExt cx="529766" cy="535073"/>
              </a:xfrm>
            </p:grpSpPr>
            <p:sp>
              <p:nvSpPr>
                <p:cNvPr id="27" name="Rectangle 26"/>
                <p:cNvSpPr/>
                <p:nvPr/>
              </p:nvSpPr>
              <p:spPr>
                <a:xfrm>
                  <a:off x="6042499" y="1679482"/>
                  <a:ext cx="529766" cy="535073"/>
                </a:xfrm>
                <a:prstGeom prst="rect">
                  <a:avLst/>
                </a:prstGeom>
                <a:noFill/>
                <a:ln w="254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28" name="Oval 27"/>
                <p:cNvSpPr/>
                <p:nvPr/>
              </p:nvSpPr>
              <p:spPr>
                <a:xfrm>
                  <a:off x="6380480" y="1844028"/>
                  <a:ext cx="45719" cy="45719"/>
                </a:xfrm>
                <a:prstGeom prst="ellipse">
                  <a:avLst/>
                </a:prstGeom>
                <a:solidFill>
                  <a:sysClr val="windowText" lastClr="000000">
                    <a:lumMod val="85000"/>
                  </a:sysClr>
                </a:solidFill>
                <a:ln w="12700" cap="flat" cmpd="sng" algn="ctr">
                  <a:solidFill>
                    <a:srgbClr val="EEECE1"/>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29" name="Oval 28"/>
                <p:cNvSpPr/>
                <p:nvPr/>
              </p:nvSpPr>
              <p:spPr>
                <a:xfrm>
                  <a:off x="6149845" y="2008608"/>
                  <a:ext cx="45719" cy="45719"/>
                </a:xfrm>
                <a:prstGeom prst="ellipse">
                  <a:avLst/>
                </a:prstGeom>
                <a:solidFill>
                  <a:sysClr val="windowText" lastClr="000000">
                    <a:lumMod val="85000"/>
                  </a:sysClr>
                </a:solidFill>
                <a:ln w="12700" cap="flat" cmpd="sng" algn="ctr">
                  <a:solidFill>
                    <a:srgbClr val="EEECE1"/>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grpSp>
        </p:grpSp>
        <p:sp>
          <p:nvSpPr>
            <p:cNvPr id="23" name="TextBox 22"/>
            <p:cNvSpPr txBox="1"/>
            <p:nvPr/>
          </p:nvSpPr>
          <p:spPr>
            <a:xfrm rot="16200000">
              <a:off x="5971787" y="5678693"/>
              <a:ext cx="597022" cy="164609"/>
            </a:xfrm>
            <a:prstGeom prst="rect">
              <a:avLst/>
            </a:prstGeom>
            <a:noFill/>
          </p:spPr>
          <p:txBody>
            <a:bodyPr wrap="square" lIns="9144" tIns="9144" rIns="9144" bIns="9144" rtlCol="0">
              <a:no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schemeClr val="tx1">
                      <a:lumMod val="50000"/>
                    </a:schemeClr>
                  </a:solidFill>
                  <a:effectLst/>
                  <a:uLnTx/>
                  <a:uFillTx/>
                  <a:ea typeface="ＭＳ Ｐゴシック" charset="0"/>
                </a:rPr>
                <a:t>Pixel</a:t>
              </a:r>
              <a:endParaRPr kumimoji="0" lang="en-US" sz="1000" b="1" i="1" u="none" strike="noStrike" kern="0" cap="none" spc="0" normalizeH="0" baseline="0" noProof="0" dirty="0">
                <a:ln>
                  <a:noFill/>
                </a:ln>
                <a:solidFill>
                  <a:schemeClr val="tx1">
                    <a:lumMod val="50000"/>
                  </a:schemeClr>
                </a:solidFill>
                <a:effectLst/>
                <a:uLnTx/>
                <a:uFillTx/>
                <a:ea typeface="ＭＳ Ｐゴシック" charset="0"/>
              </a:endParaRPr>
            </a:p>
          </p:txBody>
        </p:sp>
      </p:grpSp>
      <p:sp>
        <p:nvSpPr>
          <p:cNvPr id="30" name="TextBox 29"/>
          <p:cNvSpPr txBox="1"/>
          <p:nvPr/>
        </p:nvSpPr>
        <p:spPr>
          <a:xfrm>
            <a:off x="5198020" y="3954078"/>
            <a:ext cx="1483226" cy="156966"/>
          </a:xfrm>
          <a:prstGeom prst="rect">
            <a:avLst/>
          </a:prstGeom>
          <a:noFill/>
        </p:spPr>
        <p:txBody>
          <a:bodyPr wrap="square" lIns="9144" tIns="9144" rIns="9144" bIns="9144" rtlCol="0">
            <a:spAutoFit/>
          </a:bodyPr>
          <a:lstStyle/>
          <a:p>
            <a:pPr algn="r" defTabSz="1371600" fontAlgn="auto">
              <a:spcBef>
                <a:spcPts val="0"/>
              </a:spcBef>
              <a:spcAft>
                <a:spcPts val="0"/>
              </a:spcAft>
              <a:defRPr/>
            </a:pPr>
            <a:r>
              <a:rPr lang="en-US" sz="900" b="1" i="1" kern="0" dirty="0" smtClean="0">
                <a:solidFill>
                  <a:srgbClr val="FF0000"/>
                </a:solidFill>
                <a:latin typeface="Calibri" pitchFamily="34" charset="0"/>
              </a:rPr>
              <a:t>2x</a:t>
            </a:r>
            <a:r>
              <a:rPr lang="en-US" sz="900" b="1" i="1" kern="0" dirty="0" smtClean="0">
                <a:solidFill>
                  <a:schemeClr val="bg1">
                    <a:lumMod val="50000"/>
                    <a:lumOff val="50000"/>
                  </a:schemeClr>
                </a:solidFill>
                <a:latin typeface="Calibri" pitchFamily="34" charset="0"/>
              </a:rPr>
              <a:t>AA</a:t>
            </a:r>
            <a:endParaRPr lang="en-US" sz="900" b="1" i="1" kern="0" dirty="0">
              <a:solidFill>
                <a:schemeClr val="bg1">
                  <a:lumMod val="50000"/>
                  <a:lumOff val="50000"/>
                </a:schemeClr>
              </a:solidFill>
              <a:latin typeface="Calibri" pitchFamily="34" charset="0"/>
            </a:endParaRPr>
          </a:p>
        </p:txBody>
      </p:sp>
      <p:sp>
        <p:nvSpPr>
          <p:cNvPr id="31" name="TextBox 30"/>
          <p:cNvSpPr txBox="1"/>
          <p:nvPr/>
        </p:nvSpPr>
        <p:spPr>
          <a:xfrm>
            <a:off x="5468149" y="5591478"/>
            <a:ext cx="1095375" cy="156966"/>
          </a:xfrm>
          <a:prstGeom prst="rect">
            <a:avLst/>
          </a:prstGeom>
          <a:noFill/>
        </p:spPr>
        <p:txBody>
          <a:bodyPr wrap="square" lIns="9144" tIns="9144" rIns="9144" bIns="9144" rtlCol="0">
            <a:spAutoFit/>
          </a:bodyPr>
          <a:lstStyle/>
          <a:p>
            <a:pPr algn="ctr" defTabSz="1371600" fontAlgn="auto">
              <a:spcBef>
                <a:spcPts val="0"/>
              </a:spcBef>
              <a:spcAft>
                <a:spcPts val="0"/>
              </a:spcAft>
              <a:defRPr/>
            </a:pPr>
            <a:r>
              <a:rPr lang="en-US" sz="900" b="1" i="1" kern="0" dirty="0" smtClean="0">
                <a:solidFill>
                  <a:srgbClr val="EEECE1"/>
                </a:solidFill>
                <a:latin typeface="Calibri" pitchFamily="34" charset="0"/>
              </a:rPr>
              <a:t>[2x Aggregates]</a:t>
            </a:r>
            <a:endParaRPr lang="en-US" sz="900" b="1" i="1" kern="0" dirty="0">
              <a:solidFill>
                <a:srgbClr val="EEECE1"/>
              </a:solidFill>
              <a:latin typeface="Calibri" pitchFamily="34" charset="0"/>
            </a:endParaRPr>
          </a:p>
        </p:txBody>
      </p:sp>
      <p:grpSp>
        <p:nvGrpSpPr>
          <p:cNvPr id="32" name="Group 31"/>
          <p:cNvGrpSpPr/>
          <p:nvPr/>
        </p:nvGrpSpPr>
        <p:grpSpPr>
          <a:xfrm>
            <a:off x="6854707" y="4111045"/>
            <a:ext cx="2896768" cy="1642844"/>
            <a:chOff x="7509247" y="3774989"/>
            <a:chExt cx="2896768" cy="1642844"/>
          </a:xfrm>
        </p:grpSpPr>
        <p:grpSp>
          <p:nvGrpSpPr>
            <p:cNvPr id="33" name="Group 32"/>
            <p:cNvGrpSpPr/>
            <p:nvPr/>
          </p:nvGrpSpPr>
          <p:grpSpPr>
            <a:xfrm>
              <a:off x="7772220" y="3774989"/>
              <a:ext cx="869434" cy="1642844"/>
              <a:chOff x="6484672" y="1713254"/>
              <a:chExt cx="869434" cy="3701890"/>
            </a:xfrm>
          </p:grpSpPr>
          <p:sp>
            <p:nvSpPr>
              <p:cNvPr id="38" name="Rounded Rectangle 37"/>
              <p:cNvSpPr/>
              <p:nvPr/>
            </p:nvSpPr>
            <p:spPr>
              <a:xfrm>
                <a:off x="6484672" y="1713254"/>
                <a:ext cx="869433" cy="3700647"/>
              </a:xfrm>
              <a:prstGeom prst="roundRect">
                <a:avLst/>
              </a:prstGeom>
              <a:gradFill rotWithShape="1">
                <a:gsLst>
                  <a:gs pos="0">
                    <a:srgbClr val="6B6149">
                      <a:tint val="50000"/>
                      <a:satMod val="300000"/>
                    </a:srgbClr>
                  </a:gs>
                  <a:gs pos="35000">
                    <a:srgbClr val="6B6149">
                      <a:tint val="37000"/>
                      <a:satMod val="300000"/>
                    </a:srgbClr>
                  </a:gs>
                  <a:gs pos="100000">
                    <a:srgbClr val="6B6149">
                      <a:tint val="15000"/>
                      <a:satMod val="350000"/>
                    </a:srgbClr>
                  </a:gs>
                </a:gsLst>
                <a:lin ang="16200000" scaled="1"/>
              </a:gradFill>
              <a:ln w="9525" cap="flat" cmpd="sng" algn="ctr">
                <a:solidFill>
                  <a:srgbClr val="6B6149">
                    <a:shade val="95000"/>
                    <a:satMod val="105000"/>
                  </a:srgbClr>
                </a:solidFill>
                <a:prstDash val="solid"/>
              </a:ln>
              <a:effectLst>
                <a:outerShdw blurRad="40000" dist="20000" dir="5400000" rotWithShape="0">
                  <a:srgbClr val="000000">
                    <a:alpha val="38000"/>
                  </a:srgbClr>
                </a:outerShdw>
              </a:effectLst>
            </p:spPr>
            <p:txBody>
              <a:bodyPr lIns="9144" tIns="9144" rIns="9144" bIns="9144" rtlCol="0" anchor="ctr"/>
              <a:lstStyle/>
              <a:p>
                <a:pPr algn="ctr" defTabSz="914400" fontAlgn="auto">
                  <a:spcBef>
                    <a:spcPts val="0"/>
                  </a:spcBef>
                  <a:spcAft>
                    <a:spcPts val="0"/>
                  </a:spcAft>
                </a:pPr>
                <a:r>
                  <a:rPr lang="en-US" sz="1200" b="1" kern="0" dirty="0" smtClean="0">
                    <a:solidFill>
                      <a:prstClr val="black"/>
                    </a:solidFill>
                    <a:latin typeface="Calibri"/>
                  </a:rPr>
                  <a:t>Deferred Shading</a:t>
                </a:r>
              </a:p>
            </p:txBody>
          </p:sp>
          <p:sp>
            <p:nvSpPr>
              <p:cNvPr id="39" name="TextBox 38"/>
              <p:cNvSpPr txBox="1"/>
              <p:nvPr/>
            </p:nvSpPr>
            <p:spPr>
              <a:xfrm>
                <a:off x="6484673" y="4970141"/>
                <a:ext cx="869433" cy="445003"/>
              </a:xfrm>
              <a:prstGeom prst="rect">
                <a:avLst/>
              </a:prstGeom>
              <a:noFill/>
            </p:spPr>
            <p:txBody>
              <a:bodyPr wrap="square" lIns="9144" tIns="9144" rIns="9144" bIns="9144" rtlCol="0">
                <a:noAutofit/>
              </a:bodyPr>
              <a:lstStyle/>
              <a:p>
                <a:pPr algn="ctr" defTabSz="1371600" fontAlgn="auto">
                  <a:spcBef>
                    <a:spcPts val="0"/>
                  </a:spcBef>
                  <a:spcAft>
                    <a:spcPts val="0"/>
                  </a:spcAft>
                  <a:defRPr/>
                </a:pPr>
                <a:endParaRPr lang="en-US" sz="1400" b="1" i="1" kern="0" dirty="0">
                  <a:solidFill>
                    <a:srgbClr val="79705A"/>
                  </a:solidFill>
                  <a:latin typeface="Calibri" pitchFamily="34" charset="0"/>
                </a:endParaRPr>
              </a:p>
            </p:txBody>
          </p:sp>
        </p:grpSp>
        <p:pic>
          <p:nvPicPr>
            <p:cNvPr id="34" name="Picture 33"/>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10000"/>
                      </a14:imgEffect>
                    </a14:imgLayer>
                  </a14:imgProps>
                </a:ext>
                <a:ext uri="{28A0092B-C50C-407E-A947-70E740481C1C}">
                  <a14:useLocalDpi xmlns:a14="http://schemas.microsoft.com/office/drawing/2010/main" val="0"/>
                </a:ext>
              </a:extLst>
            </a:blip>
            <a:srcRect l="15226" r="7590"/>
            <a:stretch/>
          </p:blipFill>
          <p:spPr>
            <a:xfrm>
              <a:off x="9001998" y="4086553"/>
              <a:ext cx="1404017" cy="1023226"/>
            </a:xfrm>
            <a:prstGeom prst="rect">
              <a:avLst/>
            </a:prstGeom>
          </p:spPr>
        </p:pic>
        <p:sp>
          <p:nvSpPr>
            <p:cNvPr id="35" name="Right Arrow 34"/>
            <p:cNvSpPr/>
            <p:nvPr/>
          </p:nvSpPr>
          <p:spPr>
            <a:xfrm>
              <a:off x="7509247" y="4158570"/>
              <a:ext cx="208970" cy="915186"/>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endParaRPr lang="en-US" kern="0" smtClean="0">
                <a:solidFill>
                  <a:prstClr val="white"/>
                </a:solidFill>
                <a:latin typeface="Calibri"/>
              </a:endParaRPr>
            </a:p>
          </p:txBody>
        </p:sp>
        <p:sp>
          <p:nvSpPr>
            <p:cNvPr id="36" name="Right Arrow 35"/>
            <p:cNvSpPr/>
            <p:nvPr/>
          </p:nvSpPr>
          <p:spPr>
            <a:xfrm>
              <a:off x="8699006" y="4158570"/>
              <a:ext cx="208970" cy="915186"/>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endParaRPr lang="en-US" kern="0" smtClean="0">
                <a:solidFill>
                  <a:prstClr val="white"/>
                </a:solidFill>
                <a:latin typeface="Calibri"/>
              </a:endParaRPr>
            </a:p>
          </p:txBody>
        </p:sp>
      </p:grpSp>
      <p:grpSp>
        <p:nvGrpSpPr>
          <p:cNvPr id="87" name="Group 86"/>
          <p:cNvGrpSpPr/>
          <p:nvPr/>
        </p:nvGrpSpPr>
        <p:grpSpPr>
          <a:xfrm>
            <a:off x="142726" y="3979063"/>
            <a:ext cx="4001329" cy="1836029"/>
            <a:chOff x="319373" y="3979063"/>
            <a:chExt cx="4001329" cy="1836029"/>
          </a:xfrm>
        </p:grpSpPr>
        <p:sp>
          <p:nvSpPr>
            <p:cNvPr id="40" name="Right Arrow 39"/>
            <p:cNvSpPr/>
            <p:nvPr/>
          </p:nvSpPr>
          <p:spPr>
            <a:xfrm>
              <a:off x="2309836" y="4511005"/>
              <a:ext cx="376937" cy="966937"/>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lIns="9144" tIns="9144" rIns="9144" bIns="9144" rtlCol="0" anchor="ctr"/>
            <a:lstStyle/>
            <a:p>
              <a:pPr algn="ctr" defTabSz="914400" fontAlgn="auto">
                <a:spcBef>
                  <a:spcPts val="0"/>
                </a:spcBef>
                <a:spcAft>
                  <a:spcPts val="0"/>
                </a:spcAft>
              </a:pPr>
              <a:endParaRPr lang="en-US" sz="800" b="1" i="1" kern="0" dirty="0" smtClean="0">
                <a:solidFill>
                  <a:prstClr val="white"/>
                </a:solidFill>
                <a:latin typeface="Calibri"/>
              </a:endParaRPr>
            </a:p>
          </p:txBody>
        </p:sp>
        <p:grpSp>
          <p:nvGrpSpPr>
            <p:cNvPr id="47" name="Group 46"/>
            <p:cNvGrpSpPr/>
            <p:nvPr/>
          </p:nvGrpSpPr>
          <p:grpSpPr>
            <a:xfrm>
              <a:off x="2732647" y="3979063"/>
              <a:ext cx="1588055" cy="1819898"/>
              <a:chOff x="5184101" y="3946956"/>
              <a:chExt cx="1588055" cy="1819898"/>
            </a:xfrm>
          </p:grpSpPr>
          <p:grpSp>
            <p:nvGrpSpPr>
              <p:cNvPr id="48" name="Group 47"/>
              <p:cNvGrpSpPr/>
              <p:nvPr/>
            </p:nvGrpSpPr>
            <p:grpSpPr>
              <a:xfrm>
                <a:off x="5201551" y="4111046"/>
                <a:ext cx="1570605" cy="1655808"/>
                <a:chOff x="5856091" y="3552867"/>
                <a:chExt cx="1570605" cy="1879682"/>
              </a:xfrm>
            </p:grpSpPr>
            <p:sp>
              <p:nvSpPr>
                <p:cNvPr id="84" name="Snip Diagonal Corner Rectangle 83"/>
                <p:cNvSpPr/>
                <p:nvPr/>
              </p:nvSpPr>
              <p:spPr>
                <a:xfrm>
                  <a:off x="5856091" y="3552867"/>
                  <a:ext cx="1570605" cy="1864967"/>
                </a:xfrm>
                <a:prstGeom prst="snip2DiagRect">
                  <a:avLst>
                    <a:gd name="adj1" fmla="val 0"/>
                    <a:gd name="adj2" fmla="val 5752"/>
                  </a:avLst>
                </a:prstGeom>
                <a:solidFill>
                  <a:schemeClr val="bg2">
                    <a:lumMod val="20000"/>
                    <a:lumOff val="80000"/>
                    <a:alpha val="20000"/>
                  </a:schemeClr>
                </a:solidFill>
                <a:ln>
                  <a:solidFill>
                    <a:srgbClr val="7879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6127269" y="5254360"/>
                  <a:ext cx="1095375" cy="178189"/>
                </a:xfrm>
                <a:prstGeom prst="rect">
                  <a:avLst/>
                </a:prstGeom>
                <a:noFill/>
              </p:spPr>
              <p:txBody>
                <a:bodyPr wrap="square" lIns="9144" tIns="9144" rIns="9144" bIns="9144" rtlCol="0">
                  <a:spAutoFit/>
                </a:bodyPr>
                <a:lstStyle/>
                <a:p>
                  <a:pPr algn="ctr" defTabSz="1371600" fontAlgn="auto">
                    <a:spcBef>
                      <a:spcPts val="0"/>
                    </a:spcBef>
                    <a:spcAft>
                      <a:spcPts val="0"/>
                    </a:spcAft>
                    <a:defRPr/>
                  </a:pPr>
                  <a:endParaRPr lang="en-US" sz="900" b="1" i="1" kern="0" dirty="0">
                    <a:solidFill>
                      <a:srgbClr val="EEECE1"/>
                    </a:solidFill>
                    <a:latin typeface="Calibri" pitchFamily="34" charset="0"/>
                  </a:endParaRPr>
                </a:p>
              </p:txBody>
            </p:sp>
          </p:grpSp>
          <p:sp>
            <p:nvSpPr>
              <p:cNvPr id="49" name="TextBox 48"/>
              <p:cNvSpPr txBox="1"/>
              <p:nvPr/>
            </p:nvSpPr>
            <p:spPr>
              <a:xfrm>
                <a:off x="5184101" y="3946956"/>
                <a:ext cx="1483226" cy="156966"/>
              </a:xfrm>
              <a:prstGeom prst="rect">
                <a:avLst/>
              </a:prstGeom>
              <a:noFill/>
            </p:spPr>
            <p:txBody>
              <a:bodyPr wrap="square" lIns="9144" tIns="9144" rIns="9144" bIns="9144" rtlCol="0">
                <a:spAutoFit/>
              </a:bodyPr>
              <a:lstStyle/>
              <a:p>
                <a:pPr defTabSz="1371600" fontAlgn="auto">
                  <a:spcBef>
                    <a:spcPts val="0"/>
                  </a:spcBef>
                  <a:spcAft>
                    <a:spcPts val="0"/>
                  </a:spcAft>
                  <a:defRPr/>
                </a:pPr>
                <a:r>
                  <a:rPr lang="en-US" sz="900" b="1" kern="0" dirty="0" smtClean="0">
                    <a:solidFill>
                      <a:schemeClr val="bg1">
                        <a:lumMod val="50000"/>
                        <a:lumOff val="50000"/>
                      </a:schemeClr>
                    </a:solidFill>
                    <a:latin typeface="Calibri" pitchFamily="34" charset="0"/>
                  </a:rPr>
                  <a:t>G-Buffer</a:t>
                </a:r>
                <a:endParaRPr lang="en-US" sz="900" b="1" i="1" kern="0" dirty="0">
                  <a:solidFill>
                    <a:schemeClr val="bg1">
                      <a:lumMod val="50000"/>
                      <a:lumOff val="50000"/>
                    </a:schemeClr>
                  </a:solidFill>
                  <a:latin typeface="Calibri" pitchFamily="34" charset="0"/>
                </a:endParaRPr>
              </a:p>
            </p:txBody>
          </p:sp>
          <p:grpSp>
            <p:nvGrpSpPr>
              <p:cNvPr id="50" name="Group 49"/>
              <p:cNvGrpSpPr/>
              <p:nvPr/>
            </p:nvGrpSpPr>
            <p:grpSpPr>
              <a:xfrm>
                <a:off x="5311288" y="4204488"/>
                <a:ext cx="1359269" cy="1550349"/>
                <a:chOff x="5311288" y="4182716"/>
                <a:chExt cx="1359269" cy="1550349"/>
              </a:xfrm>
            </p:grpSpPr>
            <p:sp>
              <p:nvSpPr>
                <p:cNvPr id="52" name="Parallelogram 51"/>
                <p:cNvSpPr/>
                <p:nvPr/>
              </p:nvSpPr>
              <p:spPr>
                <a:xfrm>
                  <a:off x="5311290" y="4632092"/>
                  <a:ext cx="1359267" cy="132970"/>
                </a:xfrm>
                <a:prstGeom prst="parallelogram">
                  <a:avLst/>
                </a:prstGeom>
                <a:noFill/>
                <a:ln w="9525" cap="flat" cmpd="sng" algn="ctr">
                  <a:solidFill>
                    <a:srgbClr val="9BBB59">
                      <a:shade val="95000"/>
                      <a:satMod val="105000"/>
                      <a:alpha val="50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r>
                    <a:rPr lang="en-US" sz="900" kern="0" dirty="0" smtClean="0">
                      <a:solidFill>
                        <a:srgbClr val="EEECE1"/>
                      </a:solidFill>
                      <a:latin typeface="Calibri"/>
                    </a:rPr>
                    <a:t>…</a:t>
                  </a:r>
                </a:p>
              </p:txBody>
            </p:sp>
            <p:grpSp>
              <p:nvGrpSpPr>
                <p:cNvPr id="53" name="Group 52"/>
                <p:cNvGrpSpPr/>
                <p:nvPr/>
              </p:nvGrpSpPr>
              <p:grpSpPr>
                <a:xfrm>
                  <a:off x="5311290" y="4182716"/>
                  <a:ext cx="1359267" cy="132970"/>
                  <a:chOff x="5965830" y="3615134"/>
                  <a:chExt cx="1359267" cy="132970"/>
                </a:xfrm>
              </p:grpSpPr>
              <p:sp>
                <p:nvSpPr>
                  <p:cNvPr id="82" name="Parallelogram 81"/>
                  <p:cNvSpPr/>
                  <p:nvPr/>
                </p:nvSpPr>
                <p:spPr>
                  <a:xfrm>
                    <a:off x="5965830" y="3615134"/>
                    <a:ext cx="1359267" cy="132970"/>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r>
                      <a:rPr lang="en-US" sz="900" kern="0" dirty="0" smtClean="0">
                        <a:solidFill>
                          <a:srgbClr val="EEECE1"/>
                        </a:solidFill>
                        <a:latin typeface="Calibri"/>
                      </a:rPr>
                      <a:t>Normal</a:t>
                    </a:r>
                  </a:p>
                </p:txBody>
              </p:sp>
              <p:pic>
                <p:nvPicPr>
                  <p:cNvPr id="83" name="Content Placeholder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9776" y="3619683"/>
                    <a:ext cx="198249" cy="111515"/>
                  </a:xfrm>
                  <a:prstGeom prst="rect">
                    <a:avLst/>
                  </a:prstGeom>
                </p:spPr>
              </p:pic>
            </p:grpSp>
            <p:grpSp>
              <p:nvGrpSpPr>
                <p:cNvPr id="54" name="Group 53"/>
                <p:cNvGrpSpPr/>
                <p:nvPr/>
              </p:nvGrpSpPr>
              <p:grpSpPr>
                <a:xfrm>
                  <a:off x="5311290" y="4333536"/>
                  <a:ext cx="1359267" cy="132970"/>
                  <a:chOff x="5965830" y="3765954"/>
                  <a:chExt cx="1359267" cy="132970"/>
                </a:xfrm>
              </p:grpSpPr>
              <p:sp>
                <p:nvSpPr>
                  <p:cNvPr id="80" name="Parallelogram 79"/>
                  <p:cNvSpPr/>
                  <p:nvPr/>
                </p:nvSpPr>
                <p:spPr>
                  <a:xfrm>
                    <a:off x="5965830" y="3765954"/>
                    <a:ext cx="1359267" cy="132970"/>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r>
                      <a:rPr lang="en-US" sz="900" kern="0" dirty="0" smtClean="0">
                        <a:solidFill>
                          <a:srgbClr val="EEECE1"/>
                        </a:solidFill>
                        <a:latin typeface="Calibri"/>
                      </a:rPr>
                      <a:t>Albedo</a:t>
                    </a:r>
                  </a:p>
                </p:txBody>
              </p:sp>
              <p:pic>
                <p:nvPicPr>
                  <p:cNvPr id="81"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8002" y="3769265"/>
                    <a:ext cx="202390" cy="113844"/>
                  </a:xfrm>
                  <a:prstGeom prst="rect">
                    <a:avLst/>
                  </a:prstGeom>
                </p:spPr>
              </p:pic>
            </p:grpSp>
            <p:grpSp>
              <p:nvGrpSpPr>
                <p:cNvPr id="55" name="Group 54"/>
                <p:cNvGrpSpPr/>
                <p:nvPr/>
              </p:nvGrpSpPr>
              <p:grpSpPr>
                <a:xfrm>
                  <a:off x="5311288" y="4484356"/>
                  <a:ext cx="1359267" cy="132970"/>
                  <a:chOff x="5965828" y="3916774"/>
                  <a:chExt cx="1359267" cy="132970"/>
                </a:xfrm>
              </p:grpSpPr>
              <p:sp>
                <p:nvSpPr>
                  <p:cNvPr id="78" name="Parallelogram 77"/>
                  <p:cNvSpPr/>
                  <p:nvPr/>
                </p:nvSpPr>
                <p:spPr>
                  <a:xfrm>
                    <a:off x="5965828" y="3916774"/>
                    <a:ext cx="1359267" cy="132970"/>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r>
                      <a:rPr lang="en-US" sz="900" kern="0" dirty="0" smtClean="0">
                        <a:solidFill>
                          <a:srgbClr val="EEECE1"/>
                        </a:solidFill>
                        <a:latin typeface="Calibri"/>
                      </a:rPr>
                      <a:t>Metal</a:t>
                    </a:r>
                  </a:p>
                </p:txBody>
              </p:sp>
              <p:pic>
                <p:nvPicPr>
                  <p:cNvPr id="79" name="Content Placeholder 5"/>
                  <p:cNvPicPr>
                    <a:picLocks noChangeAspect="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6015142" y="3925532"/>
                    <a:ext cx="205249" cy="115452"/>
                  </a:xfrm>
                  <a:prstGeom prst="rect">
                    <a:avLst/>
                  </a:prstGeom>
                </p:spPr>
              </p:pic>
            </p:grpSp>
            <p:grpSp>
              <p:nvGrpSpPr>
                <p:cNvPr id="56" name="Group 55"/>
                <p:cNvGrpSpPr/>
                <p:nvPr/>
              </p:nvGrpSpPr>
              <p:grpSpPr>
                <a:xfrm>
                  <a:off x="5565852" y="4938775"/>
                  <a:ext cx="740136" cy="597022"/>
                  <a:chOff x="2462164" y="2638814"/>
                  <a:chExt cx="740136" cy="597022"/>
                </a:xfrm>
              </p:grpSpPr>
              <p:sp>
                <p:nvSpPr>
                  <p:cNvPr id="58" name="Right Triangle 57"/>
                  <p:cNvSpPr/>
                  <p:nvPr/>
                </p:nvSpPr>
                <p:spPr>
                  <a:xfrm rot="7155507">
                    <a:off x="2865859" y="2709654"/>
                    <a:ext cx="215682" cy="149788"/>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59" name="Right Triangle 58"/>
                  <p:cNvSpPr/>
                  <p:nvPr/>
                </p:nvSpPr>
                <p:spPr>
                  <a:xfrm rot="11792435">
                    <a:off x="2790390" y="2781921"/>
                    <a:ext cx="256561" cy="178179"/>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60" name="Right Triangle 59"/>
                  <p:cNvSpPr/>
                  <p:nvPr/>
                </p:nvSpPr>
                <p:spPr>
                  <a:xfrm rot="6178923">
                    <a:off x="2720718" y="2959805"/>
                    <a:ext cx="215682" cy="298762"/>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61" name="Right Triangle 60"/>
                  <p:cNvSpPr/>
                  <p:nvPr/>
                </p:nvSpPr>
                <p:spPr>
                  <a:xfrm rot="13649908">
                    <a:off x="2861869" y="2732277"/>
                    <a:ext cx="290696" cy="149788"/>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62" name="Right Triangle 61"/>
                  <p:cNvSpPr/>
                  <p:nvPr/>
                </p:nvSpPr>
                <p:spPr>
                  <a:xfrm rot="4599500">
                    <a:off x="2601511" y="2955381"/>
                    <a:ext cx="269370" cy="149788"/>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63" name="Right Triangle 62"/>
                  <p:cNvSpPr/>
                  <p:nvPr/>
                </p:nvSpPr>
                <p:spPr>
                  <a:xfrm rot="7155507">
                    <a:off x="2800062" y="2882540"/>
                    <a:ext cx="215682" cy="149788"/>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64" name="Right Triangle 63"/>
                  <p:cNvSpPr/>
                  <p:nvPr/>
                </p:nvSpPr>
                <p:spPr>
                  <a:xfrm rot="7155507" flipH="1">
                    <a:off x="2759268" y="2841124"/>
                    <a:ext cx="99049" cy="149788"/>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65" name="Right Triangle 64"/>
                  <p:cNvSpPr/>
                  <p:nvPr/>
                </p:nvSpPr>
                <p:spPr>
                  <a:xfrm rot="7155507">
                    <a:off x="2991305" y="2919624"/>
                    <a:ext cx="215682" cy="101843"/>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66" name="Right Triangle 65"/>
                  <p:cNvSpPr/>
                  <p:nvPr/>
                </p:nvSpPr>
                <p:spPr>
                  <a:xfrm rot="7155507">
                    <a:off x="2955021" y="2741071"/>
                    <a:ext cx="288250" cy="91860"/>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grpSp>
                <p:nvGrpSpPr>
                  <p:cNvPr id="67" name="Group 66"/>
                  <p:cNvGrpSpPr/>
                  <p:nvPr/>
                </p:nvGrpSpPr>
                <p:grpSpPr>
                  <a:xfrm>
                    <a:off x="2630924" y="2658736"/>
                    <a:ext cx="571376" cy="577100"/>
                    <a:chOff x="6042498" y="1679481"/>
                    <a:chExt cx="529766" cy="535073"/>
                  </a:xfrm>
                </p:grpSpPr>
                <p:sp>
                  <p:nvSpPr>
                    <p:cNvPr id="69" name="Rectangle 68"/>
                    <p:cNvSpPr/>
                    <p:nvPr/>
                  </p:nvSpPr>
                  <p:spPr>
                    <a:xfrm>
                      <a:off x="6042498" y="1679481"/>
                      <a:ext cx="529766" cy="535073"/>
                    </a:xfrm>
                    <a:prstGeom prst="rect">
                      <a:avLst/>
                    </a:prstGeom>
                    <a:noFill/>
                    <a:ln w="254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70" name="Oval 69"/>
                    <p:cNvSpPr/>
                    <p:nvPr/>
                  </p:nvSpPr>
                  <p:spPr>
                    <a:xfrm>
                      <a:off x="6107709" y="1763251"/>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71" name="Oval 70"/>
                    <p:cNvSpPr/>
                    <p:nvPr/>
                  </p:nvSpPr>
                  <p:spPr>
                    <a:xfrm>
                      <a:off x="6196824" y="1887620"/>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72" name="Oval 71"/>
                    <p:cNvSpPr/>
                    <p:nvPr/>
                  </p:nvSpPr>
                  <p:spPr>
                    <a:xfrm>
                      <a:off x="6320040" y="1835256"/>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73" name="Oval 72"/>
                    <p:cNvSpPr/>
                    <p:nvPr/>
                  </p:nvSpPr>
                  <p:spPr>
                    <a:xfrm>
                      <a:off x="6466024" y="1754505"/>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74" name="Oval 73"/>
                    <p:cNvSpPr/>
                    <p:nvPr/>
                  </p:nvSpPr>
                  <p:spPr>
                    <a:xfrm>
                      <a:off x="6383666" y="1948850"/>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75" name="Oval 74"/>
                    <p:cNvSpPr/>
                    <p:nvPr/>
                  </p:nvSpPr>
                  <p:spPr>
                    <a:xfrm>
                      <a:off x="6265826" y="2001104"/>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76" name="Oval 75"/>
                    <p:cNvSpPr/>
                    <p:nvPr/>
                  </p:nvSpPr>
                  <p:spPr>
                    <a:xfrm>
                      <a:off x="6467457" y="2104416"/>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77" name="Oval 76"/>
                    <p:cNvSpPr/>
                    <p:nvPr/>
                  </p:nvSpPr>
                  <p:spPr>
                    <a:xfrm>
                      <a:off x="6143098" y="2090432"/>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grpSp>
              <p:sp>
                <p:nvSpPr>
                  <p:cNvPr id="68" name="TextBox 67"/>
                  <p:cNvSpPr txBox="1"/>
                  <p:nvPr/>
                </p:nvSpPr>
                <p:spPr>
                  <a:xfrm rot="16200000">
                    <a:off x="2245958" y="2855020"/>
                    <a:ext cx="597022" cy="164609"/>
                  </a:xfrm>
                  <a:prstGeom prst="rect">
                    <a:avLst/>
                  </a:prstGeom>
                  <a:noFill/>
                </p:spPr>
                <p:txBody>
                  <a:bodyPr wrap="square" lIns="9144" tIns="9144" rIns="9144" bIns="9144" rtlCol="0">
                    <a:no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schemeClr val="tx1">
                            <a:lumMod val="50000"/>
                          </a:schemeClr>
                        </a:solidFill>
                        <a:effectLst/>
                        <a:uLnTx/>
                        <a:uFillTx/>
                        <a:ea typeface="ＭＳ Ｐゴシック" charset="0"/>
                      </a:rPr>
                      <a:t>Pixel</a:t>
                    </a:r>
                    <a:endParaRPr kumimoji="0" lang="en-US" sz="1000" b="1" i="1" u="none" strike="noStrike" kern="0" cap="none" spc="0" normalizeH="0" baseline="0" noProof="0" dirty="0">
                      <a:ln>
                        <a:noFill/>
                      </a:ln>
                      <a:solidFill>
                        <a:schemeClr val="tx1">
                          <a:lumMod val="50000"/>
                        </a:schemeClr>
                      </a:solidFill>
                      <a:effectLst/>
                      <a:uLnTx/>
                      <a:uFillTx/>
                      <a:ea typeface="ＭＳ Ｐゴシック" charset="0"/>
                    </a:endParaRPr>
                  </a:p>
                </p:txBody>
              </p:sp>
            </p:grpSp>
            <p:sp>
              <p:nvSpPr>
                <p:cNvPr id="57" name="TextBox 56"/>
                <p:cNvSpPr txBox="1"/>
                <p:nvPr/>
              </p:nvSpPr>
              <p:spPr>
                <a:xfrm>
                  <a:off x="5633070" y="5576099"/>
                  <a:ext cx="757041" cy="156966"/>
                </a:xfrm>
                <a:prstGeom prst="rect">
                  <a:avLst/>
                </a:prstGeom>
                <a:noFill/>
              </p:spPr>
              <p:txBody>
                <a:bodyPr wrap="square" lIns="9144" tIns="9144" rIns="9144" bIns="9144" rtlCol="0">
                  <a:spAutoFit/>
                </a:bodyPr>
                <a:lstStyle/>
                <a:p>
                  <a:pPr algn="ctr" defTabSz="1371600" fontAlgn="auto">
                    <a:spcBef>
                      <a:spcPts val="0"/>
                    </a:spcBef>
                    <a:spcAft>
                      <a:spcPts val="0"/>
                    </a:spcAft>
                    <a:defRPr/>
                  </a:pPr>
                  <a:r>
                    <a:rPr lang="en-US" sz="900" b="1" i="1" kern="0" dirty="0" smtClean="0">
                      <a:solidFill>
                        <a:srgbClr val="EEECE1"/>
                      </a:solidFill>
                      <a:latin typeface="Calibri" pitchFamily="34" charset="0"/>
                    </a:rPr>
                    <a:t>[8x Samples]</a:t>
                  </a:r>
                  <a:endParaRPr lang="en-US" sz="900" b="1" i="1" kern="0" dirty="0">
                    <a:solidFill>
                      <a:srgbClr val="EEECE1"/>
                    </a:solidFill>
                    <a:latin typeface="Calibri" pitchFamily="34" charset="0"/>
                  </a:endParaRPr>
                </a:p>
              </p:txBody>
            </p:sp>
          </p:grpSp>
          <p:sp>
            <p:nvSpPr>
              <p:cNvPr id="51" name="TextBox 50"/>
              <p:cNvSpPr txBox="1"/>
              <p:nvPr/>
            </p:nvSpPr>
            <p:spPr>
              <a:xfrm>
                <a:off x="5427149" y="3946956"/>
                <a:ext cx="1240178" cy="156966"/>
              </a:xfrm>
              <a:prstGeom prst="rect">
                <a:avLst/>
              </a:prstGeom>
              <a:noFill/>
            </p:spPr>
            <p:txBody>
              <a:bodyPr wrap="square" lIns="9144" tIns="9144" rIns="9144" bIns="9144" rtlCol="0">
                <a:spAutoFit/>
              </a:bodyPr>
              <a:lstStyle/>
              <a:p>
                <a:pPr algn="r" defTabSz="1371600" fontAlgn="auto">
                  <a:spcBef>
                    <a:spcPts val="0"/>
                  </a:spcBef>
                  <a:spcAft>
                    <a:spcPts val="0"/>
                  </a:spcAft>
                  <a:defRPr/>
                </a:pPr>
                <a:r>
                  <a:rPr lang="en-US" sz="900" b="1" i="1" kern="0" dirty="0" smtClean="0">
                    <a:solidFill>
                      <a:srgbClr val="FF0000"/>
                    </a:solidFill>
                    <a:latin typeface="Calibri" pitchFamily="34" charset="0"/>
                  </a:rPr>
                  <a:t>8x</a:t>
                </a:r>
                <a:r>
                  <a:rPr lang="en-US" sz="900" b="1" i="1" kern="0" dirty="0" smtClean="0">
                    <a:solidFill>
                      <a:schemeClr val="bg1">
                        <a:lumMod val="50000"/>
                        <a:lumOff val="50000"/>
                      </a:schemeClr>
                    </a:solidFill>
                    <a:latin typeface="Calibri" pitchFamily="34" charset="0"/>
                  </a:rPr>
                  <a:t>AA</a:t>
                </a:r>
                <a:endParaRPr lang="en-US" sz="900" b="1" i="1" kern="0" dirty="0">
                  <a:solidFill>
                    <a:schemeClr val="bg1">
                      <a:lumMod val="50000"/>
                      <a:lumOff val="50000"/>
                    </a:schemeClr>
                  </a:solidFill>
                  <a:latin typeface="Calibri" pitchFamily="34" charset="0"/>
                </a:endParaRPr>
              </a:p>
            </p:txBody>
          </p:sp>
        </p:grpSp>
        <p:grpSp>
          <p:nvGrpSpPr>
            <p:cNvPr id="6" name="Group 5"/>
            <p:cNvGrpSpPr/>
            <p:nvPr/>
          </p:nvGrpSpPr>
          <p:grpSpPr>
            <a:xfrm>
              <a:off x="319373" y="4143152"/>
              <a:ext cx="1936828" cy="1671940"/>
              <a:chOff x="319373" y="4143152"/>
              <a:chExt cx="1936828" cy="1671940"/>
            </a:xfrm>
          </p:grpSpPr>
          <p:grpSp>
            <p:nvGrpSpPr>
              <p:cNvPr id="41" name="Group 40"/>
              <p:cNvGrpSpPr/>
              <p:nvPr/>
            </p:nvGrpSpPr>
            <p:grpSpPr>
              <a:xfrm>
                <a:off x="456653" y="4143152"/>
                <a:ext cx="1799548" cy="1671940"/>
                <a:chOff x="3562647" y="3774989"/>
                <a:chExt cx="1799548" cy="1671940"/>
              </a:xfrm>
            </p:grpSpPr>
            <p:grpSp>
              <p:nvGrpSpPr>
                <p:cNvPr id="42" name="Group 41"/>
                <p:cNvGrpSpPr/>
                <p:nvPr/>
              </p:nvGrpSpPr>
              <p:grpSpPr>
                <a:xfrm>
                  <a:off x="4492760" y="3774989"/>
                  <a:ext cx="869435" cy="1671940"/>
                  <a:chOff x="5756785" y="1668503"/>
                  <a:chExt cx="869435" cy="1574081"/>
                </a:xfrm>
              </p:grpSpPr>
              <p:sp>
                <p:nvSpPr>
                  <p:cNvPr id="45" name="Rounded Rectangle 44"/>
                  <p:cNvSpPr/>
                  <p:nvPr/>
                </p:nvSpPr>
                <p:spPr>
                  <a:xfrm>
                    <a:off x="5756785" y="1668503"/>
                    <a:ext cx="869433" cy="1541563"/>
                  </a:xfrm>
                  <a:prstGeom prst="roundRect">
                    <a:avLst/>
                  </a:prstGeom>
                  <a:gradFill rotWithShape="1">
                    <a:gsLst>
                      <a:gs pos="0">
                        <a:srgbClr val="6B6149">
                          <a:tint val="50000"/>
                          <a:satMod val="300000"/>
                        </a:srgbClr>
                      </a:gs>
                      <a:gs pos="35000">
                        <a:srgbClr val="6B6149">
                          <a:tint val="37000"/>
                          <a:satMod val="300000"/>
                        </a:srgbClr>
                      </a:gs>
                      <a:gs pos="100000">
                        <a:srgbClr val="6B6149">
                          <a:tint val="15000"/>
                          <a:satMod val="350000"/>
                        </a:srgbClr>
                      </a:gs>
                    </a:gsLst>
                    <a:lin ang="16200000" scaled="1"/>
                  </a:gradFill>
                  <a:ln w="9525" cap="flat" cmpd="sng" algn="ctr">
                    <a:solidFill>
                      <a:srgbClr val="6B6149">
                        <a:shade val="95000"/>
                        <a:satMod val="105000"/>
                      </a:srgbClr>
                    </a:solidFill>
                    <a:prstDash val="solid"/>
                  </a:ln>
                  <a:effectLst>
                    <a:outerShdw blurRad="40000" dist="20000" dir="5400000" rotWithShape="0">
                      <a:srgbClr val="000000">
                        <a:alpha val="38000"/>
                      </a:srgbClr>
                    </a:outerShdw>
                  </a:effectLst>
                </p:spPr>
                <p:txBody>
                  <a:bodyPr lIns="9144" tIns="9144" rIns="9144" bIns="9144" rtlCol="0" anchor="ctr"/>
                  <a:lstStyle/>
                  <a:p>
                    <a:pPr algn="ctr" defTabSz="914400" fontAlgn="auto">
                      <a:spcBef>
                        <a:spcPts val="0"/>
                      </a:spcBef>
                      <a:spcAft>
                        <a:spcPts val="0"/>
                      </a:spcAft>
                    </a:pPr>
                    <a:r>
                      <a:rPr lang="en-US" sz="1200" b="1" kern="0" dirty="0" smtClean="0">
                        <a:solidFill>
                          <a:prstClr val="black"/>
                        </a:solidFill>
                        <a:latin typeface="Calibri"/>
                      </a:rPr>
                      <a:t>G-Buffer Generation</a:t>
                    </a:r>
                  </a:p>
                </p:txBody>
              </p:sp>
              <p:sp>
                <p:nvSpPr>
                  <p:cNvPr id="46" name="TextBox 45"/>
                  <p:cNvSpPr txBox="1"/>
                  <p:nvPr/>
                </p:nvSpPr>
                <p:spPr>
                  <a:xfrm>
                    <a:off x="5756787" y="3022365"/>
                    <a:ext cx="869433" cy="220219"/>
                  </a:xfrm>
                  <a:prstGeom prst="rect">
                    <a:avLst/>
                  </a:prstGeom>
                  <a:noFill/>
                </p:spPr>
                <p:txBody>
                  <a:bodyPr wrap="square" lIns="9144" tIns="9144" rIns="9144" bIns="9144" rtlCol="0">
                    <a:spAutoFit/>
                  </a:bodyPr>
                  <a:lstStyle/>
                  <a:p>
                    <a:pPr algn="ctr" defTabSz="1371600" fontAlgn="auto">
                      <a:spcBef>
                        <a:spcPts val="0"/>
                      </a:spcBef>
                      <a:spcAft>
                        <a:spcPts val="0"/>
                      </a:spcAft>
                      <a:defRPr/>
                    </a:pPr>
                    <a:endParaRPr lang="en-US" sz="1400" b="1" i="1" kern="0" dirty="0">
                      <a:solidFill>
                        <a:srgbClr val="79705A"/>
                      </a:solidFill>
                      <a:latin typeface="Calibri" pitchFamily="34" charset="0"/>
                    </a:endParaRPr>
                  </a:p>
                </p:txBody>
              </p:sp>
            </p:grpSp>
            <p:pic>
              <p:nvPicPr>
                <p:cNvPr id="43" name="Picture 42"/>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3562647" y="4258727"/>
                  <a:ext cx="559721" cy="574293"/>
                </a:xfrm>
                <a:prstGeom prst="rect">
                  <a:avLst/>
                </a:prstGeom>
                <a:noFill/>
                <a:ln w="9525">
                  <a:noFill/>
                  <a:miter lim="800000"/>
                  <a:headEnd/>
                  <a:tailEnd/>
                </a:ln>
                <a:effectLst/>
              </p:spPr>
            </p:pic>
            <p:sp>
              <p:nvSpPr>
                <p:cNvPr id="44" name="Right Arrow 43"/>
                <p:cNvSpPr/>
                <p:nvPr/>
              </p:nvSpPr>
              <p:spPr>
                <a:xfrm>
                  <a:off x="4226138" y="4130669"/>
                  <a:ext cx="208970" cy="915186"/>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endParaRPr lang="en-US" kern="0" smtClean="0">
                    <a:solidFill>
                      <a:prstClr val="white"/>
                    </a:solidFill>
                    <a:latin typeface="Calibri"/>
                  </a:endParaRPr>
                </a:p>
              </p:txBody>
            </p:sp>
          </p:grpSp>
          <p:sp>
            <p:nvSpPr>
              <p:cNvPr id="86" name="TextBox 85"/>
              <p:cNvSpPr txBox="1"/>
              <p:nvPr/>
            </p:nvSpPr>
            <p:spPr>
              <a:xfrm>
                <a:off x="319373" y="5229896"/>
                <a:ext cx="834280" cy="156966"/>
              </a:xfrm>
              <a:prstGeom prst="rect">
                <a:avLst/>
              </a:prstGeom>
              <a:noFill/>
            </p:spPr>
            <p:txBody>
              <a:bodyPr wrap="square" lIns="9144" tIns="9144" rIns="9144" bIns="9144" rtlCol="0">
                <a:spAutoFit/>
              </a:bodyPr>
              <a:lstStyle/>
              <a:p>
                <a:pPr algn="ctr" defTabSz="1371600" fontAlgn="auto">
                  <a:spcBef>
                    <a:spcPts val="0"/>
                  </a:spcBef>
                  <a:spcAft>
                    <a:spcPts val="0"/>
                  </a:spcAft>
                  <a:defRPr/>
                </a:pPr>
                <a:r>
                  <a:rPr lang="en-US" sz="900" b="1" i="1" kern="0" dirty="0" smtClean="0">
                    <a:solidFill>
                      <a:srgbClr val="EEECE1"/>
                    </a:solidFill>
                    <a:latin typeface="Calibri" pitchFamily="34" charset="0"/>
                  </a:rPr>
                  <a:t>Raster pass </a:t>
                </a:r>
                <a:endParaRPr lang="en-US" sz="900" b="1" i="1" kern="0" dirty="0">
                  <a:solidFill>
                    <a:srgbClr val="EEECE1"/>
                  </a:solidFill>
                  <a:latin typeface="Calibri" pitchFamily="34" charset="0"/>
                </a:endParaRPr>
              </a:p>
            </p:txBody>
          </p:sp>
        </p:grpSp>
      </p:grpSp>
      <p:sp>
        <p:nvSpPr>
          <p:cNvPr id="88" name="Right Arrow 87"/>
          <p:cNvSpPr/>
          <p:nvPr/>
        </p:nvSpPr>
        <p:spPr>
          <a:xfrm>
            <a:off x="4281053" y="4273400"/>
            <a:ext cx="967889" cy="1399202"/>
          </a:xfrm>
          <a:prstGeom prst="rightArrow">
            <a:avLst/>
          </a:prstGeom>
          <a:ln/>
        </p:spPr>
        <p:style>
          <a:lnRef idx="1">
            <a:schemeClr val="accent3"/>
          </a:lnRef>
          <a:fillRef idx="3">
            <a:schemeClr val="accent3"/>
          </a:fillRef>
          <a:effectRef idx="2">
            <a:schemeClr val="accent3"/>
          </a:effectRef>
          <a:fontRef idx="minor">
            <a:schemeClr val="lt1"/>
          </a:fontRef>
        </p:style>
        <p:txBody>
          <a:bodyPr lIns="9144" tIns="9144" rIns="9144" bIns="9144" rtlCol="0" anchor="ctr"/>
          <a:lstStyle/>
          <a:p>
            <a:pPr algn="ctr" defTabSz="914400" fontAlgn="auto">
              <a:spcBef>
                <a:spcPts val="0"/>
              </a:spcBef>
              <a:spcAft>
                <a:spcPts val="0"/>
              </a:spcAft>
            </a:pPr>
            <a:r>
              <a:rPr lang="en-US" sz="1050" b="1" kern="0" dirty="0" smtClean="0">
                <a:solidFill>
                  <a:prstClr val="white"/>
                </a:solidFill>
                <a:latin typeface="Calibri"/>
              </a:rPr>
              <a:t>Conversion</a:t>
            </a:r>
          </a:p>
        </p:txBody>
      </p:sp>
      <p:grpSp>
        <p:nvGrpSpPr>
          <p:cNvPr id="100" name="Group 99"/>
          <p:cNvGrpSpPr/>
          <p:nvPr/>
        </p:nvGrpSpPr>
        <p:grpSpPr>
          <a:xfrm>
            <a:off x="549277" y="3954078"/>
            <a:ext cx="4638054" cy="1999913"/>
            <a:chOff x="549277" y="3954078"/>
            <a:chExt cx="4638054" cy="1999913"/>
          </a:xfrm>
        </p:grpSpPr>
        <p:cxnSp>
          <p:nvCxnSpPr>
            <p:cNvPr id="90" name="Straight Connector 89"/>
            <p:cNvCxnSpPr/>
            <p:nvPr/>
          </p:nvCxnSpPr>
          <p:spPr>
            <a:xfrm>
              <a:off x="549277" y="3954078"/>
              <a:ext cx="4638054" cy="1999913"/>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559866" y="3979063"/>
              <a:ext cx="4490116" cy="197492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1" name="Group 100"/>
          <p:cNvGrpSpPr/>
          <p:nvPr/>
        </p:nvGrpSpPr>
        <p:grpSpPr>
          <a:xfrm>
            <a:off x="2770335" y="4111045"/>
            <a:ext cx="1937320" cy="1671940"/>
            <a:chOff x="2770335" y="4111045"/>
            <a:chExt cx="1937320" cy="1671940"/>
          </a:xfrm>
        </p:grpSpPr>
        <p:grpSp>
          <p:nvGrpSpPr>
            <p:cNvPr id="104" name="Group 103"/>
            <p:cNvGrpSpPr/>
            <p:nvPr/>
          </p:nvGrpSpPr>
          <p:grpSpPr>
            <a:xfrm>
              <a:off x="2908107" y="4111045"/>
              <a:ext cx="1799548" cy="1671940"/>
              <a:chOff x="3562647" y="3774989"/>
              <a:chExt cx="1799548" cy="1671940"/>
            </a:xfrm>
          </p:grpSpPr>
          <p:grpSp>
            <p:nvGrpSpPr>
              <p:cNvPr id="106" name="Group 105"/>
              <p:cNvGrpSpPr/>
              <p:nvPr/>
            </p:nvGrpSpPr>
            <p:grpSpPr>
              <a:xfrm>
                <a:off x="4492760" y="3774989"/>
                <a:ext cx="869435" cy="1671940"/>
                <a:chOff x="5756785" y="1668503"/>
                <a:chExt cx="869435" cy="1574081"/>
              </a:xfrm>
            </p:grpSpPr>
            <p:sp>
              <p:nvSpPr>
                <p:cNvPr id="110" name="Rounded Rectangle 109"/>
                <p:cNvSpPr/>
                <p:nvPr/>
              </p:nvSpPr>
              <p:spPr>
                <a:xfrm>
                  <a:off x="5756785" y="1668503"/>
                  <a:ext cx="869433" cy="1541563"/>
                </a:xfrm>
                <a:prstGeom prst="roundRect">
                  <a:avLst/>
                </a:prstGeom>
                <a:gradFill rotWithShape="1">
                  <a:gsLst>
                    <a:gs pos="0">
                      <a:srgbClr val="6B6149">
                        <a:tint val="50000"/>
                        <a:satMod val="300000"/>
                      </a:srgbClr>
                    </a:gs>
                    <a:gs pos="35000">
                      <a:srgbClr val="6B6149">
                        <a:tint val="37000"/>
                        <a:satMod val="300000"/>
                      </a:srgbClr>
                    </a:gs>
                    <a:gs pos="100000">
                      <a:srgbClr val="6B6149">
                        <a:tint val="15000"/>
                        <a:satMod val="350000"/>
                      </a:srgbClr>
                    </a:gs>
                  </a:gsLst>
                  <a:lin ang="16200000" scaled="1"/>
                </a:gradFill>
                <a:ln w="9525" cap="flat" cmpd="sng" algn="ctr">
                  <a:solidFill>
                    <a:srgbClr val="6B6149">
                      <a:shade val="95000"/>
                      <a:satMod val="105000"/>
                    </a:srgbClr>
                  </a:solidFill>
                  <a:prstDash val="solid"/>
                </a:ln>
                <a:effectLst>
                  <a:outerShdw blurRad="40000" dist="20000" dir="5400000" rotWithShape="0">
                    <a:srgbClr val="000000">
                      <a:alpha val="38000"/>
                    </a:srgbClr>
                  </a:outerShdw>
                </a:effectLst>
              </p:spPr>
              <p:txBody>
                <a:bodyPr lIns="9144" tIns="9144" rIns="9144" bIns="9144" rtlCol="0" anchor="ctr"/>
                <a:lstStyle/>
                <a:p>
                  <a:pPr algn="ctr" defTabSz="914400" fontAlgn="auto">
                    <a:spcBef>
                      <a:spcPts val="0"/>
                    </a:spcBef>
                    <a:spcAft>
                      <a:spcPts val="0"/>
                    </a:spcAft>
                  </a:pPr>
                  <a:r>
                    <a:rPr lang="en-US" sz="1200" b="1" kern="0" dirty="0" smtClean="0">
                      <a:solidFill>
                        <a:prstClr val="black"/>
                      </a:solidFill>
                      <a:latin typeface="Calibri"/>
                    </a:rPr>
                    <a:t>AG-Buffer Generation</a:t>
                  </a:r>
                </a:p>
              </p:txBody>
            </p:sp>
            <p:sp>
              <p:nvSpPr>
                <p:cNvPr id="111" name="TextBox 110"/>
                <p:cNvSpPr txBox="1"/>
                <p:nvPr/>
              </p:nvSpPr>
              <p:spPr>
                <a:xfrm>
                  <a:off x="5756787" y="3022365"/>
                  <a:ext cx="869433" cy="220219"/>
                </a:xfrm>
                <a:prstGeom prst="rect">
                  <a:avLst/>
                </a:prstGeom>
                <a:noFill/>
              </p:spPr>
              <p:txBody>
                <a:bodyPr wrap="square" lIns="9144" tIns="9144" rIns="9144" bIns="9144" rtlCol="0">
                  <a:spAutoFit/>
                </a:bodyPr>
                <a:lstStyle/>
                <a:p>
                  <a:pPr algn="ctr" defTabSz="1371600" fontAlgn="auto">
                    <a:spcBef>
                      <a:spcPts val="0"/>
                    </a:spcBef>
                    <a:spcAft>
                      <a:spcPts val="0"/>
                    </a:spcAft>
                    <a:defRPr/>
                  </a:pPr>
                  <a:endParaRPr lang="en-US" sz="1400" b="1" i="1" kern="0" dirty="0">
                    <a:solidFill>
                      <a:srgbClr val="79705A"/>
                    </a:solidFill>
                    <a:latin typeface="Calibri" pitchFamily="34" charset="0"/>
                  </a:endParaRPr>
                </a:p>
              </p:txBody>
            </p:sp>
          </p:grpSp>
          <p:pic>
            <p:nvPicPr>
              <p:cNvPr id="107" name="Picture 106"/>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3562647" y="4258727"/>
                <a:ext cx="559721" cy="574293"/>
              </a:xfrm>
              <a:prstGeom prst="rect">
                <a:avLst/>
              </a:prstGeom>
              <a:noFill/>
              <a:ln w="9525">
                <a:noFill/>
                <a:miter lim="800000"/>
                <a:headEnd/>
                <a:tailEnd/>
              </a:ln>
              <a:effectLst/>
            </p:spPr>
          </p:pic>
          <p:sp>
            <p:nvSpPr>
              <p:cNvPr id="109" name="Right Arrow 108"/>
              <p:cNvSpPr/>
              <p:nvPr/>
            </p:nvSpPr>
            <p:spPr>
              <a:xfrm>
                <a:off x="4226138" y="4130669"/>
                <a:ext cx="208970" cy="915186"/>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endParaRPr lang="en-US" kern="0" smtClean="0">
                  <a:solidFill>
                    <a:prstClr val="white"/>
                  </a:solidFill>
                  <a:latin typeface="Calibri"/>
                </a:endParaRPr>
              </a:p>
            </p:txBody>
          </p:sp>
        </p:grpSp>
        <p:sp>
          <p:nvSpPr>
            <p:cNvPr id="103" name="TextBox 102"/>
            <p:cNvSpPr txBox="1"/>
            <p:nvPr/>
          </p:nvSpPr>
          <p:spPr>
            <a:xfrm>
              <a:off x="2770335" y="5158697"/>
              <a:ext cx="834280" cy="156966"/>
            </a:xfrm>
            <a:prstGeom prst="rect">
              <a:avLst/>
            </a:prstGeom>
            <a:noFill/>
          </p:spPr>
          <p:txBody>
            <a:bodyPr wrap="square" lIns="9144" tIns="9144" rIns="9144" bIns="9144" rtlCol="0">
              <a:spAutoFit/>
            </a:bodyPr>
            <a:lstStyle/>
            <a:p>
              <a:pPr algn="ctr" defTabSz="1371600" fontAlgn="auto">
                <a:spcBef>
                  <a:spcPts val="0"/>
                </a:spcBef>
                <a:spcAft>
                  <a:spcPts val="0"/>
                </a:spcAft>
                <a:defRPr/>
              </a:pPr>
              <a:r>
                <a:rPr lang="en-US" sz="900" b="1" i="1" kern="0" dirty="0" smtClean="0">
                  <a:solidFill>
                    <a:srgbClr val="EEECE1"/>
                  </a:solidFill>
                  <a:latin typeface="Calibri" pitchFamily="34" charset="0"/>
                </a:rPr>
                <a:t>Raster pass</a:t>
              </a:r>
              <a:endParaRPr lang="en-US" sz="900" b="1" i="1" kern="0" dirty="0">
                <a:solidFill>
                  <a:srgbClr val="EEECE1"/>
                </a:solidFill>
                <a:latin typeface="Calibri" pitchFamily="34" charset="0"/>
              </a:endParaRPr>
            </a:p>
          </p:txBody>
        </p:sp>
      </p:grpSp>
      <p:sp>
        <p:nvSpPr>
          <p:cNvPr id="112" name="Right Arrow 111"/>
          <p:cNvSpPr/>
          <p:nvPr/>
        </p:nvSpPr>
        <p:spPr>
          <a:xfrm>
            <a:off x="4761290" y="4478898"/>
            <a:ext cx="376937" cy="966937"/>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lIns="9144" tIns="9144" rIns="9144" bIns="9144" rtlCol="0" anchor="ctr"/>
          <a:lstStyle/>
          <a:p>
            <a:pPr algn="ctr" defTabSz="914400" fontAlgn="auto">
              <a:spcBef>
                <a:spcPts val="0"/>
              </a:spcBef>
              <a:spcAft>
                <a:spcPts val="0"/>
              </a:spcAft>
            </a:pPr>
            <a:r>
              <a:rPr lang="en-US" sz="800" b="1" i="1" kern="0" dirty="0" smtClean="0">
                <a:solidFill>
                  <a:prstClr val="white"/>
                </a:solidFill>
                <a:latin typeface="Calibri"/>
              </a:rPr>
              <a:t>Blend</a:t>
            </a:r>
          </a:p>
        </p:txBody>
      </p:sp>
      <p:grpSp>
        <p:nvGrpSpPr>
          <p:cNvPr id="151" name="Group 150"/>
          <p:cNvGrpSpPr/>
          <p:nvPr/>
        </p:nvGrpSpPr>
        <p:grpSpPr>
          <a:xfrm>
            <a:off x="27091" y="1807109"/>
            <a:ext cx="3811131" cy="2463865"/>
            <a:chOff x="27091" y="1807109"/>
            <a:chExt cx="3811131" cy="2463865"/>
          </a:xfrm>
        </p:grpSpPr>
        <p:grpSp>
          <p:nvGrpSpPr>
            <p:cNvPr id="113" name="Group 112"/>
            <p:cNvGrpSpPr/>
            <p:nvPr/>
          </p:nvGrpSpPr>
          <p:grpSpPr>
            <a:xfrm>
              <a:off x="27091" y="1807109"/>
              <a:ext cx="3511722" cy="1723181"/>
              <a:chOff x="27091" y="1807109"/>
              <a:chExt cx="3511722" cy="1723181"/>
            </a:xfrm>
          </p:grpSpPr>
          <p:grpSp>
            <p:nvGrpSpPr>
              <p:cNvPr id="114" name="Group 113"/>
              <p:cNvGrpSpPr/>
              <p:nvPr/>
            </p:nvGrpSpPr>
            <p:grpSpPr>
              <a:xfrm>
                <a:off x="2285297" y="1969410"/>
                <a:ext cx="1253516" cy="1523672"/>
                <a:chOff x="2939837" y="1633354"/>
                <a:chExt cx="1253516" cy="1523672"/>
              </a:xfrm>
            </p:grpSpPr>
            <p:sp>
              <p:nvSpPr>
                <p:cNvPr id="146" name="Snip Diagonal Corner Rectangle 145"/>
                <p:cNvSpPr/>
                <p:nvPr/>
              </p:nvSpPr>
              <p:spPr>
                <a:xfrm>
                  <a:off x="2939837" y="1633354"/>
                  <a:ext cx="1253516" cy="1523672"/>
                </a:xfrm>
                <a:prstGeom prst="snip2DiagRect">
                  <a:avLst>
                    <a:gd name="adj1" fmla="val 0"/>
                    <a:gd name="adj2" fmla="val 5752"/>
                  </a:avLst>
                </a:prstGeom>
                <a:solidFill>
                  <a:schemeClr val="bg2">
                    <a:lumMod val="20000"/>
                    <a:lumOff val="80000"/>
                    <a:alpha val="20000"/>
                  </a:schemeClr>
                </a:solidFill>
                <a:ln>
                  <a:solidFill>
                    <a:srgbClr val="7879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p:cNvSpPr txBox="1"/>
                <p:nvPr/>
              </p:nvSpPr>
              <p:spPr>
                <a:xfrm>
                  <a:off x="3199009" y="2989275"/>
                  <a:ext cx="757041" cy="156966"/>
                </a:xfrm>
                <a:prstGeom prst="rect">
                  <a:avLst/>
                </a:prstGeom>
                <a:noFill/>
              </p:spPr>
              <p:txBody>
                <a:bodyPr wrap="square" lIns="9144" tIns="9144" rIns="9144" bIns="9144" rtlCol="0">
                  <a:spAutoFit/>
                </a:bodyPr>
                <a:lstStyle/>
                <a:p>
                  <a:pPr algn="ctr" defTabSz="1371600" fontAlgn="auto">
                    <a:spcBef>
                      <a:spcPts val="0"/>
                    </a:spcBef>
                    <a:spcAft>
                      <a:spcPts val="0"/>
                    </a:spcAft>
                    <a:defRPr/>
                  </a:pPr>
                  <a:r>
                    <a:rPr lang="en-US" sz="900" b="1" i="1" kern="0" dirty="0" smtClean="0">
                      <a:solidFill>
                        <a:srgbClr val="EEECE1"/>
                      </a:solidFill>
                      <a:latin typeface="Calibri" pitchFamily="34" charset="0"/>
                    </a:rPr>
                    <a:t>[8x Samples]</a:t>
                  </a:r>
                  <a:endParaRPr lang="en-US" sz="900" b="1" i="1" kern="0" dirty="0">
                    <a:solidFill>
                      <a:srgbClr val="EEECE1"/>
                    </a:solidFill>
                    <a:latin typeface="Calibri" pitchFamily="34" charset="0"/>
                  </a:endParaRPr>
                </a:p>
              </p:txBody>
            </p:sp>
          </p:grpSp>
          <p:sp>
            <p:nvSpPr>
              <p:cNvPr id="115" name="Right Triangle 114"/>
              <p:cNvSpPr/>
              <p:nvPr/>
            </p:nvSpPr>
            <p:spPr>
              <a:xfrm rot="7155507">
                <a:off x="2865859" y="2709654"/>
                <a:ext cx="215682" cy="149788"/>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16" name="Right Triangle 115"/>
              <p:cNvSpPr/>
              <p:nvPr/>
            </p:nvSpPr>
            <p:spPr>
              <a:xfrm rot="11792435">
                <a:off x="2790390" y="2781921"/>
                <a:ext cx="256561" cy="178179"/>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17" name="Right Triangle 116"/>
              <p:cNvSpPr/>
              <p:nvPr/>
            </p:nvSpPr>
            <p:spPr>
              <a:xfrm rot="6178923">
                <a:off x="2720718" y="2959805"/>
                <a:ext cx="215682" cy="298762"/>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18" name="Right Triangle 117"/>
              <p:cNvSpPr/>
              <p:nvPr/>
            </p:nvSpPr>
            <p:spPr>
              <a:xfrm rot="13649908">
                <a:off x="2861869" y="2732277"/>
                <a:ext cx="290696" cy="149788"/>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19" name="Right Triangle 118"/>
              <p:cNvSpPr/>
              <p:nvPr/>
            </p:nvSpPr>
            <p:spPr>
              <a:xfrm rot="4599500">
                <a:off x="2601511" y="2955381"/>
                <a:ext cx="269370" cy="149788"/>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20" name="Right Triangle 119"/>
              <p:cNvSpPr/>
              <p:nvPr/>
            </p:nvSpPr>
            <p:spPr>
              <a:xfrm rot="7155507">
                <a:off x="2800062" y="2882540"/>
                <a:ext cx="215682" cy="149788"/>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21" name="Right Triangle 120"/>
              <p:cNvSpPr/>
              <p:nvPr/>
            </p:nvSpPr>
            <p:spPr>
              <a:xfrm rot="7155507" flipH="1">
                <a:off x="2759268" y="2841124"/>
                <a:ext cx="99049" cy="149788"/>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22" name="Right Triangle 121"/>
              <p:cNvSpPr/>
              <p:nvPr/>
            </p:nvSpPr>
            <p:spPr>
              <a:xfrm rot="7155507">
                <a:off x="2991305" y="2919624"/>
                <a:ext cx="215682" cy="101843"/>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23" name="Right Triangle 122"/>
              <p:cNvSpPr/>
              <p:nvPr/>
            </p:nvSpPr>
            <p:spPr>
              <a:xfrm rot="7155507">
                <a:off x="2955021" y="2741071"/>
                <a:ext cx="288250" cy="91860"/>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grpSp>
            <p:nvGrpSpPr>
              <p:cNvPr id="124" name="Group 123"/>
              <p:cNvGrpSpPr/>
              <p:nvPr/>
            </p:nvGrpSpPr>
            <p:grpSpPr>
              <a:xfrm>
                <a:off x="2630924" y="2658736"/>
                <a:ext cx="571376" cy="577100"/>
                <a:chOff x="6042498" y="1679481"/>
                <a:chExt cx="529766" cy="535073"/>
              </a:xfrm>
            </p:grpSpPr>
            <p:sp>
              <p:nvSpPr>
                <p:cNvPr id="137" name="Rectangle 136"/>
                <p:cNvSpPr/>
                <p:nvPr/>
              </p:nvSpPr>
              <p:spPr>
                <a:xfrm>
                  <a:off x="6042498" y="1679481"/>
                  <a:ext cx="529766" cy="535073"/>
                </a:xfrm>
                <a:prstGeom prst="rect">
                  <a:avLst/>
                </a:prstGeom>
                <a:noFill/>
                <a:ln w="254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38" name="Oval 137"/>
                <p:cNvSpPr/>
                <p:nvPr/>
              </p:nvSpPr>
              <p:spPr>
                <a:xfrm>
                  <a:off x="6107709" y="1763251"/>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39" name="Oval 138"/>
                <p:cNvSpPr/>
                <p:nvPr/>
              </p:nvSpPr>
              <p:spPr>
                <a:xfrm>
                  <a:off x="6196824" y="1887620"/>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40" name="Oval 139"/>
                <p:cNvSpPr/>
                <p:nvPr/>
              </p:nvSpPr>
              <p:spPr>
                <a:xfrm>
                  <a:off x="6320040" y="1835256"/>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41" name="Oval 140"/>
                <p:cNvSpPr/>
                <p:nvPr/>
              </p:nvSpPr>
              <p:spPr>
                <a:xfrm>
                  <a:off x="6466024" y="1754505"/>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42" name="Oval 141"/>
                <p:cNvSpPr/>
                <p:nvPr/>
              </p:nvSpPr>
              <p:spPr>
                <a:xfrm>
                  <a:off x="6383666" y="1948850"/>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43" name="Oval 142"/>
                <p:cNvSpPr/>
                <p:nvPr/>
              </p:nvSpPr>
              <p:spPr>
                <a:xfrm>
                  <a:off x="6265826" y="2001104"/>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44" name="Oval 143"/>
                <p:cNvSpPr/>
                <p:nvPr/>
              </p:nvSpPr>
              <p:spPr>
                <a:xfrm>
                  <a:off x="6467457" y="2104416"/>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45" name="Oval 144"/>
                <p:cNvSpPr/>
                <p:nvPr/>
              </p:nvSpPr>
              <p:spPr>
                <a:xfrm>
                  <a:off x="6143098" y="2090432"/>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grpSp>
          <p:grpSp>
            <p:nvGrpSpPr>
              <p:cNvPr id="125" name="Group 124"/>
              <p:cNvGrpSpPr/>
              <p:nvPr/>
            </p:nvGrpSpPr>
            <p:grpSpPr>
              <a:xfrm>
                <a:off x="1097077" y="1969410"/>
                <a:ext cx="869433" cy="1560880"/>
                <a:chOff x="1170644" y="1663713"/>
                <a:chExt cx="797501" cy="1560880"/>
              </a:xfrm>
            </p:grpSpPr>
            <p:sp>
              <p:nvSpPr>
                <p:cNvPr id="135" name="Rounded Rectangle 134"/>
                <p:cNvSpPr/>
                <p:nvPr/>
              </p:nvSpPr>
              <p:spPr>
                <a:xfrm>
                  <a:off x="1170644" y="1663713"/>
                  <a:ext cx="797501" cy="1546354"/>
                </a:xfrm>
                <a:prstGeom prst="roundRect">
                  <a:avLst/>
                </a:prstGeom>
                <a:gradFill rotWithShape="1">
                  <a:gsLst>
                    <a:gs pos="0">
                      <a:srgbClr val="6B6149">
                        <a:tint val="50000"/>
                        <a:satMod val="300000"/>
                      </a:srgbClr>
                    </a:gs>
                    <a:gs pos="35000">
                      <a:srgbClr val="6B6149">
                        <a:tint val="37000"/>
                        <a:satMod val="300000"/>
                      </a:srgbClr>
                    </a:gs>
                    <a:gs pos="100000">
                      <a:srgbClr val="6B6149">
                        <a:tint val="15000"/>
                        <a:satMod val="350000"/>
                      </a:srgbClr>
                    </a:gs>
                  </a:gsLst>
                  <a:lin ang="16200000" scaled="1"/>
                </a:gradFill>
                <a:ln w="9525" cap="flat" cmpd="sng" algn="ctr">
                  <a:solidFill>
                    <a:srgbClr val="6B6149">
                      <a:shade val="95000"/>
                      <a:satMod val="105000"/>
                    </a:srgbClr>
                  </a:solidFill>
                  <a:prstDash val="solid"/>
                </a:ln>
                <a:effectLst>
                  <a:outerShdw blurRad="40000" dist="20000" dir="5400000" rotWithShape="0">
                    <a:srgbClr val="000000">
                      <a:alpha val="38000"/>
                    </a:srgbClr>
                  </a:outerShdw>
                </a:effectLst>
              </p:spPr>
              <p:txBody>
                <a:bodyPr lIns="9144" tIns="9144" rIns="9144" bIns="9144" rtlCol="0" anchor="ctr"/>
                <a:lstStyle/>
                <a:p>
                  <a:pPr algn="ctr" defTabSz="914400" fontAlgn="auto">
                    <a:spcBef>
                      <a:spcPts val="0"/>
                    </a:spcBef>
                    <a:spcAft>
                      <a:spcPts val="0"/>
                    </a:spcAft>
                  </a:pPr>
                  <a:r>
                    <a:rPr lang="en-US" sz="1200" b="1" kern="0" dirty="0" smtClean="0">
                      <a:solidFill>
                        <a:prstClr val="black"/>
                      </a:solidFill>
                      <a:latin typeface="Calibri"/>
                    </a:rPr>
                    <a:t>Depth </a:t>
                  </a:r>
                  <a:r>
                    <a:rPr lang="en-US" sz="1200" b="1" kern="0" dirty="0" err="1" smtClean="0">
                      <a:solidFill>
                        <a:prstClr val="black"/>
                      </a:solidFill>
                      <a:latin typeface="Calibri"/>
                    </a:rPr>
                    <a:t>Prepass</a:t>
                  </a:r>
                  <a:endParaRPr lang="en-US" sz="1200" b="1" kern="0" dirty="0" smtClean="0">
                    <a:solidFill>
                      <a:prstClr val="black"/>
                    </a:solidFill>
                    <a:latin typeface="Calibri"/>
                  </a:endParaRPr>
                </a:p>
              </p:txBody>
            </p:sp>
            <p:sp>
              <p:nvSpPr>
                <p:cNvPr id="136" name="TextBox 135"/>
                <p:cNvSpPr txBox="1"/>
                <p:nvPr/>
              </p:nvSpPr>
              <p:spPr>
                <a:xfrm>
                  <a:off x="1175208" y="2990683"/>
                  <a:ext cx="792937" cy="233910"/>
                </a:xfrm>
                <a:prstGeom prst="rect">
                  <a:avLst/>
                </a:prstGeom>
                <a:noFill/>
              </p:spPr>
              <p:txBody>
                <a:bodyPr wrap="square" lIns="9144" tIns="9144" rIns="9144" bIns="9144" rtlCol="0">
                  <a:spAutoFit/>
                </a:bodyPr>
                <a:lstStyle/>
                <a:p>
                  <a:pPr algn="ctr" defTabSz="1371600" fontAlgn="auto">
                    <a:spcBef>
                      <a:spcPts val="0"/>
                    </a:spcBef>
                    <a:spcAft>
                      <a:spcPts val="0"/>
                    </a:spcAft>
                    <a:defRPr/>
                  </a:pPr>
                  <a:endParaRPr lang="en-US" sz="1400" b="1" i="1" kern="0" dirty="0">
                    <a:solidFill>
                      <a:srgbClr val="79705A"/>
                    </a:solidFill>
                    <a:latin typeface="Calibri" pitchFamily="34" charset="0"/>
                  </a:endParaRPr>
                </a:p>
              </p:txBody>
            </p:sp>
          </p:grpSp>
          <p:pic>
            <p:nvPicPr>
              <p:cNvPr id="126" name="Picture 125"/>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164371" y="2353631"/>
                <a:ext cx="559721" cy="574293"/>
              </a:xfrm>
              <a:prstGeom prst="rect">
                <a:avLst/>
              </a:prstGeom>
              <a:noFill/>
              <a:ln w="9525">
                <a:noFill/>
                <a:miter lim="800000"/>
                <a:headEnd/>
                <a:tailEnd/>
              </a:ln>
              <a:effectLst/>
            </p:spPr>
          </p:pic>
          <p:sp>
            <p:nvSpPr>
              <p:cNvPr id="127" name="TextBox 126"/>
              <p:cNvSpPr txBox="1"/>
              <p:nvPr/>
            </p:nvSpPr>
            <p:spPr>
              <a:xfrm rot="16200000">
                <a:off x="2245958" y="2855020"/>
                <a:ext cx="597022" cy="164609"/>
              </a:xfrm>
              <a:prstGeom prst="rect">
                <a:avLst/>
              </a:prstGeom>
              <a:noFill/>
            </p:spPr>
            <p:txBody>
              <a:bodyPr wrap="square" lIns="9144" tIns="9144" rIns="9144" bIns="9144" rtlCol="0">
                <a:no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schemeClr val="tx1">
                        <a:lumMod val="50000"/>
                      </a:schemeClr>
                    </a:solidFill>
                    <a:effectLst/>
                    <a:uLnTx/>
                    <a:uFillTx/>
                    <a:ea typeface="ＭＳ Ｐゴシック" charset="0"/>
                  </a:rPr>
                  <a:t>Pixel</a:t>
                </a:r>
                <a:endParaRPr kumimoji="0" lang="en-US" sz="1000" b="1" i="1" u="none" strike="noStrike" kern="0" cap="none" spc="0" normalizeH="0" baseline="0" noProof="0" dirty="0">
                  <a:ln>
                    <a:noFill/>
                  </a:ln>
                  <a:solidFill>
                    <a:schemeClr val="tx1">
                      <a:lumMod val="50000"/>
                    </a:schemeClr>
                  </a:solidFill>
                  <a:effectLst/>
                  <a:uLnTx/>
                  <a:uFillTx/>
                  <a:ea typeface="ＭＳ Ｐゴシック" charset="0"/>
                </a:endParaRPr>
              </a:p>
            </p:txBody>
          </p:sp>
          <p:sp>
            <p:nvSpPr>
              <p:cNvPr id="128" name="Right Arrow 127"/>
              <p:cNvSpPr/>
              <p:nvPr/>
            </p:nvSpPr>
            <p:spPr>
              <a:xfrm>
                <a:off x="2022357" y="2251171"/>
                <a:ext cx="208970" cy="915186"/>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endParaRPr lang="en-US" kern="0" smtClean="0">
                  <a:solidFill>
                    <a:prstClr val="white"/>
                  </a:solidFill>
                  <a:latin typeface="Calibri"/>
                </a:endParaRPr>
              </a:p>
            </p:txBody>
          </p:sp>
          <p:sp>
            <p:nvSpPr>
              <p:cNvPr id="129" name="Right Arrow 128"/>
              <p:cNvSpPr/>
              <p:nvPr/>
            </p:nvSpPr>
            <p:spPr>
              <a:xfrm>
                <a:off x="838852" y="2251171"/>
                <a:ext cx="208970" cy="915186"/>
              </a:xfrm>
              <a:prstGeom prst="rightArrow">
                <a:avLst/>
              </a:prstGeom>
              <a:gradFill rotWithShape="1">
                <a:gsLst>
                  <a:gs pos="0">
                    <a:srgbClr val="79705A"/>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endParaRPr lang="en-US" kern="0" smtClean="0">
                  <a:solidFill>
                    <a:prstClr val="white"/>
                  </a:solidFill>
                  <a:latin typeface="Calibri"/>
                </a:endParaRPr>
              </a:p>
            </p:txBody>
          </p:sp>
          <p:grpSp>
            <p:nvGrpSpPr>
              <p:cNvPr id="130" name="Group 129"/>
              <p:cNvGrpSpPr/>
              <p:nvPr/>
            </p:nvGrpSpPr>
            <p:grpSpPr>
              <a:xfrm>
                <a:off x="2357162" y="2058557"/>
                <a:ext cx="1101392" cy="185699"/>
                <a:chOff x="3011702" y="1722501"/>
                <a:chExt cx="1101392" cy="185699"/>
              </a:xfrm>
            </p:grpSpPr>
            <p:sp>
              <p:nvSpPr>
                <p:cNvPr id="133" name="Parallelogram 132"/>
                <p:cNvSpPr/>
                <p:nvPr/>
              </p:nvSpPr>
              <p:spPr>
                <a:xfrm>
                  <a:off x="3011702" y="1722501"/>
                  <a:ext cx="1101392" cy="185699"/>
                </a:xfrm>
                <a:prstGeom prst="parallelogram">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r>
                    <a:rPr lang="en-US" sz="900" kern="0" dirty="0" smtClean="0">
                      <a:solidFill>
                        <a:srgbClr val="EEECE1"/>
                      </a:solidFill>
                      <a:latin typeface="Calibri"/>
                    </a:rPr>
                    <a:t>Depth</a:t>
                  </a:r>
                </a:p>
              </p:txBody>
            </p:sp>
            <p:pic>
              <p:nvPicPr>
                <p:cNvPr id="134" name="Content Placeholder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76766" y="1757796"/>
                  <a:ext cx="204634" cy="115106"/>
                </a:xfrm>
                <a:prstGeom prst="rect">
                  <a:avLst/>
                </a:prstGeom>
              </p:spPr>
            </p:pic>
          </p:grpSp>
          <p:sp>
            <p:nvSpPr>
              <p:cNvPr id="131" name="TextBox 130"/>
              <p:cNvSpPr txBox="1"/>
              <p:nvPr/>
            </p:nvSpPr>
            <p:spPr>
              <a:xfrm>
                <a:off x="2270441" y="1807109"/>
                <a:ext cx="1268372" cy="156966"/>
              </a:xfrm>
              <a:prstGeom prst="rect">
                <a:avLst/>
              </a:prstGeom>
              <a:noFill/>
            </p:spPr>
            <p:txBody>
              <a:bodyPr wrap="square" lIns="9144" tIns="9144" rIns="9144" bIns="9144" rtlCol="0">
                <a:spAutoFit/>
              </a:bodyPr>
              <a:lstStyle/>
              <a:p>
                <a:pPr defTabSz="1371600" fontAlgn="auto">
                  <a:spcBef>
                    <a:spcPts val="0"/>
                  </a:spcBef>
                  <a:spcAft>
                    <a:spcPts val="0"/>
                  </a:spcAft>
                  <a:defRPr/>
                </a:pPr>
                <a:r>
                  <a:rPr lang="en-US" sz="900" b="1" kern="0" dirty="0" smtClean="0">
                    <a:solidFill>
                      <a:schemeClr val="bg1">
                        <a:lumMod val="50000"/>
                        <a:lumOff val="50000"/>
                      </a:schemeClr>
                    </a:solidFill>
                    <a:latin typeface="Calibri" pitchFamily="34" charset="0"/>
                  </a:rPr>
                  <a:t>Framebuffer            </a:t>
                </a:r>
                <a:r>
                  <a:rPr lang="en-US" sz="900" b="1" i="1" kern="0" dirty="0" smtClean="0">
                    <a:solidFill>
                      <a:srgbClr val="FF0000"/>
                    </a:solidFill>
                    <a:latin typeface="Calibri" pitchFamily="34" charset="0"/>
                  </a:rPr>
                  <a:t>8x</a:t>
                </a:r>
                <a:r>
                  <a:rPr lang="en-US" sz="900" b="1" i="1" kern="0" dirty="0" smtClean="0">
                    <a:solidFill>
                      <a:schemeClr val="bg1">
                        <a:lumMod val="50000"/>
                        <a:lumOff val="50000"/>
                      </a:schemeClr>
                    </a:solidFill>
                    <a:latin typeface="Calibri" pitchFamily="34" charset="0"/>
                  </a:rPr>
                  <a:t>AA</a:t>
                </a:r>
                <a:endParaRPr lang="en-US" sz="900" b="1" i="1" kern="0" dirty="0">
                  <a:solidFill>
                    <a:schemeClr val="bg1">
                      <a:lumMod val="50000"/>
                      <a:lumOff val="50000"/>
                    </a:schemeClr>
                  </a:solidFill>
                  <a:latin typeface="Calibri" pitchFamily="34" charset="0"/>
                </a:endParaRPr>
              </a:p>
            </p:txBody>
          </p:sp>
          <p:sp>
            <p:nvSpPr>
              <p:cNvPr id="132" name="TextBox 131"/>
              <p:cNvSpPr txBox="1"/>
              <p:nvPr/>
            </p:nvSpPr>
            <p:spPr>
              <a:xfrm>
                <a:off x="27091" y="3031873"/>
                <a:ext cx="834280" cy="156966"/>
              </a:xfrm>
              <a:prstGeom prst="rect">
                <a:avLst/>
              </a:prstGeom>
              <a:noFill/>
            </p:spPr>
            <p:txBody>
              <a:bodyPr wrap="square" lIns="9144" tIns="9144" rIns="9144" bIns="9144" rtlCol="0">
                <a:spAutoFit/>
              </a:bodyPr>
              <a:lstStyle/>
              <a:p>
                <a:pPr algn="ctr" defTabSz="1371600" fontAlgn="auto">
                  <a:spcBef>
                    <a:spcPts val="0"/>
                  </a:spcBef>
                  <a:spcAft>
                    <a:spcPts val="0"/>
                  </a:spcAft>
                  <a:defRPr/>
                </a:pPr>
                <a:r>
                  <a:rPr lang="en-US" sz="900" b="1" i="1" kern="0" dirty="0" smtClean="0">
                    <a:solidFill>
                      <a:srgbClr val="EEECE1"/>
                    </a:solidFill>
                    <a:latin typeface="Calibri" pitchFamily="34" charset="0"/>
                  </a:rPr>
                  <a:t>Raster pass </a:t>
                </a:r>
                <a:endParaRPr lang="en-US" sz="900" b="1" i="1" kern="0" dirty="0">
                  <a:solidFill>
                    <a:srgbClr val="EEECE1"/>
                  </a:solidFill>
                  <a:latin typeface="Calibri" pitchFamily="34" charset="0"/>
                </a:endParaRPr>
              </a:p>
            </p:txBody>
          </p:sp>
        </p:grpSp>
        <p:grpSp>
          <p:nvGrpSpPr>
            <p:cNvPr id="150" name="Group 149"/>
            <p:cNvGrpSpPr/>
            <p:nvPr/>
          </p:nvGrpSpPr>
          <p:grpSpPr>
            <a:xfrm>
              <a:off x="2912055" y="3493081"/>
              <a:ext cx="926167" cy="777893"/>
              <a:chOff x="2912055" y="3493081"/>
              <a:chExt cx="926167" cy="777893"/>
            </a:xfrm>
          </p:grpSpPr>
          <p:cxnSp>
            <p:nvCxnSpPr>
              <p:cNvPr id="148" name="Elbow Connector 147"/>
              <p:cNvCxnSpPr/>
              <p:nvPr/>
            </p:nvCxnSpPr>
            <p:spPr>
              <a:xfrm rot="16200000" flipH="1">
                <a:off x="2986192" y="3418944"/>
                <a:ext cx="777893" cy="926167"/>
              </a:xfrm>
              <a:prstGeom prst="bentConnector2">
                <a:avLst/>
              </a:prstGeom>
              <a:noFill/>
              <a:ln w="38100" cap="flat" cmpd="sng" algn="ctr">
                <a:solidFill>
                  <a:srgbClr val="EEECE1"/>
                </a:solidFill>
                <a:prstDash val="solid"/>
                <a:tailEnd type="triangle"/>
              </a:ln>
              <a:effectLst>
                <a:outerShdw blurRad="40000" dist="20000" dir="5400000" rotWithShape="0">
                  <a:srgbClr val="000000">
                    <a:alpha val="38000"/>
                  </a:srgbClr>
                </a:outerShdw>
              </a:effectLst>
            </p:spPr>
          </p:cxnSp>
          <p:sp>
            <p:nvSpPr>
              <p:cNvPr id="149" name="TextBox 148"/>
              <p:cNvSpPr txBox="1"/>
              <p:nvPr/>
            </p:nvSpPr>
            <p:spPr>
              <a:xfrm>
                <a:off x="2930440" y="3956625"/>
                <a:ext cx="834280" cy="295466"/>
              </a:xfrm>
              <a:prstGeom prst="rect">
                <a:avLst/>
              </a:prstGeom>
              <a:noFill/>
            </p:spPr>
            <p:txBody>
              <a:bodyPr wrap="square" lIns="9144" tIns="9144" rIns="9144" bIns="9144" rtlCol="0">
                <a:spAutoFit/>
              </a:bodyPr>
              <a:lstStyle/>
              <a:p>
                <a:pPr algn="ctr" defTabSz="1371600" fontAlgn="auto">
                  <a:spcBef>
                    <a:spcPts val="0"/>
                  </a:spcBef>
                  <a:spcAft>
                    <a:spcPts val="0"/>
                  </a:spcAft>
                  <a:defRPr/>
                </a:pPr>
                <a:r>
                  <a:rPr lang="en-US" sz="900" b="1" i="1" kern="0" dirty="0" smtClean="0">
                    <a:solidFill>
                      <a:schemeClr val="tx1">
                        <a:lumMod val="85000"/>
                      </a:schemeClr>
                    </a:solidFill>
                    <a:latin typeface="Calibri" pitchFamily="34" charset="0"/>
                  </a:rPr>
                  <a:t>Early depth testing</a:t>
                </a:r>
                <a:endParaRPr lang="en-US" sz="900" b="1" i="1" kern="0" dirty="0">
                  <a:solidFill>
                    <a:schemeClr val="tx1">
                      <a:lumMod val="85000"/>
                    </a:schemeClr>
                  </a:solidFill>
                  <a:latin typeface="Calibri" pitchFamily="34" charset="0"/>
                </a:endParaRPr>
              </a:p>
            </p:txBody>
          </p:sp>
        </p:grpSp>
      </p:grpSp>
    </p:spTree>
    <p:extLst>
      <p:ext uri="{BB962C8B-B14F-4D97-AF65-F5344CB8AC3E}">
        <p14:creationId xmlns:p14="http://schemas.microsoft.com/office/powerpoint/2010/main" val="422556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wipe(left)">
                                      <p:cBhvr>
                                        <p:cTn id="12" dur="500"/>
                                        <p:tgtEl>
                                          <p:spTgt spid="87"/>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8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87"/>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100"/>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88"/>
                                        </p:tgtEl>
                                        <p:attrNameLst>
                                          <p:attrName>style.visibility</p:attrName>
                                        </p:attrNameLst>
                                      </p:cBhvr>
                                      <p:to>
                                        <p:strVal val="hidden"/>
                                      </p:to>
                                    </p:set>
                                  </p:childTnLst>
                                </p:cTn>
                              </p:par>
                            </p:childTnLst>
                          </p:cTn>
                        </p:par>
                        <p:par>
                          <p:cTn id="28" fill="hold">
                            <p:stCondLst>
                              <p:cond delay="0"/>
                            </p:stCondLst>
                            <p:childTnLst>
                              <p:par>
                                <p:cTn id="29" presetID="22" presetClass="entr" presetSubtype="8" fill="hold" nodeType="afterEffect">
                                  <p:stCondLst>
                                    <p:cond delay="500"/>
                                  </p:stCondLst>
                                  <p:childTnLst>
                                    <p:set>
                                      <p:cBhvr>
                                        <p:cTn id="30" dur="1" fill="hold">
                                          <p:stCondLst>
                                            <p:cond delay="0"/>
                                          </p:stCondLst>
                                        </p:cTn>
                                        <p:tgtEl>
                                          <p:spTgt spid="101"/>
                                        </p:tgtEl>
                                        <p:attrNameLst>
                                          <p:attrName>style.visibility</p:attrName>
                                        </p:attrNameLst>
                                      </p:cBhvr>
                                      <p:to>
                                        <p:strVal val="visible"/>
                                      </p:to>
                                    </p:set>
                                    <p:animEffect transition="in" filter="wipe(left)">
                                      <p:cBhvr>
                                        <p:cTn id="31" dur="500"/>
                                        <p:tgtEl>
                                          <p:spTgt spid="101"/>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12"/>
                                        </p:tgtEl>
                                        <p:attrNameLst>
                                          <p:attrName>style.visibility</p:attrName>
                                        </p:attrNameLst>
                                      </p:cBhvr>
                                      <p:to>
                                        <p:strVal val="visible"/>
                                      </p:to>
                                    </p:set>
                                    <p:animEffect transition="in" filter="wipe(left)">
                                      <p:cBhvr>
                                        <p:cTn id="35" dur="500"/>
                                        <p:tgtEl>
                                          <p:spTgt spid="1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51"/>
                                        </p:tgtEl>
                                        <p:attrNameLst>
                                          <p:attrName>style.visibility</p:attrName>
                                        </p:attrNameLst>
                                      </p:cBhvr>
                                      <p:to>
                                        <p:strVal val="visible"/>
                                      </p:to>
                                    </p:set>
                                    <p:animEffect transition="in" filter="wipe(left)">
                                      <p:cBhvr>
                                        <p:cTn id="40"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8" grpId="1" animBg="1"/>
      <p:bldP spid="1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Rendering with Aggregates</a:t>
            </a:r>
            <a:endParaRPr lang="en-US" dirty="0"/>
          </a:p>
        </p:txBody>
      </p:sp>
      <p:grpSp>
        <p:nvGrpSpPr>
          <p:cNvPr id="7" name="Group 6"/>
          <p:cNvGrpSpPr/>
          <p:nvPr/>
        </p:nvGrpSpPr>
        <p:grpSpPr>
          <a:xfrm>
            <a:off x="5201551" y="4111046"/>
            <a:ext cx="1570605" cy="1655808"/>
            <a:chOff x="5856091" y="3552867"/>
            <a:chExt cx="1570605" cy="1879682"/>
          </a:xfrm>
        </p:grpSpPr>
        <p:sp>
          <p:nvSpPr>
            <p:cNvPr id="19" name="Snip Diagonal Corner Rectangle 18"/>
            <p:cNvSpPr/>
            <p:nvPr/>
          </p:nvSpPr>
          <p:spPr>
            <a:xfrm>
              <a:off x="5856091" y="3552867"/>
              <a:ext cx="1570605" cy="1864968"/>
            </a:xfrm>
            <a:prstGeom prst="snip2DiagRect">
              <a:avLst>
                <a:gd name="adj1" fmla="val 0"/>
                <a:gd name="adj2" fmla="val 5752"/>
              </a:avLst>
            </a:prstGeom>
            <a:solidFill>
              <a:schemeClr val="bg2">
                <a:lumMod val="20000"/>
                <a:lumOff val="80000"/>
                <a:alpha val="20000"/>
              </a:schemeClr>
            </a:solidFill>
            <a:ln>
              <a:solidFill>
                <a:srgbClr val="7879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127269" y="5254360"/>
              <a:ext cx="1095375" cy="178189"/>
            </a:xfrm>
            <a:prstGeom prst="rect">
              <a:avLst/>
            </a:prstGeom>
            <a:noFill/>
          </p:spPr>
          <p:txBody>
            <a:bodyPr wrap="square" lIns="9144" tIns="9144" rIns="9144" bIns="9144" rtlCol="0">
              <a:spAutoFit/>
            </a:bodyPr>
            <a:lstStyle/>
            <a:p>
              <a:pPr algn="ctr" defTabSz="1371600" fontAlgn="auto">
                <a:spcBef>
                  <a:spcPts val="0"/>
                </a:spcBef>
                <a:spcAft>
                  <a:spcPts val="0"/>
                </a:spcAft>
                <a:defRPr/>
              </a:pPr>
              <a:endParaRPr lang="en-US" sz="900" b="1" i="1" kern="0" dirty="0">
                <a:solidFill>
                  <a:srgbClr val="EEECE1"/>
                </a:solidFill>
                <a:latin typeface="Calibri" pitchFamily="34" charset="0"/>
              </a:endParaRPr>
            </a:p>
          </p:txBody>
        </p:sp>
      </p:grpSp>
      <p:sp>
        <p:nvSpPr>
          <p:cNvPr id="8" name="Parallelogram 7"/>
          <p:cNvSpPr/>
          <p:nvPr/>
        </p:nvSpPr>
        <p:spPr>
          <a:xfrm>
            <a:off x="5311290" y="4653864"/>
            <a:ext cx="1359267" cy="132970"/>
          </a:xfrm>
          <a:prstGeom prst="parallelogram">
            <a:avLst/>
          </a:prstGeom>
          <a:noFill/>
          <a:ln w="9525" cap="flat" cmpd="sng" algn="ctr">
            <a:solidFill>
              <a:srgbClr val="9BBB59">
                <a:shade val="95000"/>
                <a:satMod val="105000"/>
                <a:alpha val="50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r>
              <a:rPr lang="en-US" sz="900" kern="0" dirty="0" smtClean="0">
                <a:solidFill>
                  <a:srgbClr val="EEECE1"/>
                </a:solidFill>
                <a:latin typeface="Calibri"/>
              </a:rPr>
              <a:t>…</a:t>
            </a:r>
          </a:p>
        </p:txBody>
      </p:sp>
      <p:grpSp>
        <p:nvGrpSpPr>
          <p:cNvPr id="9" name="Group 8"/>
          <p:cNvGrpSpPr/>
          <p:nvPr/>
        </p:nvGrpSpPr>
        <p:grpSpPr>
          <a:xfrm>
            <a:off x="5311290" y="4204488"/>
            <a:ext cx="1359267" cy="132970"/>
            <a:chOff x="5965830" y="3615134"/>
            <a:chExt cx="1359267" cy="132970"/>
          </a:xfrm>
        </p:grpSpPr>
        <p:sp>
          <p:nvSpPr>
            <p:cNvPr id="17" name="Parallelogram 16"/>
            <p:cNvSpPr/>
            <p:nvPr/>
          </p:nvSpPr>
          <p:spPr>
            <a:xfrm>
              <a:off x="5965830" y="3615134"/>
              <a:ext cx="1359267" cy="132970"/>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r>
                <a:rPr lang="en-US" sz="900" kern="0" dirty="0" smtClean="0">
                  <a:solidFill>
                    <a:srgbClr val="EEECE1"/>
                  </a:solidFill>
                  <a:latin typeface="Calibri"/>
                </a:rPr>
                <a:t>NDF</a:t>
              </a:r>
            </a:p>
          </p:txBody>
        </p:sp>
        <p:pic>
          <p:nvPicPr>
            <p:cNvPr id="18" name="Content Placeholder 5"/>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019776" y="3619683"/>
              <a:ext cx="198249" cy="111515"/>
            </a:xfrm>
            <a:prstGeom prst="rect">
              <a:avLst/>
            </a:prstGeom>
          </p:spPr>
        </p:pic>
      </p:grpSp>
      <p:grpSp>
        <p:nvGrpSpPr>
          <p:cNvPr id="10" name="Group 9"/>
          <p:cNvGrpSpPr/>
          <p:nvPr/>
        </p:nvGrpSpPr>
        <p:grpSpPr>
          <a:xfrm>
            <a:off x="5311290" y="4355308"/>
            <a:ext cx="1359267" cy="132970"/>
            <a:chOff x="5965830" y="3765954"/>
            <a:chExt cx="1359267" cy="132970"/>
          </a:xfrm>
        </p:grpSpPr>
        <p:sp>
          <p:nvSpPr>
            <p:cNvPr id="15" name="Parallelogram 14"/>
            <p:cNvSpPr/>
            <p:nvPr/>
          </p:nvSpPr>
          <p:spPr>
            <a:xfrm>
              <a:off x="5965830" y="3765954"/>
              <a:ext cx="1359267" cy="132970"/>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r>
                <a:rPr lang="en-US" sz="900" kern="0" dirty="0" smtClean="0">
                  <a:solidFill>
                    <a:srgbClr val="EEECE1"/>
                  </a:solidFill>
                  <a:latin typeface="Calibri"/>
                </a:rPr>
                <a:t>Mean albedo</a:t>
              </a:r>
            </a:p>
          </p:txBody>
        </p:sp>
        <p:pic>
          <p:nvPicPr>
            <p:cNvPr id="16"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8002" y="3769265"/>
              <a:ext cx="202390" cy="113844"/>
            </a:xfrm>
            <a:prstGeom prst="rect">
              <a:avLst/>
            </a:prstGeom>
          </p:spPr>
        </p:pic>
      </p:grpSp>
      <p:grpSp>
        <p:nvGrpSpPr>
          <p:cNvPr id="11" name="Group 10"/>
          <p:cNvGrpSpPr/>
          <p:nvPr/>
        </p:nvGrpSpPr>
        <p:grpSpPr>
          <a:xfrm>
            <a:off x="5311288" y="4506128"/>
            <a:ext cx="1359267" cy="132970"/>
            <a:chOff x="5965828" y="3916774"/>
            <a:chExt cx="1359267" cy="132970"/>
          </a:xfrm>
        </p:grpSpPr>
        <p:sp>
          <p:nvSpPr>
            <p:cNvPr id="13" name="Parallelogram 12"/>
            <p:cNvSpPr/>
            <p:nvPr/>
          </p:nvSpPr>
          <p:spPr>
            <a:xfrm>
              <a:off x="5965828" y="3916774"/>
              <a:ext cx="1359267" cy="132970"/>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r>
                <a:rPr lang="en-US" sz="900" kern="0" dirty="0" smtClean="0">
                  <a:solidFill>
                    <a:srgbClr val="EEECE1"/>
                  </a:solidFill>
                  <a:latin typeface="Calibri"/>
                </a:rPr>
                <a:t>Mean metal</a:t>
              </a:r>
            </a:p>
          </p:txBody>
        </p:sp>
        <p:pic>
          <p:nvPicPr>
            <p:cNvPr id="14" name="Content Placeholder 5"/>
            <p:cNvPicPr>
              <a:picLocks noChangeAspect="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6015142" y="3925532"/>
              <a:ext cx="205249" cy="115452"/>
            </a:xfrm>
            <a:prstGeom prst="rect">
              <a:avLst/>
            </a:prstGeom>
          </p:spPr>
        </p:pic>
      </p:grpSp>
      <p:sp>
        <p:nvSpPr>
          <p:cNvPr id="12" name="TextBox 11"/>
          <p:cNvSpPr txBox="1"/>
          <p:nvPr/>
        </p:nvSpPr>
        <p:spPr>
          <a:xfrm>
            <a:off x="5187331" y="3954078"/>
            <a:ext cx="1483226" cy="156966"/>
          </a:xfrm>
          <a:prstGeom prst="rect">
            <a:avLst/>
          </a:prstGeom>
          <a:noFill/>
        </p:spPr>
        <p:txBody>
          <a:bodyPr wrap="square" lIns="9144" tIns="9144" rIns="9144" bIns="9144" rtlCol="0">
            <a:spAutoFit/>
          </a:bodyPr>
          <a:lstStyle/>
          <a:p>
            <a:pPr defTabSz="1371600" fontAlgn="auto">
              <a:spcBef>
                <a:spcPts val="0"/>
              </a:spcBef>
              <a:spcAft>
                <a:spcPts val="0"/>
              </a:spcAft>
              <a:defRPr/>
            </a:pPr>
            <a:r>
              <a:rPr lang="en-US" sz="900" b="1" kern="0" dirty="0" smtClean="0">
                <a:solidFill>
                  <a:schemeClr val="bg1">
                    <a:lumMod val="50000"/>
                    <a:lumOff val="50000"/>
                  </a:schemeClr>
                </a:solidFill>
                <a:latin typeface="Calibri" pitchFamily="34" charset="0"/>
              </a:rPr>
              <a:t>AG-Buffer</a:t>
            </a:r>
            <a:endParaRPr lang="en-US" sz="900" b="1" i="1" kern="0" dirty="0">
              <a:solidFill>
                <a:schemeClr val="bg1">
                  <a:lumMod val="50000"/>
                  <a:lumOff val="50000"/>
                </a:schemeClr>
              </a:solidFill>
              <a:latin typeface="Calibri" pitchFamily="34" charset="0"/>
            </a:endParaRPr>
          </a:p>
        </p:txBody>
      </p:sp>
      <p:grpSp>
        <p:nvGrpSpPr>
          <p:cNvPr id="21" name="Group 20"/>
          <p:cNvGrpSpPr/>
          <p:nvPr/>
        </p:nvGrpSpPr>
        <p:grpSpPr>
          <a:xfrm>
            <a:off x="5556471" y="4883338"/>
            <a:ext cx="762812" cy="644387"/>
            <a:chOff x="6187993" y="5415122"/>
            <a:chExt cx="762812" cy="644387"/>
          </a:xfrm>
        </p:grpSpPr>
        <p:grpSp>
          <p:nvGrpSpPr>
            <p:cNvPr id="22" name="Group 21"/>
            <p:cNvGrpSpPr/>
            <p:nvPr/>
          </p:nvGrpSpPr>
          <p:grpSpPr>
            <a:xfrm>
              <a:off x="6351766" y="5415122"/>
              <a:ext cx="599039" cy="634427"/>
              <a:chOff x="6351766" y="5357796"/>
              <a:chExt cx="599039" cy="634427"/>
            </a:xfrm>
          </p:grpSpPr>
          <p:sp>
            <p:nvSpPr>
              <p:cNvPr id="24" name="Oval 23"/>
              <p:cNvSpPr/>
              <p:nvPr/>
            </p:nvSpPr>
            <p:spPr>
              <a:xfrm rot="4184165">
                <a:off x="6298929" y="5640621"/>
                <a:ext cx="394169" cy="275918"/>
              </a:xfrm>
              <a:prstGeom prst="ellipse">
                <a:avLst/>
              </a:prstGeom>
              <a:gradFill flip="none" rotWithShape="1">
                <a:gsLst>
                  <a:gs pos="0">
                    <a:srgbClr val="9BBB59"/>
                  </a:gs>
                  <a:gs pos="53000">
                    <a:srgbClr val="586A32">
                      <a:alpha val="91000"/>
                    </a:srgbClr>
                  </a:gs>
                  <a:gs pos="100000">
                    <a:schemeClr val="bg1">
                      <a:alpha val="0"/>
                    </a:schemeClr>
                  </a:gs>
                </a:gsLst>
                <a:path path="shape">
                  <a:fillToRect l="50000" t="50000" r="50000" b="50000"/>
                </a:path>
                <a:tileRect/>
              </a:gradFill>
              <a:ln w="9525" cap="flat" cmpd="sng" algn="ctr">
                <a:noFill/>
                <a:prstDash val="solid"/>
              </a:ln>
              <a:effectLst/>
            </p:spPr>
            <p:txBody>
              <a:bodyPr rtlCol="0" anchor="ctr"/>
              <a:lstStyle/>
              <a:p>
                <a:pPr algn="ctr" defTabSz="914400" fontAlgn="auto">
                  <a:spcBef>
                    <a:spcPts val="0"/>
                  </a:spcBef>
                  <a:spcAft>
                    <a:spcPts val="0"/>
                  </a:spcAft>
                  <a:defRPr/>
                </a:pPr>
                <a:endParaRPr lang="en-US" sz="900" kern="0">
                  <a:solidFill>
                    <a:sysClr val="windowText" lastClr="000000"/>
                  </a:solidFill>
                  <a:latin typeface="Calibri"/>
                  <a:ea typeface="+mn-ea"/>
                </a:endParaRPr>
              </a:p>
            </p:txBody>
          </p:sp>
          <p:sp>
            <p:nvSpPr>
              <p:cNvPr id="25" name="Oval 24"/>
              <p:cNvSpPr/>
              <p:nvPr/>
            </p:nvSpPr>
            <p:spPr>
              <a:xfrm rot="14191585">
                <a:off x="6491226" y="5419577"/>
                <a:ext cx="521359" cy="397798"/>
              </a:xfrm>
              <a:prstGeom prst="ellipse">
                <a:avLst/>
              </a:prstGeom>
              <a:gradFill flip="none" rotWithShape="1">
                <a:gsLst>
                  <a:gs pos="0">
                    <a:srgbClr val="9BBB59"/>
                  </a:gs>
                  <a:gs pos="53000">
                    <a:srgbClr val="586A32">
                      <a:alpha val="91000"/>
                    </a:srgbClr>
                  </a:gs>
                  <a:gs pos="100000">
                    <a:schemeClr val="bg1">
                      <a:alpha val="0"/>
                    </a:schemeClr>
                  </a:gs>
                </a:gsLst>
                <a:path path="shape">
                  <a:fillToRect l="50000" t="50000" r="50000" b="50000"/>
                </a:path>
                <a:tileRect/>
              </a:gradFill>
              <a:ln w="9525" cap="flat" cmpd="sng" algn="ctr">
                <a:noFill/>
                <a:prstDash val="solid"/>
              </a:ln>
              <a:effectLst/>
            </p:spPr>
            <p:txBody>
              <a:bodyPr rtlCol="0" anchor="ctr"/>
              <a:lstStyle/>
              <a:p>
                <a:pPr algn="ctr" defTabSz="914400" fontAlgn="auto">
                  <a:spcBef>
                    <a:spcPts val="0"/>
                  </a:spcBef>
                  <a:spcAft>
                    <a:spcPts val="0"/>
                  </a:spcAft>
                  <a:defRPr/>
                </a:pPr>
                <a:endParaRPr lang="en-US" sz="900" kern="0">
                  <a:solidFill>
                    <a:sysClr val="windowText" lastClr="000000"/>
                  </a:solidFill>
                  <a:latin typeface="Calibri"/>
                  <a:ea typeface="+mn-ea"/>
                </a:endParaRPr>
              </a:p>
            </p:txBody>
          </p:sp>
          <p:grpSp>
            <p:nvGrpSpPr>
              <p:cNvPr id="26" name="Group 25"/>
              <p:cNvGrpSpPr/>
              <p:nvPr/>
            </p:nvGrpSpPr>
            <p:grpSpPr>
              <a:xfrm>
                <a:off x="6351766" y="5415122"/>
                <a:ext cx="571378" cy="577101"/>
                <a:chOff x="6042499" y="1679482"/>
                <a:chExt cx="529766" cy="535073"/>
              </a:xfrm>
            </p:grpSpPr>
            <p:sp>
              <p:nvSpPr>
                <p:cNvPr id="27" name="Rectangle 26"/>
                <p:cNvSpPr/>
                <p:nvPr/>
              </p:nvSpPr>
              <p:spPr>
                <a:xfrm>
                  <a:off x="6042499" y="1679482"/>
                  <a:ext cx="529766" cy="535073"/>
                </a:xfrm>
                <a:prstGeom prst="rect">
                  <a:avLst/>
                </a:prstGeom>
                <a:noFill/>
                <a:ln w="254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28" name="Oval 27"/>
                <p:cNvSpPr/>
                <p:nvPr/>
              </p:nvSpPr>
              <p:spPr>
                <a:xfrm>
                  <a:off x="6380480" y="1844028"/>
                  <a:ext cx="45719" cy="45719"/>
                </a:xfrm>
                <a:prstGeom prst="ellipse">
                  <a:avLst/>
                </a:prstGeom>
                <a:solidFill>
                  <a:sysClr val="windowText" lastClr="000000">
                    <a:lumMod val="85000"/>
                  </a:sysClr>
                </a:solidFill>
                <a:ln w="12700" cap="flat" cmpd="sng" algn="ctr">
                  <a:solidFill>
                    <a:srgbClr val="EEECE1"/>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29" name="Oval 28"/>
                <p:cNvSpPr/>
                <p:nvPr/>
              </p:nvSpPr>
              <p:spPr>
                <a:xfrm>
                  <a:off x="6149845" y="2008608"/>
                  <a:ext cx="45719" cy="45719"/>
                </a:xfrm>
                <a:prstGeom prst="ellipse">
                  <a:avLst/>
                </a:prstGeom>
                <a:solidFill>
                  <a:sysClr val="windowText" lastClr="000000">
                    <a:lumMod val="85000"/>
                  </a:sysClr>
                </a:solidFill>
                <a:ln w="12700" cap="flat" cmpd="sng" algn="ctr">
                  <a:solidFill>
                    <a:srgbClr val="EEECE1"/>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grpSp>
        </p:grpSp>
        <p:sp>
          <p:nvSpPr>
            <p:cNvPr id="23" name="TextBox 22"/>
            <p:cNvSpPr txBox="1"/>
            <p:nvPr/>
          </p:nvSpPr>
          <p:spPr>
            <a:xfrm rot="16200000">
              <a:off x="5971787" y="5678693"/>
              <a:ext cx="597022" cy="164609"/>
            </a:xfrm>
            <a:prstGeom prst="rect">
              <a:avLst/>
            </a:prstGeom>
            <a:noFill/>
          </p:spPr>
          <p:txBody>
            <a:bodyPr wrap="square" lIns="9144" tIns="9144" rIns="9144" bIns="9144" rtlCol="0">
              <a:no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schemeClr val="tx1">
                      <a:lumMod val="50000"/>
                    </a:schemeClr>
                  </a:solidFill>
                  <a:effectLst/>
                  <a:uLnTx/>
                  <a:uFillTx/>
                  <a:ea typeface="ＭＳ Ｐゴシック" charset="0"/>
                </a:rPr>
                <a:t>Pixel</a:t>
              </a:r>
              <a:endParaRPr kumimoji="0" lang="en-US" sz="1000" b="1" i="1" u="none" strike="noStrike" kern="0" cap="none" spc="0" normalizeH="0" baseline="0" noProof="0" dirty="0">
                <a:ln>
                  <a:noFill/>
                </a:ln>
                <a:solidFill>
                  <a:schemeClr val="tx1">
                    <a:lumMod val="50000"/>
                  </a:schemeClr>
                </a:solidFill>
                <a:effectLst/>
                <a:uLnTx/>
                <a:uFillTx/>
                <a:ea typeface="ＭＳ Ｐゴシック" charset="0"/>
              </a:endParaRPr>
            </a:p>
          </p:txBody>
        </p:sp>
      </p:grpSp>
      <p:sp>
        <p:nvSpPr>
          <p:cNvPr id="30" name="TextBox 29"/>
          <p:cNvSpPr txBox="1"/>
          <p:nvPr/>
        </p:nvSpPr>
        <p:spPr>
          <a:xfrm>
            <a:off x="5198020" y="3954078"/>
            <a:ext cx="1483226" cy="156966"/>
          </a:xfrm>
          <a:prstGeom prst="rect">
            <a:avLst/>
          </a:prstGeom>
          <a:noFill/>
        </p:spPr>
        <p:txBody>
          <a:bodyPr wrap="square" lIns="9144" tIns="9144" rIns="9144" bIns="9144" rtlCol="0">
            <a:spAutoFit/>
          </a:bodyPr>
          <a:lstStyle/>
          <a:p>
            <a:pPr algn="r" defTabSz="1371600" fontAlgn="auto">
              <a:spcBef>
                <a:spcPts val="0"/>
              </a:spcBef>
              <a:spcAft>
                <a:spcPts val="0"/>
              </a:spcAft>
              <a:defRPr/>
            </a:pPr>
            <a:r>
              <a:rPr lang="en-US" sz="900" b="1" i="1" kern="0" dirty="0" smtClean="0">
                <a:solidFill>
                  <a:srgbClr val="FF0000"/>
                </a:solidFill>
                <a:latin typeface="Calibri" pitchFamily="34" charset="0"/>
              </a:rPr>
              <a:t>2x</a:t>
            </a:r>
            <a:r>
              <a:rPr lang="en-US" sz="900" b="1" i="1" kern="0" dirty="0" smtClean="0">
                <a:solidFill>
                  <a:schemeClr val="bg1">
                    <a:lumMod val="50000"/>
                    <a:lumOff val="50000"/>
                  </a:schemeClr>
                </a:solidFill>
                <a:latin typeface="Calibri" pitchFamily="34" charset="0"/>
              </a:rPr>
              <a:t>AA</a:t>
            </a:r>
            <a:endParaRPr lang="en-US" sz="900" b="1" i="1" kern="0" dirty="0">
              <a:solidFill>
                <a:schemeClr val="bg1">
                  <a:lumMod val="50000"/>
                  <a:lumOff val="50000"/>
                </a:schemeClr>
              </a:solidFill>
              <a:latin typeface="Calibri" pitchFamily="34" charset="0"/>
            </a:endParaRPr>
          </a:p>
        </p:txBody>
      </p:sp>
      <p:sp>
        <p:nvSpPr>
          <p:cNvPr id="31" name="TextBox 30"/>
          <p:cNvSpPr txBox="1"/>
          <p:nvPr/>
        </p:nvSpPr>
        <p:spPr>
          <a:xfrm>
            <a:off x="5468149" y="5591478"/>
            <a:ext cx="1095375" cy="156966"/>
          </a:xfrm>
          <a:prstGeom prst="rect">
            <a:avLst/>
          </a:prstGeom>
          <a:noFill/>
        </p:spPr>
        <p:txBody>
          <a:bodyPr wrap="square" lIns="9144" tIns="9144" rIns="9144" bIns="9144" rtlCol="0">
            <a:spAutoFit/>
          </a:bodyPr>
          <a:lstStyle/>
          <a:p>
            <a:pPr algn="ctr" defTabSz="1371600" fontAlgn="auto">
              <a:spcBef>
                <a:spcPts val="0"/>
              </a:spcBef>
              <a:spcAft>
                <a:spcPts val="0"/>
              </a:spcAft>
              <a:defRPr/>
            </a:pPr>
            <a:r>
              <a:rPr lang="en-US" sz="900" b="1" i="1" kern="0" dirty="0" smtClean="0">
                <a:solidFill>
                  <a:srgbClr val="EEECE1"/>
                </a:solidFill>
                <a:latin typeface="Calibri" pitchFamily="34" charset="0"/>
              </a:rPr>
              <a:t>[2x Aggregates]</a:t>
            </a:r>
            <a:endParaRPr lang="en-US" sz="900" b="1" i="1" kern="0" dirty="0">
              <a:solidFill>
                <a:srgbClr val="EEECE1"/>
              </a:solidFill>
              <a:latin typeface="Calibri" pitchFamily="34" charset="0"/>
            </a:endParaRPr>
          </a:p>
        </p:txBody>
      </p:sp>
      <p:grpSp>
        <p:nvGrpSpPr>
          <p:cNvPr id="32" name="Group 31"/>
          <p:cNvGrpSpPr/>
          <p:nvPr/>
        </p:nvGrpSpPr>
        <p:grpSpPr>
          <a:xfrm>
            <a:off x="6854707" y="4111045"/>
            <a:ext cx="2896768" cy="1642844"/>
            <a:chOff x="7509247" y="3774989"/>
            <a:chExt cx="2896768" cy="1642844"/>
          </a:xfrm>
        </p:grpSpPr>
        <p:grpSp>
          <p:nvGrpSpPr>
            <p:cNvPr id="33" name="Group 32"/>
            <p:cNvGrpSpPr/>
            <p:nvPr/>
          </p:nvGrpSpPr>
          <p:grpSpPr>
            <a:xfrm>
              <a:off x="7772220" y="3774989"/>
              <a:ext cx="869434" cy="1642844"/>
              <a:chOff x="6484672" y="1713254"/>
              <a:chExt cx="869434" cy="3701890"/>
            </a:xfrm>
          </p:grpSpPr>
          <p:sp>
            <p:nvSpPr>
              <p:cNvPr id="38" name="Rounded Rectangle 37"/>
              <p:cNvSpPr/>
              <p:nvPr/>
            </p:nvSpPr>
            <p:spPr>
              <a:xfrm>
                <a:off x="6484672" y="1713254"/>
                <a:ext cx="869433" cy="3700647"/>
              </a:xfrm>
              <a:prstGeom prst="roundRect">
                <a:avLst/>
              </a:prstGeom>
              <a:gradFill rotWithShape="1">
                <a:gsLst>
                  <a:gs pos="0">
                    <a:srgbClr val="6B6149">
                      <a:tint val="50000"/>
                      <a:satMod val="300000"/>
                    </a:srgbClr>
                  </a:gs>
                  <a:gs pos="35000">
                    <a:srgbClr val="6B6149">
                      <a:tint val="37000"/>
                      <a:satMod val="300000"/>
                    </a:srgbClr>
                  </a:gs>
                  <a:gs pos="100000">
                    <a:srgbClr val="6B6149">
                      <a:tint val="15000"/>
                      <a:satMod val="350000"/>
                    </a:srgbClr>
                  </a:gs>
                </a:gsLst>
                <a:lin ang="16200000" scaled="1"/>
              </a:gradFill>
              <a:ln w="9525" cap="flat" cmpd="sng" algn="ctr">
                <a:solidFill>
                  <a:srgbClr val="6B6149">
                    <a:shade val="95000"/>
                    <a:satMod val="105000"/>
                  </a:srgbClr>
                </a:solidFill>
                <a:prstDash val="solid"/>
              </a:ln>
              <a:effectLst>
                <a:outerShdw blurRad="40000" dist="20000" dir="5400000" rotWithShape="0">
                  <a:srgbClr val="000000">
                    <a:alpha val="38000"/>
                  </a:srgbClr>
                </a:outerShdw>
              </a:effectLst>
            </p:spPr>
            <p:txBody>
              <a:bodyPr lIns="9144" tIns="9144" rIns="9144" bIns="9144" rtlCol="0" anchor="ctr"/>
              <a:lstStyle/>
              <a:p>
                <a:pPr algn="ctr" defTabSz="914400" fontAlgn="auto">
                  <a:spcBef>
                    <a:spcPts val="0"/>
                  </a:spcBef>
                  <a:spcAft>
                    <a:spcPts val="0"/>
                  </a:spcAft>
                </a:pPr>
                <a:r>
                  <a:rPr lang="en-US" sz="1200" b="1" kern="0" dirty="0" smtClean="0">
                    <a:solidFill>
                      <a:prstClr val="black"/>
                    </a:solidFill>
                    <a:latin typeface="Calibri"/>
                  </a:rPr>
                  <a:t>Deferred Shading</a:t>
                </a:r>
              </a:p>
            </p:txBody>
          </p:sp>
          <p:sp>
            <p:nvSpPr>
              <p:cNvPr id="39" name="TextBox 38"/>
              <p:cNvSpPr txBox="1"/>
              <p:nvPr/>
            </p:nvSpPr>
            <p:spPr>
              <a:xfrm>
                <a:off x="6484673" y="4970141"/>
                <a:ext cx="869433" cy="445003"/>
              </a:xfrm>
              <a:prstGeom prst="rect">
                <a:avLst/>
              </a:prstGeom>
              <a:noFill/>
            </p:spPr>
            <p:txBody>
              <a:bodyPr wrap="square" lIns="9144" tIns="9144" rIns="9144" bIns="9144" rtlCol="0">
                <a:noAutofit/>
              </a:bodyPr>
              <a:lstStyle/>
              <a:p>
                <a:pPr algn="ctr" defTabSz="1371600" fontAlgn="auto">
                  <a:spcBef>
                    <a:spcPts val="0"/>
                  </a:spcBef>
                  <a:spcAft>
                    <a:spcPts val="0"/>
                  </a:spcAft>
                  <a:defRPr/>
                </a:pPr>
                <a:endParaRPr lang="en-US" sz="1400" b="1" i="1" kern="0" dirty="0">
                  <a:solidFill>
                    <a:srgbClr val="79705A"/>
                  </a:solidFill>
                  <a:latin typeface="Calibri" pitchFamily="34" charset="0"/>
                </a:endParaRPr>
              </a:p>
            </p:txBody>
          </p:sp>
        </p:grpSp>
        <p:pic>
          <p:nvPicPr>
            <p:cNvPr id="34" name="Picture 33"/>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10000"/>
                      </a14:imgEffect>
                    </a14:imgLayer>
                  </a14:imgProps>
                </a:ext>
                <a:ext uri="{28A0092B-C50C-407E-A947-70E740481C1C}">
                  <a14:useLocalDpi xmlns:a14="http://schemas.microsoft.com/office/drawing/2010/main" val="0"/>
                </a:ext>
              </a:extLst>
            </a:blip>
            <a:srcRect l="15226" r="7590"/>
            <a:stretch/>
          </p:blipFill>
          <p:spPr>
            <a:xfrm>
              <a:off x="9001998" y="4086553"/>
              <a:ext cx="1404017" cy="1023226"/>
            </a:xfrm>
            <a:prstGeom prst="rect">
              <a:avLst/>
            </a:prstGeom>
          </p:spPr>
        </p:pic>
        <p:sp>
          <p:nvSpPr>
            <p:cNvPr id="35" name="Right Arrow 34"/>
            <p:cNvSpPr/>
            <p:nvPr/>
          </p:nvSpPr>
          <p:spPr>
            <a:xfrm>
              <a:off x="7509247" y="4158570"/>
              <a:ext cx="208970" cy="915186"/>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endParaRPr lang="en-US" kern="0" smtClean="0">
                <a:solidFill>
                  <a:prstClr val="white"/>
                </a:solidFill>
                <a:latin typeface="Calibri"/>
              </a:endParaRPr>
            </a:p>
          </p:txBody>
        </p:sp>
        <p:sp>
          <p:nvSpPr>
            <p:cNvPr id="36" name="Right Arrow 35"/>
            <p:cNvSpPr/>
            <p:nvPr/>
          </p:nvSpPr>
          <p:spPr>
            <a:xfrm>
              <a:off x="8699006" y="4158570"/>
              <a:ext cx="208970" cy="915186"/>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endParaRPr lang="en-US" kern="0" smtClean="0">
                <a:solidFill>
                  <a:prstClr val="white"/>
                </a:solidFill>
                <a:latin typeface="Calibri"/>
              </a:endParaRPr>
            </a:p>
          </p:txBody>
        </p:sp>
      </p:grpSp>
      <p:grpSp>
        <p:nvGrpSpPr>
          <p:cNvPr id="101" name="Group 100"/>
          <p:cNvGrpSpPr/>
          <p:nvPr/>
        </p:nvGrpSpPr>
        <p:grpSpPr>
          <a:xfrm>
            <a:off x="2770335" y="4111045"/>
            <a:ext cx="1937320" cy="1671940"/>
            <a:chOff x="2770335" y="4111045"/>
            <a:chExt cx="1937320" cy="1671940"/>
          </a:xfrm>
        </p:grpSpPr>
        <p:grpSp>
          <p:nvGrpSpPr>
            <p:cNvPr id="104" name="Group 103"/>
            <p:cNvGrpSpPr/>
            <p:nvPr/>
          </p:nvGrpSpPr>
          <p:grpSpPr>
            <a:xfrm>
              <a:off x="2908107" y="4111045"/>
              <a:ext cx="1799548" cy="1671940"/>
              <a:chOff x="3562647" y="3774989"/>
              <a:chExt cx="1799548" cy="1671940"/>
            </a:xfrm>
          </p:grpSpPr>
          <p:grpSp>
            <p:nvGrpSpPr>
              <p:cNvPr id="106" name="Group 105"/>
              <p:cNvGrpSpPr/>
              <p:nvPr/>
            </p:nvGrpSpPr>
            <p:grpSpPr>
              <a:xfrm>
                <a:off x="4492760" y="3774989"/>
                <a:ext cx="869435" cy="1671940"/>
                <a:chOff x="5756785" y="1668503"/>
                <a:chExt cx="869435" cy="1574081"/>
              </a:xfrm>
            </p:grpSpPr>
            <p:sp>
              <p:nvSpPr>
                <p:cNvPr id="110" name="Rounded Rectangle 109"/>
                <p:cNvSpPr/>
                <p:nvPr/>
              </p:nvSpPr>
              <p:spPr>
                <a:xfrm>
                  <a:off x="5756785" y="1668503"/>
                  <a:ext cx="869433" cy="1541563"/>
                </a:xfrm>
                <a:prstGeom prst="roundRect">
                  <a:avLst/>
                </a:prstGeom>
                <a:gradFill rotWithShape="1">
                  <a:gsLst>
                    <a:gs pos="0">
                      <a:srgbClr val="6B6149">
                        <a:tint val="50000"/>
                        <a:satMod val="300000"/>
                      </a:srgbClr>
                    </a:gs>
                    <a:gs pos="35000">
                      <a:srgbClr val="6B6149">
                        <a:tint val="37000"/>
                        <a:satMod val="300000"/>
                      </a:srgbClr>
                    </a:gs>
                    <a:gs pos="100000">
                      <a:srgbClr val="6B6149">
                        <a:tint val="15000"/>
                        <a:satMod val="350000"/>
                      </a:srgbClr>
                    </a:gs>
                  </a:gsLst>
                  <a:lin ang="16200000" scaled="1"/>
                </a:gradFill>
                <a:ln w="9525" cap="flat" cmpd="sng" algn="ctr">
                  <a:solidFill>
                    <a:srgbClr val="6B6149">
                      <a:shade val="95000"/>
                      <a:satMod val="105000"/>
                    </a:srgbClr>
                  </a:solidFill>
                  <a:prstDash val="solid"/>
                </a:ln>
                <a:effectLst>
                  <a:outerShdw blurRad="40000" dist="20000" dir="5400000" rotWithShape="0">
                    <a:srgbClr val="000000">
                      <a:alpha val="38000"/>
                    </a:srgbClr>
                  </a:outerShdw>
                </a:effectLst>
              </p:spPr>
              <p:txBody>
                <a:bodyPr lIns="9144" tIns="9144" rIns="9144" bIns="9144" rtlCol="0" anchor="ctr"/>
                <a:lstStyle/>
                <a:p>
                  <a:pPr algn="ctr" defTabSz="914400" fontAlgn="auto">
                    <a:spcBef>
                      <a:spcPts val="0"/>
                    </a:spcBef>
                    <a:spcAft>
                      <a:spcPts val="0"/>
                    </a:spcAft>
                  </a:pPr>
                  <a:r>
                    <a:rPr lang="en-US" sz="1200" b="1" kern="0" dirty="0" smtClean="0">
                      <a:solidFill>
                        <a:prstClr val="black"/>
                      </a:solidFill>
                      <a:latin typeface="Calibri"/>
                    </a:rPr>
                    <a:t>AG-Buffer Generation</a:t>
                  </a:r>
                </a:p>
              </p:txBody>
            </p:sp>
            <p:sp>
              <p:nvSpPr>
                <p:cNvPr id="111" name="TextBox 110"/>
                <p:cNvSpPr txBox="1"/>
                <p:nvPr/>
              </p:nvSpPr>
              <p:spPr>
                <a:xfrm>
                  <a:off x="5756787" y="3022365"/>
                  <a:ext cx="869433" cy="220219"/>
                </a:xfrm>
                <a:prstGeom prst="rect">
                  <a:avLst/>
                </a:prstGeom>
                <a:noFill/>
              </p:spPr>
              <p:txBody>
                <a:bodyPr wrap="square" lIns="9144" tIns="9144" rIns="9144" bIns="9144" rtlCol="0">
                  <a:spAutoFit/>
                </a:bodyPr>
                <a:lstStyle/>
                <a:p>
                  <a:pPr algn="ctr" defTabSz="1371600" fontAlgn="auto">
                    <a:spcBef>
                      <a:spcPts val="0"/>
                    </a:spcBef>
                    <a:spcAft>
                      <a:spcPts val="0"/>
                    </a:spcAft>
                    <a:defRPr/>
                  </a:pPr>
                  <a:endParaRPr lang="en-US" sz="1400" b="1" i="1" kern="0" dirty="0">
                    <a:solidFill>
                      <a:srgbClr val="79705A"/>
                    </a:solidFill>
                    <a:latin typeface="Calibri" pitchFamily="34" charset="0"/>
                  </a:endParaRPr>
                </a:p>
              </p:txBody>
            </p:sp>
          </p:grpSp>
          <p:pic>
            <p:nvPicPr>
              <p:cNvPr id="107" name="Picture 106"/>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3562647" y="4258727"/>
                <a:ext cx="559721" cy="574293"/>
              </a:xfrm>
              <a:prstGeom prst="rect">
                <a:avLst/>
              </a:prstGeom>
              <a:noFill/>
              <a:ln w="9525">
                <a:noFill/>
                <a:miter lim="800000"/>
                <a:headEnd/>
                <a:tailEnd/>
              </a:ln>
              <a:effectLst/>
            </p:spPr>
          </p:pic>
          <p:sp>
            <p:nvSpPr>
              <p:cNvPr id="109" name="Right Arrow 108"/>
              <p:cNvSpPr/>
              <p:nvPr/>
            </p:nvSpPr>
            <p:spPr>
              <a:xfrm>
                <a:off x="4226138" y="4130669"/>
                <a:ext cx="208970" cy="915186"/>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endParaRPr lang="en-US" kern="0" smtClean="0">
                  <a:solidFill>
                    <a:prstClr val="white"/>
                  </a:solidFill>
                  <a:latin typeface="Calibri"/>
                </a:endParaRPr>
              </a:p>
            </p:txBody>
          </p:sp>
        </p:grpSp>
        <p:sp>
          <p:nvSpPr>
            <p:cNvPr id="103" name="TextBox 102"/>
            <p:cNvSpPr txBox="1"/>
            <p:nvPr/>
          </p:nvSpPr>
          <p:spPr>
            <a:xfrm>
              <a:off x="2770335" y="5158697"/>
              <a:ext cx="834280" cy="156966"/>
            </a:xfrm>
            <a:prstGeom prst="rect">
              <a:avLst/>
            </a:prstGeom>
            <a:noFill/>
          </p:spPr>
          <p:txBody>
            <a:bodyPr wrap="square" lIns="9144" tIns="9144" rIns="9144" bIns="9144" rtlCol="0">
              <a:spAutoFit/>
            </a:bodyPr>
            <a:lstStyle/>
            <a:p>
              <a:pPr algn="ctr" defTabSz="1371600" fontAlgn="auto">
                <a:spcBef>
                  <a:spcPts val="0"/>
                </a:spcBef>
                <a:spcAft>
                  <a:spcPts val="0"/>
                </a:spcAft>
                <a:defRPr/>
              </a:pPr>
              <a:r>
                <a:rPr lang="en-US" sz="900" b="1" i="1" kern="0" dirty="0" smtClean="0">
                  <a:solidFill>
                    <a:srgbClr val="EEECE1"/>
                  </a:solidFill>
                  <a:latin typeface="Calibri" pitchFamily="34" charset="0"/>
                </a:rPr>
                <a:t>Raster pass</a:t>
              </a:r>
              <a:endParaRPr lang="en-US" sz="900" b="1" i="1" kern="0" dirty="0">
                <a:solidFill>
                  <a:srgbClr val="EEECE1"/>
                </a:solidFill>
                <a:latin typeface="Calibri" pitchFamily="34" charset="0"/>
              </a:endParaRPr>
            </a:p>
          </p:txBody>
        </p:sp>
      </p:grpSp>
      <p:sp>
        <p:nvSpPr>
          <p:cNvPr id="112" name="Right Arrow 111"/>
          <p:cNvSpPr/>
          <p:nvPr/>
        </p:nvSpPr>
        <p:spPr>
          <a:xfrm>
            <a:off x="4761290" y="4478898"/>
            <a:ext cx="376937" cy="966937"/>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lIns="9144" tIns="9144" rIns="9144" bIns="9144" rtlCol="0" anchor="ctr"/>
          <a:lstStyle/>
          <a:p>
            <a:pPr algn="ctr" defTabSz="914400" fontAlgn="auto">
              <a:spcBef>
                <a:spcPts val="0"/>
              </a:spcBef>
              <a:spcAft>
                <a:spcPts val="0"/>
              </a:spcAft>
            </a:pPr>
            <a:r>
              <a:rPr lang="en-US" sz="800" b="1" i="1" kern="0" dirty="0" smtClean="0">
                <a:solidFill>
                  <a:prstClr val="white"/>
                </a:solidFill>
                <a:latin typeface="Calibri"/>
              </a:rPr>
              <a:t>Blend</a:t>
            </a:r>
          </a:p>
        </p:txBody>
      </p:sp>
      <p:grpSp>
        <p:nvGrpSpPr>
          <p:cNvPr id="151" name="Group 150"/>
          <p:cNvGrpSpPr/>
          <p:nvPr/>
        </p:nvGrpSpPr>
        <p:grpSpPr>
          <a:xfrm>
            <a:off x="27091" y="1807109"/>
            <a:ext cx="3811131" cy="2463865"/>
            <a:chOff x="27091" y="1807109"/>
            <a:chExt cx="3811131" cy="2463865"/>
          </a:xfrm>
        </p:grpSpPr>
        <p:grpSp>
          <p:nvGrpSpPr>
            <p:cNvPr id="113" name="Group 112"/>
            <p:cNvGrpSpPr/>
            <p:nvPr/>
          </p:nvGrpSpPr>
          <p:grpSpPr>
            <a:xfrm>
              <a:off x="27091" y="1807109"/>
              <a:ext cx="3511722" cy="1723181"/>
              <a:chOff x="27091" y="1807109"/>
              <a:chExt cx="3511722" cy="1723181"/>
            </a:xfrm>
          </p:grpSpPr>
          <p:grpSp>
            <p:nvGrpSpPr>
              <p:cNvPr id="114" name="Group 113"/>
              <p:cNvGrpSpPr/>
              <p:nvPr/>
            </p:nvGrpSpPr>
            <p:grpSpPr>
              <a:xfrm>
                <a:off x="2285297" y="1969410"/>
                <a:ext cx="1253516" cy="1523672"/>
                <a:chOff x="2939837" y="1633354"/>
                <a:chExt cx="1253516" cy="1523672"/>
              </a:xfrm>
            </p:grpSpPr>
            <p:sp>
              <p:nvSpPr>
                <p:cNvPr id="146" name="Snip Diagonal Corner Rectangle 145"/>
                <p:cNvSpPr/>
                <p:nvPr/>
              </p:nvSpPr>
              <p:spPr>
                <a:xfrm>
                  <a:off x="2939837" y="1633354"/>
                  <a:ext cx="1253516" cy="1523672"/>
                </a:xfrm>
                <a:prstGeom prst="snip2DiagRect">
                  <a:avLst>
                    <a:gd name="adj1" fmla="val 0"/>
                    <a:gd name="adj2" fmla="val 5752"/>
                  </a:avLst>
                </a:prstGeom>
                <a:solidFill>
                  <a:schemeClr val="bg2">
                    <a:lumMod val="20000"/>
                    <a:lumOff val="80000"/>
                    <a:alpha val="20000"/>
                  </a:schemeClr>
                </a:solidFill>
                <a:ln>
                  <a:solidFill>
                    <a:srgbClr val="7879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p:cNvSpPr txBox="1"/>
                <p:nvPr/>
              </p:nvSpPr>
              <p:spPr>
                <a:xfrm>
                  <a:off x="3199009" y="2989275"/>
                  <a:ext cx="757041" cy="156966"/>
                </a:xfrm>
                <a:prstGeom prst="rect">
                  <a:avLst/>
                </a:prstGeom>
                <a:noFill/>
              </p:spPr>
              <p:txBody>
                <a:bodyPr wrap="square" lIns="9144" tIns="9144" rIns="9144" bIns="9144" rtlCol="0">
                  <a:spAutoFit/>
                </a:bodyPr>
                <a:lstStyle/>
                <a:p>
                  <a:pPr algn="ctr" defTabSz="1371600" fontAlgn="auto">
                    <a:spcBef>
                      <a:spcPts val="0"/>
                    </a:spcBef>
                    <a:spcAft>
                      <a:spcPts val="0"/>
                    </a:spcAft>
                    <a:defRPr/>
                  </a:pPr>
                  <a:r>
                    <a:rPr lang="en-US" sz="900" b="1" i="1" kern="0" dirty="0" smtClean="0">
                      <a:solidFill>
                        <a:srgbClr val="EEECE1"/>
                      </a:solidFill>
                      <a:latin typeface="Calibri" pitchFamily="34" charset="0"/>
                    </a:rPr>
                    <a:t>[8x Samples]</a:t>
                  </a:r>
                  <a:endParaRPr lang="en-US" sz="900" b="1" i="1" kern="0" dirty="0">
                    <a:solidFill>
                      <a:srgbClr val="EEECE1"/>
                    </a:solidFill>
                    <a:latin typeface="Calibri" pitchFamily="34" charset="0"/>
                  </a:endParaRPr>
                </a:p>
              </p:txBody>
            </p:sp>
          </p:grpSp>
          <p:sp>
            <p:nvSpPr>
              <p:cNvPr id="115" name="Right Triangle 114"/>
              <p:cNvSpPr/>
              <p:nvPr/>
            </p:nvSpPr>
            <p:spPr>
              <a:xfrm rot="7155507">
                <a:off x="2865859" y="2709654"/>
                <a:ext cx="215682" cy="149788"/>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16" name="Right Triangle 115"/>
              <p:cNvSpPr/>
              <p:nvPr/>
            </p:nvSpPr>
            <p:spPr>
              <a:xfrm rot="11792435">
                <a:off x="2790390" y="2781921"/>
                <a:ext cx="256561" cy="178179"/>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17" name="Right Triangle 116"/>
              <p:cNvSpPr/>
              <p:nvPr/>
            </p:nvSpPr>
            <p:spPr>
              <a:xfrm rot="6178923">
                <a:off x="2720718" y="2959805"/>
                <a:ext cx="215682" cy="298762"/>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18" name="Right Triangle 117"/>
              <p:cNvSpPr/>
              <p:nvPr/>
            </p:nvSpPr>
            <p:spPr>
              <a:xfrm rot="13649908">
                <a:off x="2861869" y="2732277"/>
                <a:ext cx="290696" cy="149788"/>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19" name="Right Triangle 118"/>
              <p:cNvSpPr/>
              <p:nvPr/>
            </p:nvSpPr>
            <p:spPr>
              <a:xfrm rot="4599500">
                <a:off x="2601511" y="2955381"/>
                <a:ext cx="269370" cy="149788"/>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20" name="Right Triangle 119"/>
              <p:cNvSpPr/>
              <p:nvPr/>
            </p:nvSpPr>
            <p:spPr>
              <a:xfrm rot="7155507">
                <a:off x="2800062" y="2882540"/>
                <a:ext cx="215682" cy="149788"/>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21" name="Right Triangle 120"/>
              <p:cNvSpPr/>
              <p:nvPr/>
            </p:nvSpPr>
            <p:spPr>
              <a:xfrm rot="7155507" flipH="1">
                <a:off x="2759268" y="2841124"/>
                <a:ext cx="99049" cy="149788"/>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22" name="Right Triangle 121"/>
              <p:cNvSpPr/>
              <p:nvPr/>
            </p:nvSpPr>
            <p:spPr>
              <a:xfrm rot="7155507">
                <a:off x="2991305" y="2919624"/>
                <a:ext cx="215682" cy="101843"/>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23" name="Right Triangle 122"/>
              <p:cNvSpPr/>
              <p:nvPr/>
            </p:nvSpPr>
            <p:spPr>
              <a:xfrm rot="7155507">
                <a:off x="2955021" y="2741071"/>
                <a:ext cx="288250" cy="91860"/>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grpSp>
            <p:nvGrpSpPr>
              <p:cNvPr id="124" name="Group 123"/>
              <p:cNvGrpSpPr/>
              <p:nvPr/>
            </p:nvGrpSpPr>
            <p:grpSpPr>
              <a:xfrm>
                <a:off x="2630924" y="2658736"/>
                <a:ext cx="571376" cy="577100"/>
                <a:chOff x="6042498" y="1679481"/>
                <a:chExt cx="529766" cy="535073"/>
              </a:xfrm>
            </p:grpSpPr>
            <p:sp>
              <p:nvSpPr>
                <p:cNvPr id="137" name="Rectangle 136"/>
                <p:cNvSpPr/>
                <p:nvPr/>
              </p:nvSpPr>
              <p:spPr>
                <a:xfrm>
                  <a:off x="6042498" y="1679481"/>
                  <a:ext cx="529766" cy="535073"/>
                </a:xfrm>
                <a:prstGeom prst="rect">
                  <a:avLst/>
                </a:prstGeom>
                <a:noFill/>
                <a:ln w="254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38" name="Oval 137"/>
                <p:cNvSpPr/>
                <p:nvPr/>
              </p:nvSpPr>
              <p:spPr>
                <a:xfrm>
                  <a:off x="6107709" y="1763251"/>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39" name="Oval 138"/>
                <p:cNvSpPr/>
                <p:nvPr/>
              </p:nvSpPr>
              <p:spPr>
                <a:xfrm>
                  <a:off x="6196824" y="1887620"/>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40" name="Oval 139"/>
                <p:cNvSpPr/>
                <p:nvPr/>
              </p:nvSpPr>
              <p:spPr>
                <a:xfrm>
                  <a:off x="6320040" y="1835256"/>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41" name="Oval 140"/>
                <p:cNvSpPr/>
                <p:nvPr/>
              </p:nvSpPr>
              <p:spPr>
                <a:xfrm>
                  <a:off x="6466024" y="1754505"/>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42" name="Oval 141"/>
                <p:cNvSpPr/>
                <p:nvPr/>
              </p:nvSpPr>
              <p:spPr>
                <a:xfrm>
                  <a:off x="6383666" y="1948850"/>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43" name="Oval 142"/>
                <p:cNvSpPr/>
                <p:nvPr/>
              </p:nvSpPr>
              <p:spPr>
                <a:xfrm>
                  <a:off x="6265826" y="2001104"/>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44" name="Oval 143"/>
                <p:cNvSpPr/>
                <p:nvPr/>
              </p:nvSpPr>
              <p:spPr>
                <a:xfrm>
                  <a:off x="6467457" y="2104416"/>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145" name="Oval 144"/>
                <p:cNvSpPr/>
                <p:nvPr/>
              </p:nvSpPr>
              <p:spPr>
                <a:xfrm>
                  <a:off x="6143098" y="2090432"/>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grpSp>
          <p:grpSp>
            <p:nvGrpSpPr>
              <p:cNvPr id="125" name="Group 124"/>
              <p:cNvGrpSpPr/>
              <p:nvPr/>
            </p:nvGrpSpPr>
            <p:grpSpPr>
              <a:xfrm>
                <a:off x="1097077" y="1969410"/>
                <a:ext cx="869433" cy="1560880"/>
                <a:chOff x="1170644" y="1663713"/>
                <a:chExt cx="797501" cy="1560880"/>
              </a:xfrm>
            </p:grpSpPr>
            <p:sp>
              <p:nvSpPr>
                <p:cNvPr id="135" name="Rounded Rectangle 134"/>
                <p:cNvSpPr/>
                <p:nvPr/>
              </p:nvSpPr>
              <p:spPr>
                <a:xfrm>
                  <a:off x="1170644" y="1663713"/>
                  <a:ext cx="797501" cy="1546354"/>
                </a:xfrm>
                <a:prstGeom prst="roundRect">
                  <a:avLst/>
                </a:prstGeom>
                <a:gradFill rotWithShape="1">
                  <a:gsLst>
                    <a:gs pos="0">
                      <a:srgbClr val="6B6149">
                        <a:tint val="50000"/>
                        <a:satMod val="300000"/>
                      </a:srgbClr>
                    </a:gs>
                    <a:gs pos="35000">
                      <a:srgbClr val="6B6149">
                        <a:tint val="37000"/>
                        <a:satMod val="300000"/>
                      </a:srgbClr>
                    </a:gs>
                    <a:gs pos="100000">
                      <a:srgbClr val="6B6149">
                        <a:tint val="15000"/>
                        <a:satMod val="350000"/>
                      </a:srgbClr>
                    </a:gs>
                  </a:gsLst>
                  <a:lin ang="16200000" scaled="1"/>
                </a:gradFill>
                <a:ln w="9525" cap="flat" cmpd="sng" algn="ctr">
                  <a:solidFill>
                    <a:srgbClr val="6B6149">
                      <a:shade val="95000"/>
                      <a:satMod val="105000"/>
                    </a:srgbClr>
                  </a:solidFill>
                  <a:prstDash val="solid"/>
                </a:ln>
                <a:effectLst>
                  <a:outerShdw blurRad="40000" dist="20000" dir="5400000" rotWithShape="0">
                    <a:srgbClr val="000000">
                      <a:alpha val="38000"/>
                    </a:srgbClr>
                  </a:outerShdw>
                </a:effectLst>
              </p:spPr>
              <p:txBody>
                <a:bodyPr lIns="9144" tIns="9144" rIns="9144" bIns="9144" rtlCol="0" anchor="ctr"/>
                <a:lstStyle/>
                <a:p>
                  <a:pPr algn="ctr" defTabSz="914400" fontAlgn="auto">
                    <a:spcBef>
                      <a:spcPts val="0"/>
                    </a:spcBef>
                    <a:spcAft>
                      <a:spcPts val="0"/>
                    </a:spcAft>
                  </a:pPr>
                  <a:r>
                    <a:rPr lang="en-US" sz="1200" b="1" kern="0" dirty="0" smtClean="0">
                      <a:solidFill>
                        <a:prstClr val="black"/>
                      </a:solidFill>
                      <a:latin typeface="Calibri"/>
                    </a:rPr>
                    <a:t>Depth </a:t>
                  </a:r>
                  <a:r>
                    <a:rPr lang="en-US" sz="1200" b="1" kern="0" dirty="0" err="1" smtClean="0">
                      <a:solidFill>
                        <a:prstClr val="black"/>
                      </a:solidFill>
                      <a:latin typeface="Calibri"/>
                    </a:rPr>
                    <a:t>Prepass</a:t>
                  </a:r>
                  <a:endParaRPr lang="en-US" sz="1200" b="1" kern="0" dirty="0" smtClean="0">
                    <a:solidFill>
                      <a:prstClr val="black"/>
                    </a:solidFill>
                    <a:latin typeface="Calibri"/>
                  </a:endParaRPr>
                </a:p>
              </p:txBody>
            </p:sp>
            <p:sp>
              <p:nvSpPr>
                <p:cNvPr id="136" name="TextBox 135"/>
                <p:cNvSpPr txBox="1"/>
                <p:nvPr/>
              </p:nvSpPr>
              <p:spPr>
                <a:xfrm>
                  <a:off x="1175208" y="2990683"/>
                  <a:ext cx="792937" cy="233910"/>
                </a:xfrm>
                <a:prstGeom prst="rect">
                  <a:avLst/>
                </a:prstGeom>
                <a:noFill/>
              </p:spPr>
              <p:txBody>
                <a:bodyPr wrap="square" lIns="9144" tIns="9144" rIns="9144" bIns="9144" rtlCol="0">
                  <a:spAutoFit/>
                </a:bodyPr>
                <a:lstStyle/>
                <a:p>
                  <a:pPr algn="ctr" defTabSz="1371600" fontAlgn="auto">
                    <a:spcBef>
                      <a:spcPts val="0"/>
                    </a:spcBef>
                    <a:spcAft>
                      <a:spcPts val="0"/>
                    </a:spcAft>
                    <a:defRPr/>
                  </a:pPr>
                  <a:endParaRPr lang="en-US" sz="1400" b="1" i="1" kern="0" dirty="0">
                    <a:solidFill>
                      <a:srgbClr val="79705A"/>
                    </a:solidFill>
                    <a:latin typeface="Calibri" pitchFamily="34" charset="0"/>
                  </a:endParaRPr>
                </a:p>
              </p:txBody>
            </p:sp>
          </p:grpSp>
          <p:pic>
            <p:nvPicPr>
              <p:cNvPr id="126" name="Picture 125"/>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164371" y="2353631"/>
                <a:ext cx="559721" cy="574293"/>
              </a:xfrm>
              <a:prstGeom prst="rect">
                <a:avLst/>
              </a:prstGeom>
              <a:noFill/>
              <a:ln w="9525">
                <a:noFill/>
                <a:miter lim="800000"/>
                <a:headEnd/>
                <a:tailEnd/>
              </a:ln>
              <a:effectLst/>
            </p:spPr>
          </p:pic>
          <p:sp>
            <p:nvSpPr>
              <p:cNvPr id="127" name="TextBox 126"/>
              <p:cNvSpPr txBox="1"/>
              <p:nvPr/>
            </p:nvSpPr>
            <p:spPr>
              <a:xfrm rot="16200000">
                <a:off x="2245958" y="2855020"/>
                <a:ext cx="597022" cy="164609"/>
              </a:xfrm>
              <a:prstGeom prst="rect">
                <a:avLst/>
              </a:prstGeom>
              <a:noFill/>
            </p:spPr>
            <p:txBody>
              <a:bodyPr wrap="square" lIns="9144" tIns="9144" rIns="9144" bIns="9144" rtlCol="0">
                <a:no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schemeClr val="tx1">
                        <a:lumMod val="50000"/>
                      </a:schemeClr>
                    </a:solidFill>
                    <a:effectLst/>
                    <a:uLnTx/>
                    <a:uFillTx/>
                    <a:ea typeface="ＭＳ Ｐゴシック" charset="0"/>
                  </a:rPr>
                  <a:t>Pixel</a:t>
                </a:r>
                <a:endParaRPr kumimoji="0" lang="en-US" sz="1000" b="1" i="1" u="none" strike="noStrike" kern="0" cap="none" spc="0" normalizeH="0" baseline="0" noProof="0" dirty="0">
                  <a:ln>
                    <a:noFill/>
                  </a:ln>
                  <a:solidFill>
                    <a:schemeClr val="tx1">
                      <a:lumMod val="50000"/>
                    </a:schemeClr>
                  </a:solidFill>
                  <a:effectLst/>
                  <a:uLnTx/>
                  <a:uFillTx/>
                  <a:ea typeface="ＭＳ Ｐゴシック" charset="0"/>
                </a:endParaRPr>
              </a:p>
            </p:txBody>
          </p:sp>
          <p:sp>
            <p:nvSpPr>
              <p:cNvPr id="128" name="Right Arrow 127"/>
              <p:cNvSpPr/>
              <p:nvPr/>
            </p:nvSpPr>
            <p:spPr>
              <a:xfrm>
                <a:off x="2022357" y="2251171"/>
                <a:ext cx="208970" cy="915186"/>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endParaRPr lang="en-US" kern="0" smtClean="0">
                  <a:solidFill>
                    <a:prstClr val="white"/>
                  </a:solidFill>
                  <a:latin typeface="Calibri"/>
                </a:endParaRPr>
              </a:p>
            </p:txBody>
          </p:sp>
          <p:sp>
            <p:nvSpPr>
              <p:cNvPr id="129" name="Right Arrow 128"/>
              <p:cNvSpPr/>
              <p:nvPr/>
            </p:nvSpPr>
            <p:spPr>
              <a:xfrm>
                <a:off x="838852" y="2251171"/>
                <a:ext cx="208970" cy="915186"/>
              </a:xfrm>
              <a:prstGeom prst="rightArrow">
                <a:avLst/>
              </a:prstGeom>
              <a:gradFill rotWithShape="1">
                <a:gsLst>
                  <a:gs pos="0">
                    <a:srgbClr val="79705A"/>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endParaRPr lang="en-US" kern="0" smtClean="0">
                  <a:solidFill>
                    <a:prstClr val="white"/>
                  </a:solidFill>
                  <a:latin typeface="Calibri"/>
                </a:endParaRPr>
              </a:p>
            </p:txBody>
          </p:sp>
          <p:grpSp>
            <p:nvGrpSpPr>
              <p:cNvPr id="130" name="Group 129"/>
              <p:cNvGrpSpPr/>
              <p:nvPr/>
            </p:nvGrpSpPr>
            <p:grpSpPr>
              <a:xfrm>
                <a:off x="2357162" y="2058557"/>
                <a:ext cx="1101392" cy="185699"/>
                <a:chOff x="3011702" y="1722501"/>
                <a:chExt cx="1101392" cy="185699"/>
              </a:xfrm>
            </p:grpSpPr>
            <p:sp>
              <p:nvSpPr>
                <p:cNvPr id="133" name="Parallelogram 132"/>
                <p:cNvSpPr/>
                <p:nvPr/>
              </p:nvSpPr>
              <p:spPr>
                <a:xfrm>
                  <a:off x="3011702" y="1722501"/>
                  <a:ext cx="1101392" cy="185699"/>
                </a:xfrm>
                <a:prstGeom prst="parallelogram">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r>
                    <a:rPr lang="en-US" sz="900" kern="0" dirty="0" smtClean="0">
                      <a:solidFill>
                        <a:srgbClr val="EEECE1"/>
                      </a:solidFill>
                      <a:latin typeface="Calibri"/>
                    </a:rPr>
                    <a:t>Depth</a:t>
                  </a:r>
                </a:p>
              </p:txBody>
            </p:sp>
            <p:pic>
              <p:nvPicPr>
                <p:cNvPr id="134" name="Content Placeholder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76766" y="1757796"/>
                  <a:ext cx="204634" cy="115106"/>
                </a:xfrm>
                <a:prstGeom prst="rect">
                  <a:avLst/>
                </a:prstGeom>
              </p:spPr>
            </p:pic>
          </p:grpSp>
          <p:sp>
            <p:nvSpPr>
              <p:cNvPr id="131" name="TextBox 130"/>
              <p:cNvSpPr txBox="1"/>
              <p:nvPr/>
            </p:nvSpPr>
            <p:spPr>
              <a:xfrm>
                <a:off x="2270441" y="1807109"/>
                <a:ext cx="1268372" cy="156966"/>
              </a:xfrm>
              <a:prstGeom prst="rect">
                <a:avLst/>
              </a:prstGeom>
              <a:noFill/>
            </p:spPr>
            <p:txBody>
              <a:bodyPr wrap="square" lIns="9144" tIns="9144" rIns="9144" bIns="9144" rtlCol="0">
                <a:spAutoFit/>
              </a:bodyPr>
              <a:lstStyle/>
              <a:p>
                <a:pPr defTabSz="1371600" fontAlgn="auto">
                  <a:spcBef>
                    <a:spcPts val="0"/>
                  </a:spcBef>
                  <a:spcAft>
                    <a:spcPts val="0"/>
                  </a:spcAft>
                  <a:defRPr/>
                </a:pPr>
                <a:r>
                  <a:rPr lang="en-US" sz="900" b="1" kern="0" dirty="0" smtClean="0">
                    <a:solidFill>
                      <a:schemeClr val="bg1">
                        <a:lumMod val="50000"/>
                        <a:lumOff val="50000"/>
                      </a:schemeClr>
                    </a:solidFill>
                    <a:latin typeface="Calibri" pitchFamily="34" charset="0"/>
                  </a:rPr>
                  <a:t>Framebuffer            </a:t>
                </a:r>
                <a:r>
                  <a:rPr lang="en-US" sz="900" b="1" i="1" kern="0" dirty="0" smtClean="0">
                    <a:solidFill>
                      <a:srgbClr val="FF0000"/>
                    </a:solidFill>
                    <a:latin typeface="Calibri" pitchFamily="34" charset="0"/>
                  </a:rPr>
                  <a:t>8x</a:t>
                </a:r>
                <a:r>
                  <a:rPr lang="en-US" sz="900" b="1" i="1" kern="0" dirty="0" smtClean="0">
                    <a:solidFill>
                      <a:schemeClr val="bg1">
                        <a:lumMod val="50000"/>
                        <a:lumOff val="50000"/>
                      </a:schemeClr>
                    </a:solidFill>
                    <a:latin typeface="Calibri" pitchFamily="34" charset="0"/>
                  </a:rPr>
                  <a:t>AA</a:t>
                </a:r>
                <a:endParaRPr lang="en-US" sz="900" b="1" i="1" kern="0" dirty="0">
                  <a:solidFill>
                    <a:schemeClr val="bg1">
                      <a:lumMod val="50000"/>
                      <a:lumOff val="50000"/>
                    </a:schemeClr>
                  </a:solidFill>
                  <a:latin typeface="Calibri" pitchFamily="34" charset="0"/>
                </a:endParaRPr>
              </a:p>
            </p:txBody>
          </p:sp>
          <p:sp>
            <p:nvSpPr>
              <p:cNvPr id="132" name="TextBox 131"/>
              <p:cNvSpPr txBox="1"/>
              <p:nvPr/>
            </p:nvSpPr>
            <p:spPr>
              <a:xfrm>
                <a:off x="27091" y="3031873"/>
                <a:ext cx="834280" cy="156966"/>
              </a:xfrm>
              <a:prstGeom prst="rect">
                <a:avLst/>
              </a:prstGeom>
              <a:noFill/>
            </p:spPr>
            <p:txBody>
              <a:bodyPr wrap="square" lIns="9144" tIns="9144" rIns="9144" bIns="9144" rtlCol="0">
                <a:spAutoFit/>
              </a:bodyPr>
              <a:lstStyle/>
              <a:p>
                <a:pPr algn="ctr" defTabSz="1371600" fontAlgn="auto">
                  <a:spcBef>
                    <a:spcPts val="0"/>
                  </a:spcBef>
                  <a:spcAft>
                    <a:spcPts val="0"/>
                  </a:spcAft>
                  <a:defRPr/>
                </a:pPr>
                <a:r>
                  <a:rPr lang="en-US" sz="900" b="1" i="1" kern="0" dirty="0" smtClean="0">
                    <a:solidFill>
                      <a:srgbClr val="EEECE1"/>
                    </a:solidFill>
                    <a:latin typeface="Calibri" pitchFamily="34" charset="0"/>
                  </a:rPr>
                  <a:t>Raster pass </a:t>
                </a:r>
                <a:endParaRPr lang="en-US" sz="900" b="1" i="1" kern="0" dirty="0">
                  <a:solidFill>
                    <a:srgbClr val="EEECE1"/>
                  </a:solidFill>
                  <a:latin typeface="Calibri" pitchFamily="34" charset="0"/>
                </a:endParaRPr>
              </a:p>
            </p:txBody>
          </p:sp>
        </p:grpSp>
        <p:grpSp>
          <p:nvGrpSpPr>
            <p:cNvPr id="150" name="Group 149"/>
            <p:cNvGrpSpPr/>
            <p:nvPr/>
          </p:nvGrpSpPr>
          <p:grpSpPr>
            <a:xfrm>
              <a:off x="2912055" y="3493081"/>
              <a:ext cx="926167" cy="777893"/>
              <a:chOff x="2912055" y="3493081"/>
              <a:chExt cx="926167" cy="777893"/>
            </a:xfrm>
          </p:grpSpPr>
          <p:cxnSp>
            <p:nvCxnSpPr>
              <p:cNvPr id="148" name="Elbow Connector 147"/>
              <p:cNvCxnSpPr/>
              <p:nvPr/>
            </p:nvCxnSpPr>
            <p:spPr>
              <a:xfrm rot="16200000" flipH="1">
                <a:off x="2986192" y="3418944"/>
                <a:ext cx="777893" cy="926167"/>
              </a:xfrm>
              <a:prstGeom prst="bentConnector2">
                <a:avLst/>
              </a:prstGeom>
              <a:noFill/>
              <a:ln w="38100" cap="flat" cmpd="sng" algn="ctr">
                <a:solidFill>
                  <a:srgbClr val="EEECE1"/>
                </a:solidFill>
                <a:prstDash val="solid"/>
                <a:tailEnd type="triangle"/>
              </a:ln>
              <a:effectLst>
                <a:outerShdw blurRad="40000" dist="20000" dir="5400000" rotWithShape="0">
                  <a:srgbClr val="000000">
                    <a:alpha val="38000"/>
                  </a:srgbClr>
                </a:outerShdw>
              </a:effectLst>
            </p:spPr>
          </p:cxnSp>
          <p:sp>
            <p:nvSpPr>
              <p:cNvPr id="149" name="TextBox 148"/>
              <p:cNvSpPr txBox="1"/>
              <p:nvPr/>
            </p:nvSpPr>
            <p:spPr>
              <a:xfrm>
                <a:off x="2930440" y="3956625"/>
                <a:ext cx="834280" cy="295466"/>
              </a:xfrm>
              <a:prstGeom prst="rect">
                <a:avLst/>
              </a:prstGeom>
              <a:noFill/>
            </p:spPr>
            <p:txBody>
              <a:bodyPr wrap="square" lIns="9144" tIns="9144" rIns="9144" bIns="9144" rtlCol="0">
                <a:spAutoFit/>
              </a:bodyPr>
              <a:lstStyle/>
              <a:p>
                <a:pPr algn="ctr" defTabSz="1371600" fontAlgn="auto">
                  <a:spcBef>
                    <a:spcPts val="0"/>
                  </a:spcBef>
                  <a:spcAft>
                    <a:spcPts val="0"/>
                  </a:spcAft>
                  <a:defRPr/>
                </a:pPr>
                <a:r>
                  <a:rPr lang="en-US" sz="900" b="1" i="1" kern="0" dirty="0" smtClean="0">
                    <a:solidFill>
                      <a:schemeClr val="tx1">
                        <a:lumMod val="85000"/>
                      </a:schemeClr>
                    </a:solidFill>
                    <a:latin typeface="Calibri" pitchFamily="34" charset="0"/>
                  </a:rPr>
                  <a:t>Early depth testing</a:t>
                </a:r>
                <a:endParaRPr lang="en-US" sz="900" b="1" i="1" kern="0" dirty="0">
                  <a:solidFill>
                    <a:schemeClr val="tx1">
                      <a:lumMod val="85000"/>
                    </a:schemeClr>
                  </a:solidFill>
                  <a:latin typeface="Calibri" pitchFamily="34" charset="0"/>
                </a:endParaRPr>
              </a:p>
            </p:txBody>
          </p:sp>
        </p:grpSp>
      </p:grpSp>
      <p:grpSp>
        <p:nvGrpSpPr>
          <p:cNvPr id="152" name="Group 151"/>
          <p:cNvGrpSpPr/>
          <p:nvPr/>
        </p:nvGrpSpPr>
        <p:grpSpPr>
          <a:xfrm>
            <a:off x="2357207" y="1969410"/>
            <a:ext cx="3839903" cy="2141633"/>
            <a:chOff x="2357207" y="1969410"/>
            <a:chExt cx="3839903" cy="2141633"/>
          </a:xfrm>
        </p:grpSpPr>
        <p:sp>
          <p:nvSpPr>
            <p:cNvPr id="153" name="Right Arrow 152"/>
            <p:cNvSpPr/>
            <p:nvPr/>
          </p:nvSpPr>
          <p:spPr>
            <a:xfrm>
              <a:off x="3589075" y="2273653"/>
              <a:ext cx="208970" cy="915186"/>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endParaRPr lang="en-US" kern="0" smtClean="0">
                <a:solidFill>
                  <a:prstClr val="white"/>
                </a:solidFill>
                <a:latin typeface="Calibri"/>
              </a:endParaRPr>
            </a:p>
          </p:txBody>
        </p:sp>
        <p:grpSp>
          <p:nvGrpSpPr>
            <p:cNvPr id="154" name="Group 153"/>
            <p:cNvGrpSpPr/>
            <p:nvPr/>
          </p:nvGrpSpPr>
          <p:grpSpPr>
            <a:xfrm>
              <a:off x="5056051" y="2263555"/>
              <a:ext cx="1141059" cy="860638"/>
              <a:chOff x="5710591" y="1927499"/>
              <a:chExt cx="1141059" cy="860638"/>
            </a:xfrm>
          </p:grpSpPr>
          <p:sp>
            <p:nvSpPr>
              <p:cNvPr id="162" name="Snip Diagonal Corner Rectangle 161"/>
              <p:cNvSpPr/>
              <p:nvPr/>
            </p:nvSpPr>
            <p:spPr>
              <a:xfrm>
                <a:off x="5710591" y="1927499"/>
                <a:ext cx="1141059" cy="860638"/>
              </a:xfrm>
              <a:prstGeom prst="snip2DiagRect">
                <a:avLst>
                  <a:gd name="adj1" fmla="val 0"/>
                  <a:gd name="adj2" fmla="val 5752"/>
                </a:avLst>
              </a:prstGeom>
              <a:solidFill>
                <a:schemeClr val="bg2">
                  <a:lumMod val="20000"/>
                  <a:lumOff val="80000"/>
                  <a:alpha val="20000"/>
                </a:schemeClr>
              </a:solidFill>
              <a:ln>
                <a:solidFill>
                  <a:srgbClr val="7879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Parallelogram 162"/>
              <p:cNvSpPr/>
              <p:nvPr/>
            </p:nvSpPr>
            <p:spPr>
              <a:xfrm>
                <a:off x="5802332" y="2124766"/>
                <a:ext cx="929899" cy="307364"/>
              </a:xfrm>
              <a:prstGeom prst="parallelogram">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pPr>
                <a:r>
                  <a:rPr lang="en-US" sz="900" b="1" kern="0" dirty="0" smtClean="0">
                    <a:solidFill>
                      <a:prstClr val="black"/>
                    </a:solidFill>
                    <a:latin typeface="Calibri"/>
                  </a:rPr>
                  <a:t>Aggregate Meta Data</a:t>
                </a:r>
              </a:p>
            </p:txBody>
          </p:sp>
          <p:sp>
            <p:nvSpPr>
              <p:cNvPr id="164" name="TextBox 163"/>
              <p:cNvSpPr txBox="1"/>
              <p:nvPr/>
            </p:nvSpPr>
            <p:spPr>
              <a:xfrm>
                <a:off x="5830690" y="2611620"/>
                <a:ext cx="963809" cy="156966"/>
              </a:xfrm>
              <a:prstGeom prst="rect">
                <a:avLst/>
              </a:prstGeom>
              <a:noFill/>
            </p:spPr>
            <p:txBody>
              <a:bodyPr wrap="square" lIns="9144" tIns="9144" rIns="9144" bIns="9144" rtlCol="0">
                <a:spAutoFit/>
              </a:bodyPr>
              <a:lstStyle/>
              <a:p>
                <a:pPr algn="ctr" defTabSz="1371600" fontAlgn="auto">
                  <a:spcBef>
                    <a:spcPts val="0"/>
                  </a:spcBef>
                  <a:spcAft>
                    <a:spcPts val="0"/>
                  </a:spcAft>
                  <a:defRPr/>
                </a:pPr>
                <a:r>
                  <a:rPr lang="en-US" sz="900" b="1" i="1" kern="0" dirty="0" smtClean="0">
                    <a:solidFill>
                      <a:srgbClr val="EEECE1"/>
                    </a:solidFill>
                    <a:latin typeface="Calibri" pitchFamily="34" charset="0"/>
                  </a:rPr>
                  <a:t>[Per-pixel]</a:t>
                </a:r>
                <a:endParaRPr lang="en-US" sz="900" b="1" i="1" kern="0" dirty="0">
                  <a:solidFill>
                    <a:srgbClr val="EEECE1"/>
                  </a:solidFill>
                  <a:latin typeface="Calibri" pitchFamily="34" charset="0"/>
                </a:endParaRPr>
              </a:p>
            </p:txBody>
          </p:sp>
        </p:grpSp>
        <p:cxnSp>
          <p:nvCxnSpPr>
            <p:cNvPr id="155" name="Elbow Connector 154"/>
            <p:cNvCxnSpPr>
              <a:stCxn id="162" idx="1"/>
            </p:cNvCxnSpPr>
            <p:nvPr/>
          </p:nvCxnSpPr>
          <p:spPr>
            <a:xfrm rot="5400000">
              <a:off x="4456334" y="2940796"/>
              <a:ext cx="986851" cy="1353644"/>
            </a:xfrm>
            <a:prstGeom prst="bentConnector3">
              <a:avLst>
                <a:gd name="adj1" fmla="val 50000"/>
              </a:avLst>
            </a:prstGeom>
            <a:noFill/>
            <a:ln w="38100" cap="flat" cmpd="sng" algn="ctr">
              <a:solidFill>
                <a:srgbClr val="EEECE1"/>
              </a:solidFill>
              <a:prstDash val="solid"/>
              <a:tailEnd type="triangle"/>
            </a:ln>
            <a:effectLst>
              <a:outerShdw blurRad="40000" dist="20000" dir="5400000" rotWithShape="0">
                <a:srgbClr val="000000">
                  <a:alpha val="38000"/>
                </a:srgbClr>
              </a:outerShdw>
            </a:effectLst>
          </p:spPr>
        </p:cxnSp>
        <p:grpSp>
          <p:nvGrpSpPr>
            <p:cNvPr id="156" name="Group 155"/>
            <p:cNvGrpSpPr/>
            <p:nvPr/>
          </p:nvGrpSpPr>
          <p:grpSpPr>
            <a:xfrm>
              <a:off x="3838220" y="1969410"/>
              <a:ext cx="869433" cy="1546354"/>
              <a:chOff x="3617605" y="1712623"/>
              <a:chExt cx="869433" cy="1546354"/>
            </a:xfrm>
          </p:grpSpPr>
          <p:sp>
            <p:nvSpPr>
              <p:cNvPr id="160" name="Rounded Rectangle 159"/>
              <p:cNvSpPr/>
              <p:nvPr/>
            </p:nvSpPr>
            <p:spPr>
              <a:xfrm>
                <a:off x="3617605" y="1712623"/>
                <a:ext cx="869433" cy="1546354"/>
              </a:xfrm>
              <a:prstGeom prst="roundRect">
                <a:avLst/>
              </a:prstGeom>
              <a:gradFill rotWithShape="1">
                <a:gsLst>
                  <a:gs pos="0">
                    <a:srgbClr val="6B6149">
                      <a:tint val="50000"/>
                      <a:satMod val="300000"/>
                    </a:srgbClr>
                  </a:gs>
                  <a:gs pos="35000">
                    <a:srgbClr val="6B6149">
                      <a:tint val="37000"/>
                      <a:satMod val="300000"/>
                    </a:srgbClr>
                  </a:gs>
                  <a:gs pos="100000">
                    <a:srgbClr val="6B6149">
                      <a:tint val="15000"/>
                      <a:satMod val="350000"/>
                    </a:srgbClr>
                  </a:gs>
                </a:gsLst>
                <a:lin ang="16200000" scaled="1"/>
              </a:gradFill>
              <a:ln w="9525" cap="flat" cmpd="sng" algn="ctr">
                <a:solidFill>
                  <a:srgbClr val="6B6149">
                    <a:shade val="95000"/>
                    <a:satMod val="105000"/>
                  </a:srgbClr>
                </a:solidFill>
                <a:prstDash val="solid"/>
              </a:ln>
              <a:effectLst>
                <a:outerShdw blurRad="40000" dist="20000" dir="5400000" rotWithShape="0">
                  <a:srgbClr val="000000">
                    <a:alpha val="38000"/>
                  </a:srgbClr>
                </a:outerShdw>
              </a:effectLst>
            </p:spPr>
            <p:txBody>
              <a:bodyPr lIns="9144" tIns="9144" rIns="9144" bIns="9144" rtlCol="0" anchor="ctr"/>
              <a:lstStyle/>
              <a:p>
                <a:pPr algn="ctr" defTabSz="914400" fontAlgn="auto">
                  <a:spcBef>
                    <a:spcPts val="0"/>
                  </a:spcBef>
                  <a:spcAft>
                    <a:spcPts val="0"/>
                  </a:spcAft>
                </a:pPr>
                <a:r>
                  <a:rPr lang="en-US" sz="1200" b="1" kern="0" dirty="0" smtClean="0">
                    <a:solidFill>
                      <a:prstClr val="black"/>
                    </a:solidFill>
                    <a:latin typeface="Calibri"/>
                  </a:rPr>
                  <a:t>Aggregate Definition</a:t>
                </a:r>
              </a:p>
            </p:txBody>
          </p:sp>
          <p:sp>
            <p:nvSpPr>
              <p:cNvPr id="161" name="TextBox 160"/>
              <p:cNvSpPr txBox="1"/>
              <p:nvPr/>
            </p:nvSpPr>
            <p:spPr>
              <a:xfrm>
                <a:off x="3617605" y="3020121"/>
                <a:ext cx="869433" cy="233910"/>
              </a:xfrm>
              <a:prstGeom prst="rect">
                <a:avLst/>
              </a:prstGeom>
              <a:noFill/>
            </p:spPr>
            <p:txBody>
              <a:bodyPr wrap="square" lIns="9144" tIns="9144" rIns="9144" bIns="9144" rtlCol="0">
                <a:spAutoFit/>
              </a:bodyPr>
              <a:lstStyle/>
              <a:p>
                <a:pPr algn="ctr" defTabSz="1371600" fontAlgn="auto">
                  <a:spcBef>
                    <a:spcPts val="0"/>
                  </a:spcBef>
                  <a:spcAft>
                    <a:spcPts val="0"/>
                  </a:spcAft>
                  <a:defRPr/>
                </a:pPr>
                <a:endParaRPr lang="en-US" sz="1400" b="1" i="1" kern="0" dirty="0">
                  <a:solidFill>
                    <a:srgbClr val="79705A"/>
                  </a:solidFill>
                  <a:latin typeface="Calibri" pitchFamily="34" charset="0"/>
                </a:endParaRPr>
              </a:p>
            </p:txBody>
          </p:sp>
        </p:grpSp>
        <p:sp>
          <p:nvSpPr>
            <p:cNvPr id="157" name="Right Arrow 156"/>
            <p:cNvSpPr/>
            <p:nvPr/>
          </p:nvSpPr>
          <p:spPr>
            <a:xfrm>
              <a:off x="4749262" y="2263555"/>
              <a:ext cx="208970" cy="915186"/>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endParaRPr lang="en-US" kern="0" smtClean="0">
                <a:solidFill>
                  <a:prstClr val="white"/>
                </a:solidFill>
                <a:latin typeface="Calibri"/>
              </a:endParaRPr>
            </a:p>
          </p:txBody>
        </p:sp>
        <p:sp>
          <p:nvSpPr>
            <p:cNvPr id="158" name="Parallelogram 157"/>
            <p:cNvSpPr/>
            <p:nvPr/>
          </p:nvSpPr>
          <p:spPr>
            <a:xfrm>
              <a:off x="2357207" y="2303740"/>
              <a:ext cx="1101392" cy="185699"/>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r>
                <a:rPr lang="en-US" sz="900" kern="0" dirty="0" smtClean="0">
                  <a:solidFill>
                    <a:srgbClr val="EEECE1"/>
                  </a:solidFill>
                  <a:latin typeface="Calibri"/>
                </a:rPr>
                <a:t>    Face normal</a:t>
              </a:r>
            </a:p>
          </p:txBody>
        </p:sp>
        <p:pic>
          <p:nvPicPr>
            <p:cNvPr id="159" name="Content Placeholder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22276" y="2340831"/>
              <a:ext cx="198249" cy="111515"/>
            </a:xfrm>
            <a:prstGeom prst="rect">
              <a:avLst/>
            </a:prstGeom>
          </p:spPr>
        </p:pic>
      </p:grpSp>
    </p:spTree>
    <p:extLst>
      <p:ext uri="{BB962C8B-B14F-4D97-AF65-F5344CB8AC3E}">
        <p14:creationId xmlns:p14="http://schemas.microsoft.com/office/powerpoint/2010/main" val="9784906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wipe(left)">
                                      <p:cBhvr>
                                        <p:cTn id="7"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Group 128"/>
          <p:cNvGrpSpPr/>
          <p:nvPr/>
        </p:nvGrpSpPr>
        <p:grpSpPr>
          <a:xfrm>
            <a:off x="7898492" y="2766920"/>
            <a:ext cx="3238335" cy="1817932"/>
            <a:chOff x="6500130" y="2423207"/>
            <a:chExt cx="3238335" cy="1817932"/>
          </a:xfrm>
        </p:grpSpPr>
        <p:grpSp>
          <p:nvGrpSpPr>
            <p:cNvPr id="130" name="Group 129"/>
            <p:cNvGrpSpPr/>
            <p:nvPr/>
          </p:nvGrpSpPr>
          <p:grpSpPr>
            <a:xfrm>
              <a:off x="6500130" y="2423207"/>
              <a:ext cx="3059024" cy="1537689"/>
              <a:chOff x="1919802" y="2776841"/>
              <a:chExt cx="3059024" cy="1537689"/>
            </a:xfrm>
          </p:grpSpPr>
          <p:sp>
            <p:nvSpPr>
              <p:cNvPr id="132" name="Trapezoid 131"/>
              <p:cNvSpPr/>
              <p:nvPr/>
            </p:nvSpPr>
            <p:spPr>
              <a:xfrm rot="6743228">
                <a:off x="2638893" y="2057750"/>
                <a:ext cx="1333248" cy="2771430"/>
              </a:xfrm>
              <a:prstGeom prst="trapezoid">
                <a:avLst/>
              </a:prstGeom>
              <a:gradFill rotWithShape="1">
                <a:gsLst>
                  <a:gs pos="0">
                    <a:srgbClr val="F79646">
                      <a:tint val="50000"/>
                      <a:satMod val="300000"/>
                      <a:alpha val="70000"/>
                    </a:srgbClr>
                  </a:gs>
                  <a:gs pos="35000">
                    <a:srgbClr val="F79646">
                      <a:tint val="37000"/>
                      <a:satMod val="300000"/>
                      <a:alpha val="70000"/>
                    </a:srgbClr>
                  </a:gs>
                  <a:gs pos="100000">
                    <a:srgbClr val="F79646">
                      <a:tint val="15000"/>
                      <a:satMod val="350000"/>
                      <a:alpha val="7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lIns="91427" tIns="45714" rIns="91427" bIns="45714"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smtClean="0">
                  <a:ln>
                    <a:noFill/>
                  </a:ln>
                  <a:solidFill>
                    <a:prstClr val="black"/>
                  </a:solidFill>
                  <a:effectLst/>
                  <a:uLnTx/>
                  <a:uFillTx/>
                  <a:latin typeface="Calibri"/>
                </a:endParaRPr>
              </a:p>
            </p:txBody>
          </p:sp>
          <p:sp>
            <p:nvSpPr>
              <p:cNvPr id="133" name="Sun 132"/>
              <p:cNvSpPr/>
              <p:nvPr/>
            </p:nvSpPr>
            <p:spPr>
              <a:xfrm>
                <a:off x="4336055" y="3671759"/>
                <a:ext cx="642771" cy="642771"/>
              </a:xfrm>
              <a:prstGeom prst="sun">
                <a:avLst/>
              </a:prstGeom>
              <a:solidFill>
                <a:srgbClr val="FFE000">
                  <a:alpha val="78824"/>
                </a:srgbClr>
              </a:solidFill>
              <a:ln w="19050" cap="flat" cmpd="sng" algn="ctr">
                <a:noFill/>
                <a:prstDash val="solid"/>
              </a:ln>
              <a:effectLst>
                <a:softEdge rad="6350"/>
              </a:effectLst>
            </p:spPr>
            <p:txBody>
              <a:bodyPr lIns="91427" tIns="45714" rIns="91427" bIns="45714" rtlCol="0" anchor="ctr"/>
              <a:lstStyle/>
              <a:p>
                <a:pPr algn="ctr" defTabSz="914278" fontAlgn="auto">
                  <a:spcBef>
                    <a:spcPts val="0"/>
                  </a:spcBef>
                  <a:spcAft>
                    <a:spcPts val="0"/>
                  </a:spcAft>
                  <a:defRPr/>
                </a:pPr>
                <a:endParaRPr lang="en-US" sz="1900" kern="0">
                  <a:solidFill>
                    <a:srgbClr val="FFFFFF"/>
                  </a:solidFill>
                  <a:latin typeface="Arial"/>
                  <a:cs typeface="Arial"/>
                </a:endParaRPr>
              </a:p>
            </p:txBody>
          </p:sp>
        </p:grpSp>
        <p:sp>
          <p:nvSpPr>
            <p:cNvPr id="131" name="TextBox 130"/>
            <p:cNvSpPr txBox="1"/>
            <p:nvPr/>
          </p:nvSpPr>
          <p:spPr>
            <a:xfrm>
              <a:off x="8290665" y="3933375"/>
              <a:ext cx="1447800" cy="307764"/>
            </a:xfrm>
            <a:prstGeom prst="rect">
              <a:avLst/>
            </a:prstGeom>
            <a:noFill/>
          </p:spPr>
          <p:txBody>
            <a:bodyPr wrap="square" lIns="91427" tIns="45714" rIns="91427" bIns="45714" rtlCol="0">
              <a:spAutoFit/>
            </a:bodyPr>
            <a:lstStyle/>
            <a:p>
              <a:pPr algn="ctr" defTabSz="914278" fontAlgn="auto">
                <a:spcBef>
                  <a:spcPts val="0"/>
                </a:spcBef>
                <a:spcAft>
                  <a:spcPts val="0"/>
                </a:spcAft>
              </a:pPr>
              <a:r>
                <a:rPr lang="en-US" sz="1400" dirty="0">
                  <a:solidFill>
                    <a:schemeClr val="tx1">
                      <a:lumMod val="95000"/>
                    </a:schemeClr>
                  </a:solidFill>
                  <a:effectLst>
                    <a:outerShdw blurRad="38100" dist="38100" dir="2700000" algn="tl">
                      <a:srgbClr val="000000">
                        <a:alpha val="43137"/>
                      </a:srgbClr>
                    </a:outerShdw>
                  </a:effectLst>
                  <a:latin typeface="Calibri"/>
                </a:rPr>
                <a:t>Light source</a:t>
              </a:r>
            </a:p>
          </p:txBody>
        </p:sp>
      </p:grpSp>
      <p:grpSp>
        <p:nvGrpSpPr>
          <p:cNvPr id="134" name="Group 133"/>
          <p:cNvGrpSpPr/>
          <p:nvPr/>
        </p:nvGrpSpPr>
        <p:grpSpPr>
          <a:xfrm>
            <a:off x="7705525" y="2207995"/>
            <a:ext cx="2187331" cy="3581409"/>
            <a:chOff x="6806042" y="1867036"/>
            <a:chExt cx="2187331" cy="3581409"/>
          </a:xfrm>
        </p:grpSpPr>
        <p:sp>
          <p:nvSpPr>
            <p:cNvPr id="135" name="Trapezoid 134"/>
            <p:cNvSpPr/>
            <p:nvPr/>
          </p:nvSpPr>
          <p:spPr>
            <a:xfrm rot="10800000">
              <a:off x="7308961" y="1867037"/>
              <a:ext cx="1524000" cy="3581400"/>
            </a:xfrm>
            <a:prstGeom prst="trapezoid">
              <a:avLst>
                <a:gd name="adj" fmla="val 31944"/>
              </a:avLst>
            </a:prstGeom>
            <a:solidFill>
              <a:srgbClr val="4F81BD">
                <a:alpha val="30000"/>
              </a:srgbClr>
            </a:solidFill>
            <a:ln w="25400" cap="flat" cmpd="sng" algn="ctr">
              <a:solidFill>
                <a:srgbClr val="4F81BD">
                  <a:shade val="50000"/>
                </a:srgbClr>
              </a:solidFill>
              <a:prstDash val="solid"/>
            </a:ln>
            <a:effectLst/>
          </p:spPr>
          <p:txBody>
            <a:bodyPr lIns="91427" tIns="45714" rIns="91427" bIns="45714" rtlCol="0" anchor="ctr"/>
            <a:lstStyle/>
            <a:p>
              <a:pPr algn="ctr" defTabSz="914278" fontAlgn="auto">
                <a:spcBef>
                  <a:spcPts val="0"/>
                </a:spcBef>
                <a:spcAft>
                  <a:spcPts val="0"/>
                </a:spcAft>
                <a:defRPr/>
              </a:pPr>
              <a:endParaRPr lang="en-US" sz="1900" kern="0" smtClean="0">
                <a:solidFill>
                  <a:prstClr val="white"/>
                </a:solidFill>
                <a:latin typeface="Calibri"/>
              </a:endParaRPr>
            </a:p>
          </p:txBody>
        </p:sp>
        <p:grpSp>
          <p:nvGrpSpPr>
            <p:cNvPr id="136" name="Group 135"/>
            <p:cNvGrpSpPr/>
            <p:nvPr/>
          </p:nvGrpSpPr>
          <p:grpSpPr>
            <a:xfrm>
              <a:off x="7290374" y="4379444"/>
              <a:ext cx="785040" cy="570586"/>
              <a:chOff x="7290374" y="4379444"/>
              <a:chExt cx="785040" cy="570586"/>
            </a:xfrm>
          </p:grpSpPr>
          <p:sp>
            <p:nvSpPr>
              <p:cNvPr id="150" name="Arc 149"/>
              <p:cNvSpPr/>
              <p:nvPr/>
            </p:nvSpPr>
            <p:spPr>
              <a:xfrm flipH="1" flipV="1">
                <a:off x="7290374" y="4379444"/>
                <a:ext cx="715897" cy="570586"/>
              </a:xfrm>
              <a:prstGeom prst="arc">
                <a:avLst>
                  <a:gd name="adj1" fmla="val 5536946"/>
                  <a:gd name="adj2" fmla="val 10487470"/>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51" name="Freeform 150"/>
              <p:cNvSpPr/>
              <p:nvPr/>
            </p:nvSpPr>
            <p:spPr>
              <a:xfrm rot="20096474">
                <a:off x="7726681" y="4681423"/>
                <a:ext cx="348733" cy="253885"/>
              </a:xfrm>
              <a:custGeom>
                <a:avLst/>
                <a:gdLst>
                  <a:gd name="connsiteX0" fmla="*/ 0 w 2190997"/>
                  <a:gd name="connsiteY0" fmla="*/ 997527 h 1704109"/>
                  <a:gd name="connsiteX1" fmla="*/ 736270 w 2190997"/>
                  <a:gd name="connsiteY1" fmla="*/ 1704109 h 1704109"/>
                  <a:gd name="connsiteX2" fmla="*/ 2084119 w 2190997"/>
                  <a:gd name="connsiteY2" fmla="*/ 308758 h 1704109"/>
                  <a:gd name="connsiteX3" fmla="*/ 2190997 w 2190997"/>
                  <a:gd name="connsiteY3" fmla="*/ 0 h 1704109"/>
                  <a:gd name="connsiteX0" fmla="*/ 0 w 2226623"/>
                  <a:gd name="connsiteY0" fmla="*/ 926275 h 1632857"/>
                  <a:gd name="connsiteX1" fmla="*/ 736270 w 2226623"/>
                  <a:gd name="connsiteY1" fmla="*/ 1632857 h 1632857"/>
                  <a:gd name="connsiteX2" fmla="*/ 2084119 w 2226623"/>
                  <a:gd name="connsiteY2" fmla="*/ 237506 h 1632857"/>
                  <a:gd name="connsiteX3" fmla="*/ 2226623 w 2226623"/>
                  <a:gd name="connsiteY3" fmla="*/ 0 h 1632857"/>
                  <a:gd name="connsiteX0" fmla="*/ 0 w 2084119"/>
                  <a:gd name="connsiteY0" fmla="*/ 688769 h 1395351"/>
                  <a:gd name="connsiteX1" fmla="*/ 736270 w 2084119"/>
                  <a:gd name="connsiteY1" fmla="*/ 1395351 h 1395351"/>
                  <a:gd name="connsiteX2" fmla="*/ 2084119 w 2084119"/>
                  <a:gd name="connsiteY2" fmla="*/ 0 h 1395351"/>
                  <a:gd name="connsiteX0" fmla="*/ 0 w 1597231"/>
                  <a:gd name="connsiteY0" fmla="*/ 178130 h 884712"/>
                  <a:gd name="connsiteX1" fmla="*/ 736270 w 1597231"/>
                  <a:gd name="connsiteY1" fmla="*/ 884712 h 884712"/>
                  <a:gd name="connsiteX2" fmla="*/ 1597231 w 1597231"/>
                  <a:gd name="connsiteY2" fmla="*/ 0 h 884712"/>
                  <a:gd name="connsiteX0" fmla="*/ 0 w 1490353"/>
                  <a:gd name="connsiteY0" fmla="*/ 599704 h 1306286"/>
                  <a:gd name="connsiteX1" fmla="*/ 736270 w 1490353"/>
                  <a:gd name="connsiteY1" fmla="*/ 1306286 h 1306286"/>
                  <a:gd name="connsiteX2" fmla="*/ 1490353 w 1490353"/>
                  <a:gd name="connsiteY2" fmla="*/ 0 h 1306286"/>
                  <a:gd name="connsiteX0" fmla="*/ -1 w 1133756"/>
                  <a:gd name="connsiteY0" fmla="*/ 868967 h 1306286"/>
                  <a:gd name="connsiteX1" fmla="*/ 379673 w 1133756"/>
                  <a:gd name="connsiteY1" fmla="*/ 1306286 h 1306286"/>
                  <a:gd name="connsiteX2" fmla="*/ 1133756 w 1133756"/>
                  <a:gd name="connsiteY2" fmla="*/ 0 h 1306286"/>
                  <a:gd name="connsiteX0" fmla="*/ -1 w 982588"/>
                  <a:gd name="connsiteY0" fmla="*/ 622957 h 1060276"/>
                  <a:gd name="connsiteX1" fmla="*/ 379673 w 982588"/>
                  <a:gd name="connsiteY1" fmla="*/ 1060276 h 1060276"/>
                  <a:gd name="connsiteX2" fmla="*/ 982586 w 982588"/>
                  <a:gd name="connsiteY2" fmla="*/ -1 h 1060276"/>
                  <a:gd name="connsiteX0" fmla="*/ -1 w 982585"/>
                  <a:gd name="connsiteY0" fmla="*/ 622957 h 1030722"/>
                  <a:gd name="connsiteX1" fmla="*/ 338736 w 982585"/>
                  <a:gd name="connsiteY1" fmla="*/ 1030722 h 1030722"/>
                  <a:gd name="connsiteX2" fmla="*/ 982586 w 982585"/>
                  <a:gd name="connsiteY2" fmla="*/ -1 h 1030722"/>
                  <a:gd name="connsiteX0" fmla="*/ -1 w 982585"/>
                  <a:gd name="connsiteY0" fmla="*/ 622957 h 1053245"/>
                  <a:gd name="connsiteX1" fmla="*/ 275644 w 982585"/>
                  <a:gd name="connsiteY1" fmla="*/ 1053244 h 1053245"/>
                  <a:gd name="connsiteX2" fmla="*/ 982586 w 982585"/>
                  <a:gd name="connsiteY2" fmla="*/ -1 h 1053245"/>
                  <a:gd name="connsiteX0" fmla="*/ -1 w 1059729"/>
                  <a:gd name="connsiteY0" fmla="*/ 123339 h 553627"/>
                  <a:gd name="connsiteX1" fmla="*/ 275644 w 1059729"/>
                  <a:gd name="connsiteY1" fmla="*/ 553626 h 553627"/>
                  <a:gd name="connsiteX2" fmla="*/ 1059729 w 1059729"/>
                  <a:gd name="connsiteY2" fmla="*/ -1 h 553627"/>
                  <a:gd name="connsiteX0" fmla="*/ -1 w 1101300"/>
                  <a:gd name="connsiteY0" fmla="*/ 190995 h 621283"/>
                  <a:gd name="connsiteX1" fmla="*/ 275644 w 1101300"/>
                  <a:gd name="connsiteY1" fmla="*/ 621282 h 621283"/>
                  <a:gd name="connsiteX2" fmla="*/ 1101300 w 1101300"/>
                  <a:gd name="connsiteY2" fmla="*/ -1 h 621283"/>
                  <a:gd name="connsiteX0" fmla="*/ -1 w 1071951"/>
                  <a:gd name="connsiteY0" fmla="*/ 163511 h 593799"/>
                  <a:gd name="connsiteX1" fmla="*/ 275644 w 1071951"/>
                  <a:gd name="connsiteY1" fmla="*/ 593798 h 593799"/>
                  <a:gd name="connsiteX2" fmla="*/ 1071950 w 1071951"/>
                  <a:gd name="connsiteY2" fmla="*/ -1 h 593799"/>
                </a:gdLst>
                <a:ahLst/>
                <a:cxnLst>
                  <a:cxn ang="0">
                    <a:pos x="connsiteX0" y="connsiteY0"/>
                  </a:cxn>
                  <a:cxn ang="0">
                    <a:pos x="connsiteX1" y="connsiteY1"/>
                  </a:cxn>
                  <a:cxn ang="0">
                    <a:pos x="connsiteX2" y="connsiteY2"/>
                  </a:cxn>
                </a:cxnLst>
                <a:rect l="l" t="t" r="r" b="b"/>
                <a:pathLst>
                  <a:path w="1071951" h="593799">
                    <a:moveTo>
                      <a:pt x="-1" y="163511"/>
                    </a:moveTo>
                    <a:lnTo>
                      <a:pt x="275644" y="593798"/>
                    </a:lnTo>
                    <a:lnTo>
                      <a:pt x="1071950" y="-1"/>
                    </a:lnTo>
                  </a:path>
                </a:pathLst>
              </a:custGeom>
              <a:noFill/>
              <a:ln w="25400" cap="flat" cmpd="sng" algn="ctr">
                <a:solidFill>
                  <a:schemeClr val="tx1"/>
                </a:solidFill>
                <a:prstDash val="solid"/>
              </a:ln>
              <a:effectLst/>
            </p:spPr>
            <p:txBody>
              <a:bodyPr lIns="91427" tIns="45714" rIns="91427" bIns="45714" spcCol="0" rtlCol="0" anchor="ctr"/>
              <a:lstStyle/>
              <a:p>
                <a:pPr algn="ctr" defTabSz="914278" fontAlgn="auto">
                  <a:spcBef>
                    <a:spcPts val="0"/>
                  </a:spcBef>
                  <a:spcAft>
                    <a:spcPts val="0"/>
                  </a:spcAft>
                  <a:defRPr/>
                </a:pPr>
                <a:endParaRPr lang="en-US" sz="1900" kern="0" smtClean="0">
                  <a:solidFill>
                    <a:prstClr val="white"/>
                  </a:solidFill>
                  <a:latin typeface="Calibri"/>
                </a:endParaRPr>
              </a:p>
            </p:txBody>
          </p:sp>
        </p:grpSp>
        <p:sp>
          <p:nvSpPr>
            <p:cNvPr id="137" name="TextBox 136"/>
            <p:cNvSpPr txBox="1"/>
            <p:nvPr/>
          </p:nvSpPr>
          <p:spPr>
            <a:xfrm>
              <a:off x="7355076" y="1867036"/>
              <a:ext cx="1447800" cy="338554"/>
            </a:xfrm>
            <a:prstGeom prst="rect">
              <a:avLst/>
            </a:prstGeom>
            <a:noFill/>
          </p:spPr>
          <p:txBody>
            <a:bodyPr wrap="square" lIns="91427" tIns="45714" rIns="91427" bIns="45714" rtlCol="0">
              <a:spAutoFit/>
            </a:bodyPr>
            <a:lstStyle/>
            <a:p>
              <a:pPr algn="ctr" defTabSz="914278" fontAlgn="auto">
                <a:spcBef>
                  <a:spcPts val="0"/>
                </a:spcBef>
                <a:spcAft>
                  <a:spcPts val="0"/>
                </a:spcAft>
              </a:pPr>
              <a:r>
                <a:rPr lang="en-US" sz="1600" dirty="0">
                  <a:latin typeface="Calibri"/>
                </a:rPr>
                <a:t>Pixel frustum</a:t>
              </a:r>
            </a:p>
          </p:txBody>
        </p:sp>
        <p:cxnSp>
          <p:nvCxnSpPr>
            <p:cNvPr id="138" name="Straight Arrow Connector 137"/>
            <p:cNvCxnSpPr/>
            <p:nvPr/>
          </p:nvCxnSpPr>
          <p:spPr>
            <a:xfrm>
              <a:off x="7922291" y="4863679"/>
              <a:ext cx="108058" cy="99021"/>
            </a:xfrm>
            <a:prstGeom prst="straightConnector1">
              <a:avLst/>
            </a:prstGeom>
            <a:noFill/>
            <a:ln w="9525" cap="flat" cmpd="sng" algn="ctr">
              <a:solidFill>
                <a:srgbClr val="FFFF00">
                  <a:alpha val="95000"/>
                </a:srgbClr>
              </a:solidFill>
              <a:prstDash val="solid"/>
              <a:tailEnd type="triangle" w="sm" len="sm"/>
            </a:ln>
            <a:effectLst/>
          </p:spPr>
        </p:cxnSp>
        <p:cxnSp>
          <p:nvCxnSpPr>
            <p:cNvPr id="139" name="Straight Arrow Connector 138"/>
            <p:cNvCxnSpPr/>
            <p:nvPr/>
          </p:nvCxnSpPr>
          <p:spPr>
            <a:xfrm>
              <a:off x="8030349" y="3163650"/>
              <a:ext cx="58930" cy="140449"/>
            </a:xfrm>
            <a:prstGeom prst="straightConnector1">
              <a:avLst/>
            </a:prstGeom>
            <a:noFill/>
            <a:ln w="9525" cap="flat" cmpd="sng" algn="ctr">
              <a:solidFill>
                <a:srgbClr val="FFFF00">
                  <a:alpha val="95000"/>
                </a:srgbClr>
              </a:solidFill>
              <a:prstDash val="solid"/>
              <a:tailEnd type="triangle" w="sm" len="sm"/>
            </a:ln>
            <a:effectLst/>
          </p:spPr>
        </p:cxnSp>
        <p:cxnSp>
          <p:nvCxnSpPr>
            <p:cNvPr id="140" name="Straight Arrow Connector 139"/>
            <p:cNvCxnSpPr/>
            <p:nvPr/>
          </p:nvCxnSpPr>
          <p:spPr>
            <a:xfrm flipH="1">
              <a:off x="8274455" y="2753077"/>
              <a:ext cx="58141" cy="144255"/>
            </a:xfrm>
            <a:prstGeom prst="straightConnector1">
              <a:avLst/>
            </a:prstGeom>
            <a:noFill/>
            <a:ln w="9525" cap="flat" cmpd="sng" algn="ctr">
              <a:solidFill>
                <a:srgbClr val="FFFF00">
                  <a:alpha val="95000"/>
                </a:srgbClr>
              </a:solidFill>
              <a:prstDash val="solid"/>
              <a:tailEnd type="triangle" w="sm" len="sm"/>
            </a:ln>
            <a:effectLst/>
          </p:spPr>
        </p:cxnSp>
        <p:sp>
          <p:nvSpPr>
            <p:cNvPr id="141" name="Arc 140"/>
            <p:cNvSpPr/>
            <p:nvPr/>
          </p:nvSpPr>
          <p:spPr>
            <a:xfrm flipH="1" flipV="1">
              <a:off x="6806042" y="2843138"/>
              <a:ext cx="1332844" cy="398717"/>
            </a:xfrm>
            <a:prstGeom prst="arc">
              <a:avLst>
                <a:gd name="adj1" fmla="val 4946202"/>
                <a:gd name="adj2" fmla="val 15893648"/>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42" name="Arc 141"/>
            <p:cNvSpPr/>
            <p:nvPr/>
          </p:nvSpPr>
          <p:spPr>
            <a:xfrm rot="1207385" flipH="1" flipV="1">
              <a:off x="7140108" y="2238503"/>
              <a:ext cx="1853265" cy="419100"/>
            </a:xfrm>
            <a:prstGeom prst="arc">
              <a:avLst>
                <a:gd name="adj1" fmla="val 11423225"/>
                <a:gd name="adj2" fmla="val 20893513"/>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cxnSp>
          <p:nvCxnSpPr>
            <p:cNvPr id="143" name="Straight Connector 142"/>
            <p:cNvCxnSpPr/>
            <p:nvPr/>
          </p:nvCxnSpPr>
          <p:spPr>
            <a:xfrm flipV="1">
              <a:off x="8185262" y="2754622"/>
              <a:ext cx="147334" cy="2693820"/>
            </a:xfrm>
            <a:prstGeom prst="line">
              <a:avLst/>
            </a:prstGeom>
            <a:noFill/>
            <a:ln w="12700" cap="flat" cmpd="sng" algn="ctr">
              <a:solidFill>
                <a:srgbClr val="C0504D"/>
              </a:solidFill>
              <a:prstDash val="dash"/>
              <a:tailEnd type="oval" w="sm" len="sm"/>
            </a:ln>
            <a:effectLst/>
          </p:spPr>
        </p:cxnSp>
        <p:cxnSp>
          <p:nvCxnSpPr>
            <p:cNvPr id="144" name="Straight Connector 143"/>
            <p:cNvCxnSpPr/>
            <p:nvPr/>
          </p:nvCxnSpPr>
          <p:spPr>
            <a:xfrm flipH="1" flipV="1">
              <a:off x="7815239" y="4912889"/>
              <a:ext cx="27124" cy="498415"/>
            </a:xfrm>
            <a:prstGeom prst="line">
              <a:avLst/>
            </a:prstGeom>
            <a:noFill/>
            <a:ln w="12700" cap="flat" cmpd="sng" algn="ctr">
              <a:solidFill>
                <a:srgbClr val="C0504D"/>
              </a:solidFill>
              <a:prstDash val="dash"/>
              <a:tailEnd type="oval" w="sm" len="sm"/>
            </a:ln>
            <a:effectLst/>
          </p:spPr>
        </p:cxnSp>
        <p:cxnSp>
          <p:nvCxnSpPr>
            <p:cNvPr id="145" name="Straight Connector 144"/>
            <p:cNvCxnSpPr/>
            <p:nvPr/>
          </p:nvCxnSpPr>
          <p:spPr>
            <a:xfrm flipH="1" flipV="1">
              <a:off x="7915978" y="4866199"/>
              <a:ext cx="40687" cy="582246"/>
            </a:xfrm>
            <a:prstGeom prst="line">
              <a:avLst/>
            </a:prstGeom>
            <a:noFill/>
            <a:ln w="12700" cap="flat" cmpd="sng" algn="ctr">
              <a:solidFill>
                <a:srgbClr val="C0504D"/>
              </a:solidFill>
              <a:prstDash val="dash"/>
              <a:tailEnd type="oval" w="sm" len="sm"/>
            </a:ln>
            <a:effectLst/>
          </p:spPr>
        </p:cxnSp>
        <p:cxnSp>
          <p:nvCxnSpPr>
            <p:cNvPr id="146" name="Straight Connector 145"/>
            <p:cNvCxnSpPr>
              <a:stCxn id="135" idx="0"/>
            </p:cNvCxnSpPr>
            <p:nvPr/>
          </p:nvCxnSpPr>
          <p:spPr>
            <a:xfrm flipH="1" flipV="1">
              <a:off x="8029369" y="3161889"/>
              <a:ext cx="41592" cy="2286548"/>
            </a:xfrm>
            <a:prstGeom prst="line">
              <a:avLst/>
            </a:prstGeom>
            <a:noFill/>
            <a:ln w="12700" cap="flat" cmpd="sng" algn="ctr">
              <a:solidFill>
                <a:srgbClr val="C0504D"/>
              </a:solidFill>
              <a:prstDash val="dash"/>
              <a:tailEnd type="oval" w="sm" len="sm"/>
            </a:ln>
            <a:effectLst/>
          </p:spPr>
        </p:cxnSp>
        <p:cxnSp>
          <p:nvCxnSpPr>
            <p:cNvPr id="147" name="Straight Arrow Connector 146"/>
            <p:cNvCxnSpPr/>
            <p:nvPr/>
          </p:nvCxnSpPr>
          <p:spPr>
            <a:xfrm flipH="1">
              <a:off x="7757300" y="4912889"/>
              <a:ext cx="64076" cy="139221"/>
            </a:xfrm>
            <a:prstGeom prst="straightConnector1">
              <a:avLst/>
            </a:prstGeom>
            <a:noFill/>
            <a:ln w="9525" cap="flat" cmpd="sng" algn="ctr">
              <a:solidFill>
                <a:srgbClr val="FFFF00">
                  <a:alpha val="95000"/>
                </a:srgbClr>
              </a:solidFill>
              <a:prstDash val="solid"/>
              <a:tailEnd type="triangle" w="sm" len="sm"/>
            </a:ln>
            <a:effectLst/>
          </p:spPr>
        </p:cxnSp>
        <p:cxnSp>
          <p:nvCxnSpPr>
            <p:cNvPr id="148" name="Straight Connector 147"/>
            <p:cNvCxnSpPr/>
            <p:nvPr/>
          </p:nvCxnSpPr>
          <p:spPr>
            <a:xfrm flipV="1">
              <a:off x="8270993" y="2820423"/>
              <a:ext cx="311412" cy="2628020"/>
            </a:xfrm>
            <a:prstGeom prst="line">
              <a:avLst/>
            </a:prstGeom>
            <a:noFill/>
            <a:ln w="12700" cap="flat" cmpd="sng" algn="ctr">
              <a:solidFill>
                <a:srgbClr val="C0504D"/>
              </a:solidFill>
              <a:prstDash val="dash"/>
              <a:tailEnd type="oval" w="sm" len="sm"/>
            </a:ln>
            <a:effectLst/>
          </p:spPr>
        </p:cxnSp>
        <p:cxnSp>
          <p:nvCxnSpPr>
            <p:cNvPr id="149" name="Straight Arrow Connector 148"/>
            <p:cNvCxnSpPr/>
            <p:nvPr/>
          </p:nvCxnSpPr>
          <p:spPr>
            <a:xfrm flipH="1">
              <a:off x="8549303" y="2820185"/>
              <a:ext cx="26419" cy="156430"/>
            </a:xfrm>
            <a:prstGeom prst="straightConnector1">
              <a:avLst/>
            </a:prstGeom>
            <a:noFill/>
            <a:ln w="9525" cap="flat" cmpd="sng" algn="ctr">
              <a:solidFill>
                <a:srgbClr val="FFFF00">
                  <a:alpha val="95000"/>
                </a:srgbClr>
              </a:solidFill>
              <a:prstDash val="solid"/>
              <a:tailEnd type="triangle" w="sm" len="sm"/>
            </a:ln>
            <a:effectLst/>
          </p:spPr>
        </p:cxnSp>
      </p:grpSp>
      <p:grpSp>
        <p:nvGrpSpPr>
          <p:cNvPr id="152" name="Group 151"/>
          <p:cNvGrpSpPr/>
          <p:nvPr/>
        </p:nvGrpSpPr>
        <p:grpSpPr>
          <a:xfrm>
            <a:off x="8650646" y="3035156"/>
            <a:ext cx="895318" cy="2288223"/>
            <a:chOff x="6822844" y="2471777"/>
            <a:chExt cx="895318" cy="2288223"/>
          </a:xfrm>
          <a:effectLst>
            <a:glow rad="25400">
              <a:schemeClr val="bg1">
                <a:alpha val="80000"/>
              </a:schemeClr>
            </a:glow>
          </a:effectLst>
        </p:grpSpPr>
        <p:grpSp>
          <p:nvGrpSpPr>
            <p:cNvPr id="153" name="Group 152"/>
            <p:cNvGrpSpPr/>
            <p:nvPr/>
          </p:nvGrpSpPr>
          <p:grpSpPr>
            <a:xfrm>
              <a:off x="6822844" y="2471777"/>
              <a:ext cx="895318" cy="2288223"/>
              <a:chOff x="6822844" y="2471777"/>
              <a:chExt cx="895318" cy="2288223"/>
            </a:xfrm>
          </p:grpSpPr>
          <p:sp>
            <p:nvSpPr>
              <p:cNvPr id="157" name="Oval 156"/>
              <p:cNvSpPr/>
              <p:nvPr/>
            </p:nvSpPr>
            <p:spPr>
              <a:xfrm>
                <a:off x="7343484" y="2471777"/>
                <a:ext cx="128152" cy="129811"/>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7590010" y="2528645"/>
                <a:ext cx="128152" cy="129811"/>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6822844" y="4630189"/>
                <a:ext cx="128152" cy="129811"/>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p:cNvGrpSpPr/>
            <p:nvPr/>
          </p:nvGrpSpPr>
          <p:grpSpPr>
            <a:xfrm>
              <a:off x="6919967" y="2869184"/>
              <a:ext cx="246372" cy="1835881"/>
              <a:chOff x="6919967" y="2869184"/>
              <a:chExt cx="246372" cy="1835881"/>
            </a:xfrm>
          </p:grpSpPr>
          <p:sp>
            <p:nvSpPr>
              <p:cNvPr id="155" name="Oval 154"/>
              <p:cNvSpPr/>
              <p:nvPr/>
            </p:nvSpPr>
            <p:spPr>
              <a:xfrm>
                <a:off x="6919967" y="4575254"/>
                <a:ext cx="128152" cy="12981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7038187" y="2869184"/>
                <a:ext cx="128152" cy="12981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0" name="Group 159"/>
          <p:cNvGrpSpPr/>
          <p:nvPr/>
        </p:nvGrpSpPr>
        <p:grpSpPr>
          <a:xfrm>
            <a:off x="8650393" y="3035156"/>
            <a:ext cx="895318" cy="2288223"/>
            <a:chOff x="6822844" y="2471777"/>
            <a:chExt cx="895318" cy="2288223"/>
          </a:xfrm>
          <a:effectLst>
            <a:glow rad="25400">
              <a:schemeClr val="bg1">
                <a:alpha val="80000"/>
              </a:schemeClr>
            </a:glow>
          </a:effectLst>
        </p:grpSpPr>
        <p:grpSp>
          <p:nvGrpSpPr>
            <p:cNvPr id="161" name="Group 160"/>
            <p:cNvGrpSpPr/>
            <p:nvPr/>
          </p:nvGrpSpPr>
          <p:grpSpPr>
            <a:xfrm>
              <a:off x="6822844" y="2471777"/>
              <a:ext cx="895318" cy="2288223"/>
              <a:chOff x="6822844" y="2471777"/>
              <a:chExt cx="895318" cy="2288223"/>
            </a:xfrm>
          </p:grpSpPr>
          <p:sp>
            <p:nvSpPr>
              <p:cNvPr id="165" name="Oval 164"/>
              <p:cNvSpPr/>
              <p:nvPr/>
            </p:nvSpPr>
            <p:spPr>
              <a:xfrm>
                <a:off x="7343484" y="2471777"/>
                <a:ext cx="128152" cy="129811"/>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7590010" y="2528645"/>
                <a:ext cx="128152" cy="129811"/>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6822844" y="4630189"/>
                <a:ext cx="128152" cy="12981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61"/>
            <p:cNvGrpSpPr/>
            <p:nvPr/>
          </p:nvGrpSpPr>
          <p:grpSpPr>
            <a:xfrm>
              <a:off x="6919967" y="2869184"/>
              <a:ext cx="246372" cy="1835881"/>
              <a:chOff x="6919967" y="2869184"/>
              <a:chExt cx="246372" cy="1835881"/>
            </a:xfrm>
          </p:grpSpPr>
          <p:sp>
            <p:nvSpPr>
              <p:cNvPr id="163" name="Oval 162"/>
              <p:cNvSpPr/>
              <p:nvPr/>
            </p:nvSpPr>
            <p:spPr>
              <a:xfrm>
                <a:off x="6919967" y="4575254"/>
                <a:ext cx="128152" cy="12981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7038187" y="2869184"/>
                <a:ext cx="128152" cy="129811"/>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p:cNvSpPr>
            <a:spLocks noGrp="1"/>
          </p:cNvSpPr>
          <p:nvPr>
            <p:ph type="title"/>
          </p:nvPr>
        </p:nvSpPr>
        <p:spPr>
          <a:xfrm>
            <a:off x="884240" y="247651"/>
            <a:ext cx="6652836" cy="590931"/>
          </a:xfrm>
        </p:spPr>
        <p:txBody>
          <a:bodyPr/>
          <a:lstStyle/>
          <a:p>
            <a:r>
              <a:rPr lang="en-US" dirty="0" smtClean="0"/>
              <a:t>Aggregate definition</a:t>
            </a:r>
            <a:endParaRPr lang="en-US" dirty="0"/>
          </a:p>
        </p:txBody>
      </p:sp>
      <p:sp>
        <p:nvSpPr>
          <p:cNvPr id="3" name="Content Placeholder 2"/>
          <p:cNvSpPr>
            <a:spLocks noGrp="1"/>
          </p:cNvSpPr>
          <p:nvPr>
            <p:ph idx="1"/>
          </p:nvPr>
        </p:nvSpPr>
        <p:spPr>
          <a:xfrm>
            <a:off x="329453" y="1252971"/>
            <a:ext cx="7530897" cy="4671522"/>
          </a:xfrm>
        </p:spPr>
        <p:txBody>
          <a:bodyPr/>
          <a:lstStyle/>
          <a:p>
            <a:r>
              <a:rPr lang="en-US" dirty="0" smtClean="0"/>
              <a:t>Clustering visibility samples:</a:t>
            </a:r>
          </a:p>
          <a:p>
            <a:pPr lvl="1"/>
            <a:r>
              <a:rPr lang="en-US" dirty="0" smtClean="0"/>
              <a:t>Cross-primitives + Disjoint surfaces</a:t>
            </a:r>
          </a:p>
          <a:p>
            <a:pPr marL="571500" lvl="1" indent="0">
              <a:buNone/>
            </a:pPr>
            <a:endParaRPr lang="en-US" sz="3200" dirty="0" smtClean="0"/>
          </a:p>
          <a:p>
            <a:pPr marL="571500" lvl="1" indent="0">
              <a:buNone/>
            </a:pPr>
            <a:endParaRPr lang="en-US" sz="3200" dirty="0" smtClean="0"/>
          </a:p>
          <a:p>
            <a:r>
              <a:rPr lang="en-US" b="1" dirty="0" smtClean="0"/>
              <a:t>Goal</a:t>
            </a:r>
            <a:r>
              <a:rPr lang="en-US" dirty="0" smtClean="0"/>
              <a:t>: Minimize shading errors due to </a:t>
            </a:r>
            <a:r>
              <a:rPr lang="en-US" dirty="0" smtClean="0">
                <a:solidFill>
                  <a:srgbClr val="7EC400"/>
                </a:solidFill>
              </a:rPr>
              <a:t>correlated</a:t>
            </a:r>
            <a:r>
              <a:rPr lang="en-US" dirty="0" smtClean="0"/>
              <a:t> attributes </a:t>
            </a:r>
            <a:r>
              <a:rPr lang="en-US" sz="2000" dirty="0" smtClean="0">
                <a:solidFill>
                  <a:srgbClr val="79705A"/>
                </a:solidFill>
              </a:rPr>
              <a:t>[</a:t>
            </a:r>
            <a:r>
              <a:rPr lang="en-US" sz="2000" dirty="0" err="1" smtClean="0">
                <a:solidFill>
                  <a:srgbClr val="79705A"/>
                </a:solidFill>
              </a:rPr>
              <a:t>Bruneton</a:t>
            </a:r>
            <a:r>
              <a:rPr lang="en-US" sz="2000" dirty="0" smtClean="0">
                <a:solidFill>
                  <a:srgbClr val="79705A"/>
                </a:solidFill>
              </a:rPr>
              <a:t> and </a:t>
            </a:r>
            <a:r>
              <a:rPr lang="en-US" sz="2000" dirty="0" err="1" smtClean="0">
                <a:solidFill>
                  <a:srgbClr val="79705A"/>
                </a:solidFill>
              </a:rPr>
              <a:t>Neyret</a:t>
            </a:r>
            <a:r>
              <a:rPr lang="en-US" sz="2000" dirty="0" smtClean="0">
                <a:solidFill>
                  <a:srgbClr val="79705A"/>
                </a:solidFill>
              </a:rPr>
              <a:t> 2012]</a:t>
            </a:r>
            <a:endParaRPr lang="en-US" dirty="0" smtClean="0">
              <a:solidFill>
                <a:srgbClr val="79705A"/>
              </a:solidFill>
            </a:endParaRPr>
          </a:p>
          <a:p>
            <a:pPr lvl="1"/>
            <a:r>
              <a:rPr lang="en-US" dirty="0" smtClean="0">
                <a:solidFill>
                  <a:srgbClr val="7EC400"/>
                </a:solidFill>
              </a:rPr>
              <a:t>Distance function</a:t>
            </a:r>
            <a:r>
              <a:rPr lang="en-US" dirty="0" smtClean="0"/>
              <a:t>:</a:t>
            </a:r>
          </a:p>
          <a:p>
            <a:pPr marL="571500" lvl="1" indent="0">
              <a:buNone/>
            </a:pPr>
            <a:r>
              <a:rPr lang="en-US" i="1" dirty="0" smtClean="0"/>
              <a:t>Orientation + distance-based clustering</a:t>
            </a:r>
          </a:p>
          <a:p>
            <a:pPr lvl="1"/>
            <a:r>
              <a:rPr lang="en-US" dirty="0" smtClean="0"/>
              <a:t>Control over characteristic length of the scene</a:t>
            </a:r>
          </a:p>
        </p:txBody>
      </p:sp>
      <p:grpSp>
        <p:nvGrpSpPr>
          <p:cNvPr id="128" name="Group 127"/>
          <p:cNvGrpSpPr/>
          <p:nvPr/>
        </p:nvGrpSpPr>
        <p:grpSpPr>
          <a:xfrm>
            <a:off x="7783812" y="157876"/>
            <a:ext cx="3084740" cy="1342399"/>
            <a:chOff x="7672983" y="832616"/>
            <a:chExt cx="3084740" cy="1342399"/>
          </a:xfrm>
        </p:grpSpPr>
        <p:sp>
          <p:nvSpPr>
            <p:cNvPr id="101" name="Snip Diagonal Corner Rectangle 100"/>
            <p:cNvSpPr/>
            <p:nvPr/>
          </p:nvSpPr>
          <p:spPr>
            <a:xfrm>
              <a:off x="7684654" y="960118"/>
              <a:ext cx="984746" cy="1196977"/>
            </a:xfrm>
            <a:prstGeom prst="snip2DiagRect">
              <a:avLst>
                <a:gd name="adj1" fmla="val 0"/>
                <a:gd name="adj2" fmla="val 5752"/>
              </a:avLst>
            </a:prstGeom>
            <a:solidFill>
              <a:schemeClr val="bg2">
                <a:lumMod val="20000"/>
                <a:lumOff val="80000"/>
                <a:alpha val="20000"/>
              </a:schemeClr>
            </a:solidFill>
            <a:ln>
              <a:solidFill>
                <a:srgbClr val="7879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9" name="Right Arrow 88"/>
            <p:cNvSpPr/>
            <p:nvPr/>
          </p:nvSpPr>
          <p:spPr>
            <a:xfrm>
              <a:off x="8708885" y="1199127"/>
              <a:ext cx="164164" cy="718958"/>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endParaRPr lang="en-US" sz="1400" kern="0" smtClean="0">
                <a:solidFill>
                  <a:prstClr val="white"/>
                </a:solidFill>
                <a:latin typeface="Calibri"/>
              </a:endParaRPr>
            </a:p>
          </p:txBody>
        </p:sp>
        <p:grpSp>
          <p:nvGrpSpPr>
            <p:cNvPr id="90" name="Group 89"/>
            <p:cNvGrpSpPr/>
            <p:nvPr/>
          </p:nvGrpSpPr>
          <p:grpSpPr>
            <a:xfrm>
              <a:off x="9861322" y="1191194"/>
              <a:ext cx="896401" cy="676106"/>
              <a:chOff x="5710591" y="1927499"/>
              <a:chExt cx="1141059" cy="860638"/>
            </a:xfrm>
          </p:grpSpPr>
          <p:sp>
            <p:nvSpPr>
              <p:cNvPr id="91" name="Snip Diagonal Corner Rectangle 90"/>
              <p:cNvSpPr/>
              <p:nvPr/>
            </p:nvSpPr>
            <p:spPr>
              <a:xfrm>
                <a:off x="5710591" y="1927499"/>
                <a:ext cx="1141059" cy="860638"/>
              </a:xfrm>
              <a:prstGeom prst="snip2DiagRect">
                <a:avLst>
                  <a:gd name="adj1" fmla="val 0"/>
                  <a:gd name="adj2" fmla="val 5752"/>
                </a:avLst>
              </a:prstGeom>
              <a:solidFill>
                <a:schemeClr val="bg2">
                  <a:lumMod val="20000"/>
                  <a:lumOff val="80000"/>
                  <a:alpha val="20000"/>
                </a:schemeClr>
              </a:solidFill>
              <a:ln>
                <a:solidFill>
                  <a:srgbClr val="7879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2" name="Parallelogram 91"/>
              <p:cNvSpPr/>
              <p:nvPr/>
            </p:nvSpPr>
            <p:spPr>
              <a:xfrm>
                <a:off x="5802331" y="2124766"/>
                <a:ext cx="992166" cy="307364"/>
              </a:xfrm>
              <a:prstGeom prst="parallelogram">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pPr>
                <a:r>
                  <a:rPr lang="en-US" sz="700" b="1" kern="0" dirty="0" smtClean="0">
                    <a:solidFill>
                      <a:prstClr val="black"/>
                    </a:solidFill>
                    <a:latin typeface="Calibri"/>
                  </a:rPr>
                  <a:t>Aggregate Meta Data</a:t>
                </a:r>
              </a:p>
            </p:txBody>
          </p:sp>
          <p:sp>
            <p:nvSpPr>
              <p:cNvPr id="93" name="TextBox 92"/>
              <p:cNvSpPr txBox="1"/>
              <p:nvPr/>
            </p:nvSpPr>
            <p:spPr>
              <a:xfrm>
                <a:off x="5830690" y="2611621"/>
                <a:ext cx="963809" cy="160629"/>
              </a:xfrm>
              <a:prstGeom prst="rect">
                <a:avLst/>
              </a:prstGeom>
              <a:noFill/>
            </p:spPr>
            <p:txBody>
              <a:bodyPr wrap="square" lIns="9144" tIns="9144" rIns="9144" bIns="9144" rtlCol="0">
                <a:spAutoFit/>
              </a:bodyPr>
              <a:lstStyle/>
              <a:p>
                <a:pPr algn="ctr" defTabSz="1371600" fontAlgn="auto">
                  <a:spcBef>
                    <a:spcPts val="0"/>
                  </a:spcBef>
                  <a:spcAft>
                    <a:spcPts val="0"/>
                  </a:spcAft>
                  <a:defRPr/>
                </a:pPr>
                <a:r>
                  <a:rPr lang="en-US" sz="700" b="1" i="1" kern="0" dirty="0" smtClean="0">
                    <a:solidFill>
                      <a:srgbClr val="EEECE1"/>
                    </a:solidFill>
                    <a:latin typeface="Calibri" pitchFamily="34" charset="0"/>
                  </a:rPr>
                  <a:t>[Per-pixel]</a:t>
                </a:r>
                <a:endParaRPr lang="en-US" sz="700" b="1" i="1" kern="0" dirty="0">
                  <a:solidFill>
                    <a:srgbClr val="EEECE1"/>
                  </a:solidFill>
                  <a:latin typeface="Calibri" pitchFamily="34" charset="0"/>
                </a:endParaRPr>
              </a:p>
            </p:txBody>
          </p:sp>
        </p:grpSp>
        <p:grpSp>
          <p:nvGrpSpPr>
            <p:cNvPr id="94" name="Group 93"/>
            <p:cNvGrpSpPr/>
            <p:nvPr/>
          </p:nvGrpSpPr>
          <p:grpSpPr>
            <a:xfrm>
              <a:off x="8904610" y="960118"/>
              <a:ext cx="683015" cy="1214897"/>
              <a:chOff x="3617605" y="1712623"/>
              <a:chExt cx="869433" cy="1546484"/>
            </a:xfrm>
          </p:grpSpPr>
          <p:sp>
            <p:nvSpPr>
              <p:cNvPr id="95" name="Rounded Rectangle 94"/>
              <p:cNvSpPr/>
              <p:nvPr/>
            </p:nvSpPr>
            <p:spPr>
              <a:xfrm>
                <a:off x="3617605" y="1712623"/>
                <a:ext cx="869433" cy="1546354"/>
              </a:xfrm>
              <a:prstGeom prst="roundRect">
                <a:avLst/>
              </a:prstGeom>
              <a:gradFill rotWithShape="1">
                <a:gsLst>
                  <a:gs pos="0">
                    <a:srgbClr val="6B6149">
                      <a:tint val="50000"/>
                      <a:satMod val="300000"/>
                    </a:srgbClr>
                  </a:gs>
                  <a:gs pos="35000">
                    <a:srgbClr val="6B6149">
                      <a:tint val="37000"/>
                      <a:satMod val="300000"/>
                    </a:srgbClr>
                  </a:gs>
                  <a:gs pos="100000">
                    <a:srgbClr val="6B6149">
                      <a:tint val="15000"/>
                      <a:satMod val="350000"/>
                    </a:srgbClr>
                  </a:gs>
                </a:gsLst>
                <a:lin ang="16200000" scaled="1"/>
              </a:gradFill>
              <a:ln w="9525" cap="flat" cmpd="sng" algn="ctr">
                <a:solidFill>
                  <a:srgbClr val="6B6149">
                    <a:shade val="95000"/>
                    <a:satMod val="105000"/>
                  </a:srgbClr>
                </a:solidFill>
                <a:prstDash val="solid"/>
              </a:ln>
              <a:effectLst>
                <a:outerShdw blurRad="40000" dist="20000" dir="5400000" rotWithShape="0">
                  <a:srgbClr val="000000">
                    <a:alpha val="38000"/>
                  </a:srgbClr>
                </a:outerShdw>
              </a:effectLst>
            </p:spPr>
            <p:txBody>
              <a:bodyPr lIns="9144" tIns="9144" rIns="9144" bIns="9144" rtlCol="0" anchor="ctr"/>
              <a:lstStyle/>
              <a:p>
                <a:pPr algn="ctr" defTabSz="914400" fontAlgn="auto">
                  <a:spcBef>
                    <a:spcPts val="0"/>
                  </a:spcBef>
                  <a:spcAft>
                    <a:spcPts val="0"/>
                  </a:spcAft>
                </a:pPr>
                <a:r>
                  <a:rPr lang="en-US" sz="1050" b="1" kern="0" dirty="0" smtClean="0">
                    <a:solidFill>
                      <a:prstClr val="black"/>
                    </a:solidFill>
                    <a:latin typeface="Calibri"/>
                  </a:rPr>
                  <a:t>Aggregate Definition</a:t>
                </a:r>
              </a:p>
            </p:txBody>
          </p:sp>
          <p:sp>
            <p:nvSpPr>
              <p:cNvPr id="96" name="TextBox 95"/>
              <p:cNvSpPr txBox="1"/>
              <p:nvPr/>
            </p:nvSpPr>
            <p:spPr>
              <a:xfrm>
                <a:off x="3617605" y="3020121"/>
                <a:ext cx="869433" cy="238986"/>
              </a:xfrm>
              <a:prstGeom prst="rect">
                <a:avLst/>
              </a:prstGeom>
              <a:noFill/>
            </p:spPr>
            <p:txBody>
              <a:bodyPr wrap="square" lIns="9144" tIns="9144" rIns="9144" bIns="9144" rtlCol="0">
                <a:spAutoFit/>
              </a:bodyPr>
              <a:lstStyle/>
              <a:p>
                <a:pPr algn="ctr" defTabSz="1371600" fontAlgn="auto">
                  <a:spcBef>
                    <a:spcPts val="0"/>
                  </a:spcBef>
                  <a:spcAft>
                    <a:spcPts val="0"/>
                  </a:spcAft>
                  <a:defRPr/>
                </a:pPr>
                <a:endParaRPr lang="en-US" sz="1100" b="1" i="1" kern="0" dirty="0">
                  <a:solidFill>
                    <a:srgbClr val="79705A"/>
                  </a:solidFill>
                  <a:latin typeface="Calibri" pitchFamily="34" charset="0"/>
                </a:endParaRPr>
              </a:p>
            </p:txBody>
          </p:sp>
        </p:grpSp>
        <p:sp>
          <p:nvSpPr>
            <p:cNvPr id="97" name="Right Arrow 96"/>
            <p:cNvSpPr/>
            <p:nvPr/>
          </p:nvSpPr>
          <p:spPr>
            <a:xfrm>
              <a:off x="9620312" y="1191194"/>
              <a:ext cx="164164" cy="718958"/>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endParaRPr lang="en-US" sz="1400" kern="0" smtClean="0">
                <a:solidFill>
                  <a:prstClr val="white"/>
                </a:solidFill>
                <a:latin typeface="Calibri"/>
              </a:endParaRPr>
            </a:p>
          </p:txBody>
        </p:sp>
        <p:sp>
          <p:nvSpPr>
            <p:cNvPr id="98" name="Parallelogram 97"/>
            <p:cNvSpPr/>
            <p:nvPr/>
          </p:nvSpPr>
          <p:spPr>
            <a:xfrm>
              <a:off x="7741145" y="1222763"/>
              <a:ext cx="865239" cy="145883"/>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lIns="9144" rIns="9144" rtlCol="0" anchor="ctr"/>
            <a:lstStyle/>
            <a:p>
              <a:pPr algn="ctr" defTabSz="914400" fontAlgn="auto">
                <a:spcBef>
                  <a:spcPts val="0"/>
                </a:spcBef>
                <a:spcAft>
                  <a:spcPts val="0"/>
                </a:spcAft>
              </a:pPr>
              <a:r>
                <a:rPr lang="en-US" sz="700" kern="0" dirty="0" smtClean="0">
                  <a:solidFill>
                    <a:srgbClr val="EEECE1"/>
                  </a:solidFill>
                  <a:latin typeface="Calibri"/>
                </a:rPr>
                <a:t>    Face normal</a:t>
              </a:r>
            </a:p>
          </p:txBody>
        </p:sp>
        <p:pic>
          <p:nvPicPr>
            <p:cNvPr id="99"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2263" y="1251902"/>
              <a:ext cx="155742" cy="87604"/>
            </a:xfrm>
            <a:prstGeom prst="rect">
              <a:avLst/>
            </a:prstGeom>
          </p:spPr>
        </p:pic>
        <p:sp>
          <p:nvSpPr>
            <p:cNvPr id="102" name="TextBox 101"/>
            <p:cNvSpPr txBox="1"/>
            <p:nvPr/>
          </p:nvSpPr>
          <p:spPr>
            <a:xfrm>
              <a:off x="7888255" y="2025311"/>
              <a:ext cx="594722" cy="126188"/>
            </a:xfrm>
            <a:prstGeom prst="rect">
              <a:avLst/>
            </a:prstGeom>
            <a:noFill/>
          </p:spPr>
          <p:txBody>
            <a:bodyPr wrap="square" lIns="9144" tIns="9144" rIns="9144" bIns="9144" rtlCol="0">
              <a:spAutoFit/>
            </a:bodyPr>
            <a:lstStyle/>
            <a:p>
              <a:pPr algn="ctr" defTabSz="1371600" fontAlgn="auto">
                <a:spcBef>
                  <a:spcPts val="0"/>
                </a:spcBef>
                <a:spcAft>
                  <a:spcPts val="0"/>
                </a:spcAft>
                <a:defRPr/>
              </a:pPr>
              <a:r>
                <a:rPr lang="en-US" sz="700" b="1" i="1" kern="0" dirty="0" smtClean="0">
                  <a:solidFill>
                    <a:srgbClr val="EEECE1"/>
                  </a:solidFill>
                  <a:latin typeface="Calibri" pitchFamily="34" charset="0"/>
                </a:rPr>
                <a:t>[8x Samples]</a:t>
              </a:r>
              <a:endParaRPr lang="en-US" sz="700" b="1" i="1" kern="0" dirty="0">
                <a:solidFill>
                  <a:srgbClr val="EEECE1"/>
                </a:solidFill>
                <a:latin typeface="Calibri" pitchFamily="34" charset="0"/>
              </a:endParaRPr>
            </a:p>
          </p:txBody>
        </p:sp>
        <p:sp>
          <p:nvSpPr>
            <p:cNvPr id="103" name="Right Triangle 102"/>
            <p:cNvSpPr/>
            <p:nvPr/>
          </p:nvSpPr>
          <p:spPr>
            <a:xfrm rot="7155507">
              <a:off x="8140736" y="1541643"/>
              <a:ext cx="169437" cy="117672"/>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700" kern="0">
                <a:solidFill>
                  <a:srgbClr val="787972"/>
                </a:solidFill>
                <a:latin typeface="Arial"/>
                <a:ea typeface="+mn-ea"/>
              </a:endParaRPr>
            </a:p>
          </p:txBody>
        </p:sp>
        <p:sp>
          <p:nvSpPr>
            <p:cNvPr id="104" name="Right Triangle 103"/>
            <p:cNvSpPr/>
            <p:nvPr/>
          </p:nvSpPr>
          <p:spPr>
            <a:xfrm rot="11792435">
              <a:off x="8081448" y="1598415"/>
              <a:ext cx="201551" cy="139975"/>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700" kern="0">
                <a:solidFill>
                  <a:srgbClr val="787972"/>
                </a:solidFill>
                <a:latin typeface="Arial"/>
                <a:ea typeface="+mn-ea"/>
              </a:endParaRPr>
            </a:p>
          </p:txBody>
        </p:sp>
        <p:sp>
          <p:nvSpPr>
            <p:cNvPr id="105" name="Right Triangle 104"/>
            <p:cNvSpPr/>
            <p:nvPr/>
          </p:nvSpPr>
          <p:spPr>
            <a:xfrm rot="6178923">
              <a:off x="8026715" y="1738159"/>
              <a:ext cx="169437" cy="234704"/>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700" kern="0">
                <a:solidFill>
                  <a:srgbClr val="787972"/>
                </a:solidFill>
                <a:latin typeface="Arial"/>
                <a:ea typeface="+mn-ea"/>
              </a:endParaRPr>
            </a:p>
          </p:txBody>
        </p:sp>
        <p:sp>
          <p:nvSpPr>
            <p:cNvPr id="106" name="Right Triangle 105"/>
            <p:cNvSpPr/>
            <p:nvPr/>
          </p:nvSpPr>
          <p:spPr>
            <a:xfrm rot="13649908">
              <a:off x="8137601" y="1559416"/>
              <a:ext cx="228367" cy="117672"/>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700" kern="0">
                <a:solidFill>
                  <a:srgbClr val="787972"/>
                </a:solidFill>
                <a:latin typeface="Arial"/>
                <a:ea typeface="+mn-ea"/>
              </a:endParaRPr>
            </a:p>
          </p:txBody>
        </p:sp>
        <p:sp>
          <p:nvSpPr>
            <p:cNvPr id="107" name="Right Triangle 106"/>
            <p:cNvSpPr/>
            <p:nvPr/>
          </p:nvSpPr>
          <p:spPr>
            <a:xfrm rot="4599500">
              <a:off x="7933067" y="1734683"/>
              <a:ext cx="211614" cy="117672"/>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700" kern="0">
                <a:solidFill>
                  <a:srgbClr val="787972"/>
                </a:solidFill>
                <a:latin typeface="Arial"/>
                <a:ea typeface="+mn-ea"/>
              </a:endParaRPr>
            </a:p>
          </p:txBody>
        </p:sp>
        <p:sp>
          <p:nvSpPr>
            <p:cNvPr id="108" name="Right Triangle 107"/>
            <p:cNvSpPr/>
            <p:nvPr/>
          </p:nvSpPr>
          <p:spPr>
            <a:xfrm rot="7155507">
              <a:off x="8089046" y="1677460"/>
              <a:ext cx="169437" cy="117672"/>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700" kern="0">
                <a:solidFill>
                  <a:srgbClr val="787972"/>
                </a:solidFill>
                <a:latin typeface="Arial"/>
                <a:ea typeface="+mn-ea"/>
              </a:endParaRPr>
            </a:p>
          </p:txBody>
        </p:sp>
        <p:sp>
          <p:nvSpPr>
            <p:cNvPr id="109" name="Right Triangle 108"/>
            <p:cNvSpPr/>
            <p:nvPr/>
          </p:nvSpPr>
          <p:spPr>
            <a:xfrm rot="7155507" flipH="1">
              <a:off x="8056999" y="1644925"/>
              <a:ext cx="77812" cy="117672"/>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700" kern="0">
                <a:solidFill>
                  <a:srgbClr val="787972"/>
                </a:solidFill>
                <a:latin typeface="Arial"/>
                <a:ea typeface="+mn-ea"/>
              </a:endParaRPr>
            </a:p>
          </p:txBody>
        </p:sp>
        <p:sp>
          <p:nvSpPr>
            <p:cNvPr id="110" name="Right Triangle 109"/>
            <p:cNvSpPr/>
            <p:nvPr/>
          </p:nvSpPr>
          <p:spPr>
            <a:xfrm rot="7155507">
              <a:off x="8239284" y="1706593"/>
              <a:ext cx="169437" cy="80007"/>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700" kern="0">
                <a:solidFill>
                  <a:srgbClr val="787972"/>
                </a:solidFill>
                <a:latin typeface="Arial"/>
                <a:ea typeface="+mn-ea"/>
              </a:endParaRPr>
            </a:p>
          </p:txBody>
        </p:sp>
        <p:sp>
          <p:nvSpPr>
            <p:cNvPr id="111" name="Right Triangle 110"/>
            <p:cNvSpPr/>
            <p:nvPr/>
          </p:nvSpPr>
          <p:spPr>
            <a:xfrm rot="7155507">
              <a:off x="8210780" y="1566324"/>
              <a:ext cx="226445" cy="72164"/>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defRPr/>
              </a:pPr>
              <a:endParaRPr lang="en-US" sz="700" kern="0">
                <a:solidFill>
                  <a:srgbClr val="787972"/>
                </a:solidFill>
                <a:latin typeface="Arial"/>
                <a:ea typeface="+mn-ea"/>
              </a:endParaRPr>
            </a:p>
          </p:txBody>
        </p:sp>
        <p:grpSp>
          <p:nvGrpSpPr>
            <p:cNvPr id="112" name="Group 111"/>
            <p:cNvGrpSpPr/>
            <p:nvPr/>
          </p:nvGrpSpPr>
          <p:grpSpPr>
            <a:xfrm>
              <a:off x="7956174" y="1501643"/>
              <a:ext cx="448866" cy="453362"/>
              <a:chOff x="6042498" y="1679481"/>
              <a:chExt cx="529766" cy="535073"/>
            </a:xfrm>
          </p:grpSpPr>
          <p:sp>
            <p:nvSpPr>
              <p:cNvPr id="113" name="Rectangle 112"/>
              <p:cNvSpPr/>
              <p:nvPr/>
            </p:nvSpPr>
            <p:spPr>
              <a:xfrm>
                <a:off x="6042498" y="1679481"/>
                <a:ext cx="529766" cy="535073"/>
              </a:xfrm>
              <a:prstGeom prst="rect">
                <a:avLst/>
              </a:prstGeom>
              <a:noFill/>
              <a:ln w="254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700" kern="0">
                  <a:solidFill>
                    <a:srgbClr val="787972"/>
                  </a:solidFill>
                  <a:latin typeface="Arial"/>
                  <a:ea typeface="+mn-ea"/>
                </a:endParaRPr>
              </a:p>
            </p:txBody>
          </p:sp>
          <p:sp>
            <p:nvSpPr>
              <p:cNvPr id="114" name="Oval 113"/>
              <p:cNvSpPr/>
              <p:nvPr/>
            </p:nvSpPr>
            <p:spPr>
              <a:xfrm>
                <a:off x="6107709" y="1763251"/>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700" kern="0">
                  <a:solidFill>
                    <a:srgbClr val="787972"/>
                  </a:solidFill>
                  <a:latin typeface="Arial"/>
                  <a:ea typeface="+mn-ea"/>
                </a:endParaRPr>
              </a:p>
            </p:txBody>
          </p:sp>
          <p:sp>
            <p:nvSpPr>
              <p:cNvPr id="115" name="Oval 114"/>
              <p:cNvSpPr/>
              <p:nvPr/>
            </p:nvSpPr>
            <p:spPr>
              <a:xfrm>
                <a:off x="6196824" y="1887620"/>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700" kern="0">
                  <a:solidFill>
                    <a:srgbClr val="787972"/>
                  </a:solidFill>
                  <a:latin typeface="Arial"/>
                  <a:ea typeface="+mn-ea"/>
                </a:endParaRPr>
              </a:p>
            </p:txBody>
          </p:sp>
          <p:sp>
            <p:nvSpPr>
              <p:cNvPr id="116" name="Oval 115"/>
              <p:cNvSpPr/>
              <p:nvPr/>
            </p:nvSpPr>
            <p:spPr>
              <a:xfrm>
                <a:off x="6320040" y="1835256"/>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700" kern="0">
                  <a:solidFill>
                    <a:srgbClr val="787972"/>
                  </a:solidFill>
                  <a:latin typeface="Arial"/>
                  <a:ea typeface="+mn-ea"/>
                </a:endParaRPr>
              </a:p>
            </p:txBody>
          </p:sp>
          <p:sp>
            <p:nvSpPr>
              <p:cNvPr id="117" name="Oval 116"/>
              <p:cNvSpPr/>
              <p:nvPr/>
            </p:nvSpPr>
            <p:spPr>
              <a:xfrm>
                <a:off x="6466024" y="1754505"/>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700" kern="0">
                  <a:solidFill>
                    <a:srgbClr val="787972"/>
                  </a:solidFill>
                  <a:latin typeface="Arial"/>
                  <a:ea typeface="+mn-ea"/>
                </a:endParaRPr>
              </a:p>
            </p:txBody>
          </p:sp>
          <p:sp>
            <p:nvSpPr>
              <p:cNvPr id="118" name="Oval 117"/>
              <p:cNvSpPr/>
              <p:nvPr/>
            </p:nvSpPr>
            <p:spPr>
              <a:xfrm>
                <a:off x="6383666" y="1948850"/>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700" kern="0">
                  <a:solidFill>
                    <a:srgbClr val="787972"/>
                  </a:solidFill>
                  <a:latin typeface="Arial"/>
                  <a:ea typeface="+mn-ea"/>
                </a:endParaRPr>
              </a:p>
            </p:txBody>
          </p:sp>
          <p:sp>
            <p:nvSpPr>
              <p:cNvPr id="119" name="Oval 118"/>
              <p:cNvSpPr/>
              <p:nvPr/>
            </p:nvSpPr>
            <p:spPr>
              <a:xfrm>
                <a:off x="6265826" y="2001104"/>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700" kern="0">
                  <a:solidFill>
                    <a:srgbClr val="787972"/>
                  </a:solidFill>
                  <a:latin typeface="Arial"/>
                  <a:ea typeface="+mn-ea"/>
                </a:endParaRPr>
              </a:p>
            </p:txBody>
          </p:sp>
          <p:sp>
            <p:nvSpPr>
              <p:cNvPr id="120" name="Oval 119"/>
              <p:cNvSpPr/>
              <p:nvPr/>
            </p:nvSpPr>
            <p:spPr>
              <a:xfrm>
                <a:off x="6467457" y="2104416"/>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700" kern="0">
                  <a:solidFill>
                    <a:srgbClr val="787972"/>
                  </a:solidFill>
                  <a:latin typeface="Arial"/>
                  <a:ea typeface="+mn-ea"/>
                </a:endParaRPr>
              </a:p>
            </p:txBody>
          </p:sp>
          <p:sp>
            <p:nvSpPr>
              <p:cNvPr id="121" name="Oval 120"/>
              <p:cNvSpPr/>
              <p:nvPr/>
            </p:nvSpPr>
            <p:spPr>
              <a:xfrm>
                <a:off x="6143098" y="2090432"/>
                <a:ext cx="45719" cy="45719"/>
              </a:xfrm>
              <a:prstGeom prst="ellipse">
                <a:avLst/>
              </a:prstGeom>
              <a:solidFill>
                <a:sysClr val="windowText" lastClr="000000">
                  <a:lumMod val="85000"/>
                </a:sysClr>
              </a:solidFill>
              <a:ln w="127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700" kern="0">
                  <a:solidFill>
                    <a:srgbClr val="787972"/>
                  </a:solidFill>
                  <a:latin typeface="Arial"/>
                  <a:ea typeface="+mn-ea"/>
                </a:endParaRPr>
              </a:p>
            </p:txBody>
          </p:sp>
        </p:grpSp>
        <p:sp>
          <p:nvSpPr>
            <p:cNvPr id="122" name="TextBox 121"/>
            <p:cNvSpPr txBox="1"/>
            <p:nvPr/>
          </p:nvSpPr>
          <p:spPr>
            <a:xfrm rot="16200000">
              <a:off x="7653750" y="1655841"/>
              <a:ext cx="469013" cy="129315"/>
            </a:xfrm>
            <a:prstGeom prst="rect">
              <a:avLst/>
            </a:prstGeom>
            <a:noFill/>
          </p:spPr>
          <p:txBody>
            <a:bodyPr wrap="square" lIns="9144" tIns="9144" rIns="9144" bIns="9144" rtlCol="0">
              <a:no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smtClean="0">
                  <a:ln>
                    <a:noFill/>
                  </a:ln>
                  <a:solidFill>
                    <a:schemeClr val="tx1">
                      <a:lumMod val="50000"/>
                    </a:schemeClr>
                  </a:solidFill>
                  <a:effectLst/>
                  <a:uLnTx/>
                  <a:uFillTx/>
                  <a:ea typeface="ＭＳ Ｐゴシック" charset="0"/>
                </a:rPr>
                <a:t>Pixel</a:t>
              </a:r>
              <a:endParaRPr kumimoji="0" lang="en-US" sz="800" b="1" i="1" u="none" strike="noStrike" kern="0" cap="none" spc="0" normalizeH="0" baseline="0" noProof="0" dirty="0">
                <a:ln>
                  <a:noFill/>
                </a:ln>
                <a:solidFill>
                  <a:schemeClr val="tx1">
                    <a:lumMod val="50000"/>
                  </a:schemeClr>
                </a:solidFill>
                <a:effectLst/>
                <a:uLnTx/>
                <a:uFillTx/>
                <a:ea typeface="ＭＳ Ｐゴシック" charset="0"/>
              </a:endParaRPr>
            </a:p>
          </p:txBody>
        </p:sp>
        <p:grpSp>
          <p:nvGrpSpPr>
            <p:cNvPr id="123" name="Group 122"/>
            <p:cNvGrpSpPr/>
            <p:nvPr/>
          </p:nvGrpSpPr>
          <p:grpSpPr>
            <a:xfrm>
              <a:off x="7741110" y="1030150"/>
              <a:ext cx="865239" cy="145883"/>
              <a:chOff x="3011702" y="1722501"/>
              <a:chExt cx="1101392" cy="185699"/>
            </a:xfrm>
          </p:grpSpPr>
          <p:sp>
            <p:nvSpPr>
              <p:cNvPr id="124" name="Parallelogram 123"/>
              <p:cNvSpPr/>
              <p:nvPr/>
            </p:nvSpPr>
            <p:spPr>
              <a:xfrm>
                <a:off x="3011702" y="1722501"/>
                <a:ext cx="1101392" cy="185699"/>
              </a:xfrm>
              <a:prstGeom prst="parallelogram">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r>
                  <a:rPr lang="en-US" sz="700" kern="0" dirty="0" smtClean="0">
                    <a:solidFill>
                      <a:srgbClr val="EEECE1"/>
                    </a:solidFill>
                    <a:latin typeface="Calibri"/>
                  </a:rPr>
                  <a:t>Depth</a:t>
                </a:r>
              </a:p>
            </p:txBody>
          </p:sp>
          <p:pic>
            <p:nvPicPr>
              <p:cNvPr id="125"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6765" y="1757796"/>
                <a:ext cx="204634" cy="115106"/>
              </a:xfrm>
              <a:prstGeom prst="rect">
                <a:avLst/>
              </a:prstGeom>
            </p:spPr>
          </p:pic>
        </p:grpSp>
        <p:sp>
          <p:nvSpPr>
            <p:cNvPr id="126" name="TextBox 125"/>
            <p:cNvSpPr txBox="1"/>
            <p:nvPr/>
          </p:nvSpPr>
          <p:spPr>
            <a:xfrm>
              <a:off x="7672983" y="832616"/>
              <a:ext cx="996417" cy="126188"/>
            </a:xfrm>
            <a:prstGeom prst="rect">
              <a:avLst/>
            </a:prstGeom>
            <a:noFill/>
          </p:spPr>
          <p:txBody>
            <a:bodyPr wrap="square" lIns="9144" tIns="9144" rIns="9144" bIns="9144" rtlCol="0">
              <a:spAutoFit/>
            </a:bodyPr>
            <a:lstStyle/>
            <a:p>
              <a:pPr defTabSz="1371600" fontAlgn="auto">
                <a:spcBef>
                  <a:spcPts val="0"/>
                </a:spcBef>
                <a:spcAft>
                  <a:spcPts val="0"/>
                </a:spcAft>
                <a:defRPr/>
              </a:pPr>
              <a:r>
                <a:rPr lang="en-US" sz="700" b="1" kern="0" dirty="0" smtClean="0">
                  <a:solidFill>
                    <a:schemeClr val="bg1">
                      <a:lumMod val="50000"/>
                      <a:lumOff val="50000"/>
                    </a:schemeClr>
                  </a:solidFill>
                  <a:latin typeface="Calibri" pitchFamily="34" charset="0"/>
                </a:rPr>
                <a:t>Framebuffer            </a:t>
              </a:r>
              <a:r>
                <a:rPr lang="en-US" sz="700" b="1" i="1" kern="0" dirty="0" smtClean="0">
                  <a:solidFill>
                    <a:srgbClr val="FF0000"/>
                  </a:solidFill>
                  <a:latin typeface="Calibri" pitchFamily="34" charset="0"/>
                </a:rPr>
                <a:t>8x</a:t>
              </a:r>
              <a:r>
                <a:rPr lang="en-US" sz="700" b="1" i="1" kern="0" dirty="0" smtClean="0">
                  <a:solidFill>
                    <a:schemeClr val="bg1">
                      <a:lumMod val="50000"/>
                      <a:lumOff val="50000"/>
                    </a:schemeClr>
                  </a:solidFill>
                  <a:latin typeface="Calibri" pitchFamily="34" charset="0"/>
                </a:rPr>
                <a:t>AA</a:t>
              </a:r>
              <a:endParaRPr lang="en-US" sz="700" b="1" i="1" kern="0" dirty="0">
                <a:solidFill>
                  <a:schemeClr val="bg1">
                    <a:lumMod val="50000"/>
                    <a:lumOff val="50000"/>
                  </a:schemeClr>
                </a:solidFill>
                <a:latin typeface="Calibri" pitchFamily="34" charset="0"/>
              </a:endParaRPr>
            </a:p>
          </p:txBody>
        </p:sp>
      </p:grpSp>
      <p:grpSp>
        <p:nvGrpSpPr>
          <p:cNvPr id="198" name="Group 197"/>
          <p:cNvGrpSpPr/>
          <p:nvPr/>
        </p:nvGrpSpPr>
        <p:grpSpPr>
          <a:xfrm>
            <a:off x="9980562" y="2239405"/>
            <a:ext cx="917575" cy="410690"/>
            <a:chOff x="9980562" y="2515089"/>
            <a:chExt cx="917575" cy="410690"/>
          </a:xfrm>
        </p:grpSpPr>
        <p:sp>
          <p:nvSpPr>
            <p:cNvPr id="194" name="TextBox 193"/>
            <p:cNvSpPr txBox="1"/>
            <p:nvPr/>
          </p:nvSpPr>
          <p:spPr>
            <a:xfrm>
              <a:off x="10074910" y="2710348"/>
              <a:ext cx="823227" cy="215431"/>
            </a:xfrm>
            <a:prstGeom prst="rect">
              <a:avLst/>
            </a:prstGeom>
            <a:noFill/>
          </p:spPr>
          <p:txBody>
            <a:bodyPr wrap="square" lIns="91427" tIns="45714" rIns="91427" bIns="45714" rtlCol="0">
              <a:spAutoFit/>
            </a:bodyPr>
            <a:lstStyle/>
            <a:p>
              <a:pPr defTabSz="914278" fontAlgn="auto">
                <a:spcBef>
                  <a:spcPts val="0"/>
                </a:spcBef>
                <a:spcAft>
                  <a:spcPts val="0"/>
                </a:spcAft>
              </a:pPr>
              <a:r>
                <a:rPr lang="en-US" sz="800" b="1" dirty="0" smtClean="0">
                  <a:latin typeface="Calibri"/>
                </a:rPr>
                <a:t>Aggregate 1</a:t>
              </a:r>
              <a:endParaRPr lang="en-US" sz="800" b="1" dirty="0">
                <a:latin typeface="Calibri"/>
              </a:endParaRPr>
            </a:p>
          </p:txBody>
        </p:sp>
        <p:sp>
          <p:nvSpPr>
            <p:cNvPr id="195" name="TextBox 194"/>
            <p:cNvSpPr txBox="1"/>
            <p:nvPr/>
          </p:nvSpPr>
          <p:spPr>
            <a:xfrm>
              <a:off x="10074909" y="2515089"/>
              <a:ext cx="823228" cy="215431"/>
            </a:xfrm>
            <a:prstGeom prst="rect">
              <a:avLst/>
            </a:prstGeom>
            <a:noFill/>
          </p:spPr>
          <p:txBody>
            <a:bodyPr wrap="square" lIns="91427" tIns="45714" rIns="91427" bIns="45714" rtlCol="0">
              <a:spAutoFit/>
            </a:bodyPr>
            <a:lstStyle/>
            <a:p>
              <a:pPr defTabSz="914278" fontAlgn="auto">
                <a:spcBef>
                  <a:spcPts val="0"/>
                </a:spcBef>
                <a:spcAft>
                  <a:spcPts val="0"/>
                </a:spcAft>
              </a:pPr>
              <a:r>
                <a:rPr lang="en-US" sz="800" b="1" dirty="0" smtClean="0">
                  <a:latin typeface="Calibri"/>
                </a:rPr>
                <a:t>Aggregate 0</a:t>
              </a:r>
              <a:endParaRPr lang="en-US" sz="800" b="1" dirty="0">
                <a:latin typeface="Calibri"/>
              </a:endParaRPr>
            </a:p>
          </p:txBody>
        </p:sp>
        <p:sp>
          <p:nvSpPr>
            <p:cNvPr id="196" name="Oval 195"/>
            <p:cNvSpPr/>
            <p:nvPr/>
          </p:nvSpPr>
          <p:spPr>
            <a:xfrm>
              <a:off x="9980562" y="2750233"/>
              <a:ext cx="128152" cy="12981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9980562" y="2558141"/>
              <a:ext cx="128152" cy="129811"/>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167"/>
          <p:cNvGrpSpPr/>
          <p:nvPr/>
        </p:nvGrpSpPr>
        <p:grpSpPr>
          <a:xfrm>
            <a:off x="7708484" y="2207994"/>
            <a:ext cx="2184152" cy="3581401"/>
            <a:chOff x="5879154" y="1644616"/>
            <a:chExt cx="2184152" cy="3581401"/>
          </a:xfrm>
        </p:grpSpPr>
        <p:sp>
          <p:nvSpPr>
            <p:cNvPr id="169" name="Trapezoid 168"/>
            <p:cNvSpPr/>
            <p:nvPr/>
          </p:nvSpPr>
          <p:spPr>
            <a:xfrm rot="10800000">
              <a:off x="6378894" y="1644617"/>
              <a:ext cx="1524000" cy="3581400"/>
            </a:xfrm>
            <a:prstGeom prst="trapezoid">
              <a:avLst>
                <a:gd name="adj" fmla="val 31944"/>
              </a:avLst>
            </a:prstGeom>
            <a:solidFill>
              <a:srgbClr val="4F81BD">
                <a:alpha val="30000"/>
              </a:srgbClr>
            </a:solidFill>
            <a:ln w="25400" cap="flat" cmpd="sng" algn="ctr">
              <a:solidFill>
                <a:srgbClr val="4F81BD">
                  <a:shade val="50000"/>
                </a:srgbClr>
              </a:solidFill>
              <a:prstDash val="solid"/>
            </a:ln>
            <a:effectLst/>
          </p:spPr>
          <p:txBody>
            <a:bodyPr lIns="91427" tIns="45714" rIns="91427" bIns="45714" rtlCol="0" anchor="ctr"/>
            <a:lstStyle/>
            <a:p>
              <a:pPr algn="ctr" defTabSz="914278" fontAlgn="auto">
                <a:spcBef>
                  <a:spcPts val="0"/>
                </a:spcBef>
                <a:spcAft>
                  <a:spcPts val="0"/>
                </a:spcAft>
                <a:defRPr/>
              </a:pPr>
              <a:endParaRPr lang="en-US" sz="1900" kern="0" smtClean="0">
                <a:solidFill>
                  <a:prstClr val="white"/>
                </a:solidFill>
                <a:latin typeface="Calibri"/>
              </a:endParaRPr>
            </a:p>
          </p:txBody>
        </p:sp>
        <p:grpSp>
          <p:nvGrpSpPr>
            <p:cNvPr id="170" name="Group 169"/>
            <p:cNvGrpSpPr/>
            <p:nvPr/>
          </p:nvGrpSpPr>
          <p:grpSpPr>
            <a:xfrm>
              <a:off x="6360716" y="4155337"/>
              <a:ext cx="785040" cy="570586"/>
              <a:chOff x="7290374" y="4388321"/>
              <a:chExt cx="785040" cy="570586"/>
            </a:xfrm>
          </p:grpSpPr>
          <p:sp>
            <p:nvSpPr>
              <p:cNvPr id="192" name="Arc 191"/>
              <p:cNvSpPr/>
              <p:nvPr/>
            </p:nvSpPr>
            <p:spPr>
              <a:xfrm flipH="1" flipV="1">
                <a:off x="7290374" y="4388321"/>
                <a:ext cx="715897" cy="570586"/>
              </a:xfrm>
              <a:prstGeom prst="arc">
                <a:avLst>
                  <a:gd name="adj1" fmla="val 5536946"/>
                  <a:gd name="adj2" fmla="val 10487470"/>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93" name="Freeform 192"/>
              <p:cNvSpPr/>
              <p:nvPr/>
            </p:nvSpPr>
            <p:spPr>
              <a:xfrm rot="20096474">
                <a:off x="7726681" y="4690300"/>
                <a:ext cx="348733" cy="253885"/>
              </a:xfrm>
              <a:custGeom>
                <a:avLst/>
                <a:gdLst>
                  <a:gd name="connsiteX0" fmla="*/ 0 w 2190997"/>
                  <a:gd name="connsiteY0" fmla="*/ 997527 h 1704109"/>
                  <a:gd name="connsiteX1" fmla="*/ 736270 w 2190997"/>
                  <a:gd name="connsiteY1" fmla="*/ 1704109 h 1704109"/>
                  <a:gd name="connsiteX2" fmla="*/ 2084119 w 2190997"/>
                  <a:gd name="connsiteY2" fmla="*/ 308758 h 1704109"/>
                  <a:gd name="connsiteX3" fmla="*/ 2190997 w 2190997"/>
                  <a:gd name="connsiteY3" fmla="*/ 0 h 1704109"/>
                  <a:gd name="connsiteX0" fmla="*/ 0 w 2226623"/>
                  <a:gd name="connsiteY0" fmla="*/ 926275 h 1632857"/>
                  <a:gd name="connsiteX1" fmla="*/ 736270 w 2226623"/>
                  <a:gd name="connsiteY1" fmla="*/ 1632857 h 1632857"/>
                  <a:gd name="connsiteX2" fmla="*/ 2084119 w 2226623"/>
                  <a:gd name="connsiteY2" fmla="*/ 237506 h 1632857"/>
                  <a:gd name="connsiteX3" fmla="*/ 2226623 w 2226623"/>
                  <a:gd name="connsiteY3" fmla="*/ 0 h 1632857"/>
                  <a:gd name="connsiteX0" fmla="*/ 0 w 2084119"/>
                  <a:gd name="connsiteY0" fmla="*/ 688769 h 1395351"/>
                  <a:gd name="connsiteX1" fmla="*/ 736270 w 2084119"/>
                  <a:gd name="connsiteY1" fmla="*/ 1395351 h 1395351"/>
                  <a:gd name="connsiteX2" fmla="*/ 2084119 w 2084119"/>
                  <a:gd name="connsiteY2" fmla="*/ 0 h 1395351"/>
                  <a:gd name="connsiteX0" fmla="*/ 0 w 1597231"/>
                  <a:gd name="connsiteY0" fmla="*/ 178130 h 884712"/>
                  <a:gd name="connsiteX1" fmla="*/ 736270 w 1597231"/>
                  <a:gd name="connsiteY1" fmla="*/ 884712 h 884712"/>
                  <a:gd name="connsiteX2" fmla="*/ 1597231 w 1597231"/>
                  <a:gd name="connsiteY2" fmla="*/ 0 h 884712"/>
                  <a:gd name="connsiteX0" fmla="*/ 0 w 1490353"/>
                  <a:gd name="connsiteY0" fmla="*/ 599704 h 1306286"/>
                  <a:gd name="connsiteX1" fmla="*/ 736270 w 1490353"/>
                  <a:gd name="connsiteY1" fmla="*/ 1306286 h 1306286"/>
                  <a:gd name="connsiteX2" fmla="*/ 1490353 w 1490353"/>
                  <a:gd name="connsiteY2" fmla="*/ 0 h 1306286"/>
                  <a:gd name="connsiteX0" fmla="*/ -1 w 1133756"/>
                  <a:gd name="connsiteY0" fmla="*/ 868967 h 1306286"/>
                  <a:gd name="connsiteX1" fmla="*/ 379673 w 1133756"/>
                  <a:gd name="connsiteY1" fmla="*/ 1306286 h 1306286"/>
                  <a:gd name="connsiteX2" fmla="*/ 1133756 w 1133756"/>
                  <a:gd name="connsiteY2" fmla="*/ 0 h 1306286"/>
                  <a:gd name="connsiteX0" fmla="*/ -1 w 982588"/>
                  <a:gd name="connsiteY0" fmla="*/ 622957 h 1060276"/>
                  <a:gd name="connsiteX1" fmla="*/ 379673 w 982588"/>
                  <a:gd name="connsiteY1" fmla="*/ 1060276 h 1060276"/>
                  <a:gd name="connsiteX2" fmla="*/ 982586 w 982588"/>
                  <a:gd name="connsiteY2" fmla="*/ -1 h 1060276"/>
                  <a:gd name="connsiteX0" fmla="*/ -1 w 982585"/>
                  <a:gd name="connsiteY0" fmla="*/ 622957 h 1030722"/>
                  <a:gd name="connsiteX1" fmla="*/ 338736 w 982585"/>
                  <a:gd name="connsiteY1" fmla="*/ 1030722 h 1030722"/>
                  <a:gd name="connsiteX2" fmla="*/ 982586 w 982585"/>
                  <a:gd name="connsiteY2" fmla="*/ -1 h 1030722"/>
                  <a:gd name="connsiteX0" fmla="*/ -1 w 982585"/>
                  <a:gd name="connsiteY0" fmla="*/ 622957 h 1053245"/>
                  <a:gd name="connsiteX1" fmla="*/ 275644 w 982585"/>
                  <a:gd name="connsiteY1" fmla="*/ 1053244 h 1053245"/>
                  <a:gd name="connsiteX2" fmla="*/ 982586 w 982585"/>
                  <a:gd name="connsiteY2" fmla="*/ -1 h 1053245"/>
                  <a:gd name="connsiteX0" fmla="*/ -1 w 1059729"/>
                  <a:gd name="connsiteY0" fmla="*/ 123339 h 553627"/>
                  <a:gd name="connsiteX1" fmla="*/ 275644 w 1059729"/>
                  <a:gd name="connsiteY1" fmla="*/ 553626 h 553627"/>
                  <a:gd name="connsiteX2" fmla="*/ 1059729 w 1059729"/>
                  <a:gd name="connsiteY2" fmla="*/ -1 h 553627"/>
                  <a:gd name="connsiteX0" fmla="*/ -1 w 1101300"/>
                  <a:gd name="connsiteY0" fmla="*/ 190995 h 621283"/>
                  <a:gd name="connsiteX1" fmla="*/ 275644 w 1101300"/>
                  <a:gd name="connsiteY1" fmla="*/ 621282 h 621283"/>
                  <a:gd name="connsiteX2" fmla="*/ 1101300 w 1101300"/>
                  <a:gd name="connsiteY2" fmla="*/ -1 h 621283"/>
                  <a:gd name="connsiteX0" fmla="*/ -1 w 1071951"/>
                  <a:gd name="connsiteY0" fmla="*/ 163511 h 593799"/>
                  <a:gd name="connsiteX1" fmla="*/ 275644 w 1071951"/>
                  <a:gd name="connsiteY1" fmla="*/ 593798 h 593799"/>
                  <a:gd name="connsiteX2" fmla="*/ 1071950 w 1071951"/>
                  <a:gd name="connsiteY2" fmla="*/ -1 h 593799"/>
                </a:gdLst>
                <a:ahLst/>
                <a:cxnLst>
                  <a:cxn ang="0">
                    <a:pos x="connsiteX0" y="connsiteY0"/>
                  </a:cxn>
                  <a:cxn ang="0">
                    <a:pos x="connsiteX1" y="connsiteY1"/>
                  </a:cxn>
                  <a:cxn ang="0">
                    <a:pos x="connsiteX2" y="connsiteY2"/>
                  </a:cxn>
                </a:cxnLst>
                <a:rect l="l" t="t" r="r" b="b"/>
                <a:pathLst>
                  <a:path w="1071951" h="593799">
                    <a:moveTo>
                      <a:pt x="-1" y="163511"/>
                    </a:moveTo>
                    <a:lnTo>
                      <a:pt x="275644" y="593798"/>
                    </a:lnTo>
                    <a:lnTo>
                      <a:pt x="1071950" y="-1"/>
                    </a:lnTo>
                  </a:path>
                </a:pathLst>
              </a:custGeom>
              <a:noFill/>
              <a:ln w="25400" cap="flat" cmpd="sng" algn="ctr">
                <a:solidFill>
                  <a:schemeClr val="tx1"/>
                </a:solidFill>
                <a:prstDash val="solid"/>
              </a:ln>
              <a:effectLst/>
            </p:spPr>
            <p:txBody>
              <a:bodyPr lIns="91427" tIns="45714" rIns="91427" bIns="45714" spcCol="0" rtlCol="0" anchor="ctr"/>
              <a:lstStyle/>
              <a:p>
                <a:pPr algn="ctr" defTabSz="914278" fontAlgn="auto">
                  <a:spcBef>
                    <a:spcPts val="0"/>
                  </a:spcBef>
                  <a:spcAft>
                    <a:spcPts val="0"/>
                  </a:spcAft>
                  <a:defRPr/>
                </a:pPr>
                <a:endParaRPr lang="en-US" sz="1900" kern="0" smtClean="0">
                  <a:solidFill>
                    <a:prstClr val="white"/>
                  </a:solidFill>
                  <a:latin typeface="Calibri"/>
                </a:endParaRPr>
              </a:p>
            </p:txBody>
          </p:sp>
        </p:grpSp>
        <p:sp>
          <p:nvSpPr>
            <p:cNvPr id="171" name="TextBox 170"/>
            <p:cNvSpPr txBox="1"/>
            <p:nvPr/>
          </p:nvSpPr>
          <p:spPr>
            <a:xfrm>
              <a:off x="6425009" y="1644616"/>
              <a:ext cx="1447800" cy="338554"/>
            </a:xfrm>
            <a:prstGeom prst="rect">
              <a:avLst/>
            </a:prstGeom>
            <a:noFill/>
          </p:spPr>
          <p:txBody>
            <a:bodyPr wrap="square" lIns="91427" tIns="45714" rIns="91427" bIns="45714" rtlCol="0">
              <a:spAutoFit/>
            </a:bodyPr>
            <a:lstStyle/>
            <a:p>
              <a:pPr algn="ctr" defTabSz="914278" fontAlgn="auto">
                <a:spcBef>
                  <a:spcPts val="0"/>
                </a:spcBef>
                <a:spcAft>
                  <a:spcPts val="0"/>
                </a:spcAft>
              </a:pPr>
              <a:r>
                <a:rPr lang="en-US" sz="1600" dirty="0">
                  <a:latin typeface="Calibri"/>
                </a:rPr>
                <a:t>Pixel frustum</a:t>
              </a:r>
            </a:p>
          </p:txBody>
        </p:sp>
        <p:sp>
          <p:nvSpPr>
            <p:cNvPr id="172" name="Arc 171"/>
            <p:cNvSpPr/>
            <p:nvPr/>
          </p:nvSpPr>
          <p:spPr>
            <a:xfrm rot="1207385" flipH="1" flipV="1">
              <a:off x="6210041" y="2016083"/>
              <a:ext cx="1853265" cy="419100"/>
            </a:xfrm>
            <a:prstGeom prst="arc">
              <a:avLst>
                <a:gd name="adj1" fmla="val 11423225"/>
                <a:gd name="adj2" fmla="val 20893513"/>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73" name="TextBox 172"/>
            <p:cNvSpPr txBox="1"/>
            <p:nvPr/>
          </p:nvSpPr>
          <p:spPr>
            <a:xfrm>
              <a:off x="6776912" y="4895882"/>
              <a:ext cx="889299" cy="215431"/>
            </a:xfrm>
            <a:prstGeom prst="rect">
              <a:avLst/>
            </a:prstGeom>
            <a:noFill/>
          </p:spPr>
          <p:txBody>
            <a:bodyPr wrap="square" lIns="91427" tIns="45714" rIns="91427" bIns="45714" rtlCol="0">
              <a:spAutoFit/>
            </a:bodyPr>
            <a:lstStyle/>
            <a:p>
              <a:pPr defTabSz="914278" fontAlgn="auto">
                <a:spcBef>
                  <a:spcPts val="0"/>
                </a:spcBef>
                <a:spcAft>
                  <a:spcPts val="0"/>
                </a:spcAft>
              </a:pPr>
              <a:endParaRPr lang="en-US" sz="800" b="1" dirty="0">
                <a:solidFill>
                  <a:srgbClr val="9BBB59">
                    <a:lumMod val="50000"/>
                  </a:srgbClr>
                </a:solidFill>
                <a:latin typeface="Calibri"/>
              </a:endParaRPr>
            </a:p>
          </p:txBody>
        </p:sp>
        <p:sp>
          <p:nvSpPr>
            <p:cNvPr id="174" name="TextBox 173"/>
            <p:cNvSpPr txBox="1"/>
            <p:nvPr/>
          </p:nvSpPr>
          <p:spPr>
            <a:xfrm>
              <a:off x="7090533" y="2210014"/>
              <a:ext cx="762000" cy="215431"/>
            </a:xfrm>
            <a:prstGeom prst="rect">
              <a:avLst/>
            </a:prstGeom>
            <a:noFill/>
          </p:spPr>
          <p:txBody>
            <a:bodyPr wrap="square" lIns="91427" tIns="45714" rIns="91427" bIns="45714" rtlCol="0">
              <a:spAutoFit/>
            </a:bodyPr>
            <a:lstStyle/>
            <a:p>
              <a:pPr algn="ctr" defTabSz="914278" fontAlgn="auto">
                <a:spcBef>
                  <a:spcPts val="0"/>
                </a:spcBef>
                <a:spcAft>
                  <a:spcPts val="0"/>
                </a:spcAft>
              </a:pPr>
              <a:endParaRPr lang="en-US" sz="800" b="1" dirty="0">
                <a:solidFill>
                  <a:srgbClr val="9BBB59">
                    <a:lumMod val="50000"/>
                  </a:srgbClr>
                </a:solidFill>
                <a:latin typeface="Calibri"/>
              </a:endParaRPr>
            </a:p>
          </p:txBody>
        </p:sp>
        <p:sp>
          <p:nvSpPr>
            <p:cNvPr id="175" name="Arc 174"/>
            <p:cNvSpPr/>
            <p:nvPr/>
          </p:nvSpPr>
          <p:spPr>
            <a:xfrm flipH="1" flipV="1">
              <a:off x="5879154" y="2620621"/>
              <a:ext cx="1332844" cy="398717"/>
            </a:xfrm>
            <a:prstGeom prst="arc">
              <a:avLst>
                <a:gd name="adj1" fmla="val 4946202"/>
                <a:gd name="adj2" fmla="val 15893648"/>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76" name="Oval 175"/>
            <p:cNvSpPr/>
            <p:nvPr/>
          </p:nvSpPr>
          <p:spPr>
            <a:xfrm rot="8629444">
              <a:off x="6939377" y="2526276"/>
              <a:ext cx="818993" cy="412737"/>
            </a:xfrm>
            <a:prstGeom prst="ellipse">
              <a:avLst/>
            </a:prstGeom>
            <a:noFill/>
            <a:ln w="25400" cap="flat" cmpd="sng" algn="ctr">
              <a:solidFill>
                <a:srgbClr val="00B050"/>
              </a:solidFill>
              <a:prstDash val="solid"/>
            </a:ln>
            <a:effectLst>
              <a:glow rad="25400">
                <a:schemeClr val="bg1">
                  <a:alpha val="80000"/>
                </a:schemeClr>
              </a:glow>
            </a:effectLst>
          </p:spPr>
          <p:txBody>
            <a:bodyPr lIns="91427" tIns="45714" rIns="91427" bIns="45714" rtlCol="0" anchor="ctr"/>
            <a:lstStyle/>
            <a:p>
              <a:pPr algn="ctr" defTabSz="914278" fontAlgn="auto">
                <a:spcBef>
                  <a:spcPts val="0"/>
                </a:spcBef>
                <a:spcAft>
                  <a:spcPts val="0"/>
                </a:spcAft>
                <a:defRPr/>
              </a:pPr>
              <a:endParaRPr lang="en-US" sz="1900" kern="0" smtClean="0">
                <a:solidFill>
                  <a:prstClr val="white"/>
                </a:solidFill>
                <a:latin typeface="Calibri"/>
              </a:endParaRPr>
            </a:p>
          </p:txBody>
        </p:sp>
        <p:grpSp>
          <p:nvGrpSpPr>
            <p:cNvPr id="177" name="Group 176"/>
            <p:cNvGrpSpPr/>
            <p:nvPr/>
          </p:nvGrpSpPr>
          <p:grpSpPr>
            <a:xfrm rot="19556081">
              <a:off x="7225597" y="2743953"/>
              <a:ext cx="209293" cy="235543"/>
              <a:chOff x="4143514" y="2727562"/>
              <a:chExt cx="162133" cy="123428"/>
            </a:xfrm>
          </p:grpSpPr>
          <p:sp>
            <p:nvSpPr>
              <p:cNvPr id="186" name="Teardrop 185"/>
              <p:cNvSpPr/>
              <p:nvPr/>
            </p:nvSpPr>
            <p:spPr bwMode="auto">
              <a:xfrm>
                <a:off x="4143514" y="2768703"/>
                <a:ext cx="108083" cy="82282"/>
              </a:xfrm>
              <a:prstGeom prst="teardrop">
                <a:avLst>
                  <a:gd name="adj" fmla="val 200000"/>
                </a:avLst>
              </a:prstGeom>
              <a:gradFill rotWithShape="1">
                <a:gsLst>
                  <a:gs pos="0">
                    <a:srgbClr val="FFF200"/>
                  </a:gs>
                  <a:gs pos="100000">
                    <a:srgbClr val="FF7A00"/>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914278" fontAlgn="auto">
                  <a:spcBef>
                    <a:spcPts val="0"/>
                  </a:spcBef>
                  <a:spcAft>
                    <a:spcPts val="0"/>
                  </a:spcAft>
                  <a:defRPr/>
                </a:pPr>
                <a:endParaRPr lang="de-DE" sz="1900" kern="0">
                  <a:solidFill>
                    <a:sysClr val="window" lastClr="FFFFFF"/>
                  </a:solidFill>
                  <a:latin typeface="Calibri"/>
                </a:endParaRPr>
              </a:p>
            </p:txBody>
          </p:sp>
          <p:cxnSp>
            <p:nvCxnSpPr>
              <p:cNvPr id="187" name="Straight Arrow Connector 186"/>
              <p:cNvCxnSpPr>
                <a:stCxn id="186" idx="7"/>
                <a:endCxn id="186" idx="5"/>
              </p:cNvCxnSpPr>
              <p:nvPr/>
            </p:nvCxnSpPr>
            <p:spPr>
              <a:xfrm flipH="1">
                <a:off x="4159351" y="2727564"/>
                <a:ext cx="146296" cy="53191"/>
              </a:xfrm>
              <a:prstGeom prst="straightConnector1">
                <a:avLst/>
              </a:prstGeom>
              <a:noFill/>
              <a:ln w="9525" cap="flat" cmpd="sng" algn="ctr">
                <a:solidFill>
                  <a:srgbClr val="C0504D">
                    <a:alpha val="68000"/>
                  </a:srgbClr>
                </a:solidFill>
                <a:prstDash val="solid"/>
                <a:tailEnd type="triangle" w="sm" len="sm"/>
              </a:ln>
              <a:effectLst/>
            </p:spPr>
          </p:cxnSp>
          <p:cxnSp>
            <p:nvCxnSpPr>
              <p:cNvPr id="188" name="Straight Arrow Connector 187"/>
              <p:cNvCxnSpPr>
                <a:stCxn id="186" idx="7"/>
                <a:endCxn id="186" idx="4"/>
              </p:cNvCxnSpPr>
              <p:nvPr/>
            </p:nvCxnSpPr>
            <p:spPr>
              <a:xfrm flipH="1">
                <a:off x="4143521" y="2727562"/>
                <a:ext cx="162125" cy="82283"/>
              </a:xfrm>
              <a:prstGeom prst="straightConnector1">
                <a:avLst/>
              </a:prstGeom>
              <a:noFill/>
              <a:ln w="9525" cap="flat" cmpd="sng" algn="ctr">
                <a:solidFill>
                  <a:srgbClr val="C0504D">
                    <a:alpha val="68000"/>
                  </a:srgbClr>
                </a:solidFill>
                <a:prstDash val="solid"/>
                <a:tailEnd type="triangle" w="sm" len="sm"/>
              </a:ln>
              <a:effectLst/>
            </p:spPr>
          </p:cxnSp>
          <p:cxnSp>
            <p:nvCxnSpPr>
              <p:cNvPr id="189" name="Straight Arrow Connector 188"/>
              <p:cNvCxnSpPr>
                <a:stCxn id="186" idx="7"/>
                <a:endCxn id="186" idx="3"/>
              </p:cNvCxnSpPr>
              <p:nvPr/>
            </p:nvCxnSpPr>
            <p:spPr>
              <a:xfrm flipH="1">
                <a:off x="4159350" y="2727562"/>
                <a:ext cx="146296" cy="111374"/>
              </a:xfrm>
              <a:prstGeom prst="straightConnector1">
                <a:avLst/>
              </a:prstGeom>
              <a:noFill/>
              <a:ln w="9525" cap="flat" cmpd="sng" algn="ctr">
                <a:solidFill>
                  <a:srgbClr val="C0504D">
                    <a:alpha val="68000"/>
                  </a:srgbClr>
                </a:solidFill>
                <a:prstDash val="solid"/>
                <a:tailEnd type="triangle" w="sm" len="sm"/>
              </a:ln>
              <a:effectLst/>
            </p:spPr>
          </p:cxnSp>
          <p:cxnSp>
            <p:nvCxnSpPr>
              <p:cNvPr id="190" name="Straight Arrow Connector 189"/>
              <p:cNvCxnSpPr>
                <a:stCxn id="186" idx="7"/>
                <a:endCxn id="186" idx="2"/>
              </p:cNvCxnSpPr>
              <p:nvPr/>
            </p:nvCxnSpPr>
            <p:spPr>
              <a:xfrm flipH="1">
                <a:off x="4197563" y="2727566"/>
                <a:ext cx="108083" cy="123424"/>
              </a:xfrm>
              <a:prstGeom prst="straightConnector1">
                <a:avLst/>
              </a:prstGeom>
              <a:noFill/>
              <a:ln w="9525" cap="flat" cmpd="sng" algn="ctr">
                <a:solidFill>
                  <a:srgbClr val="C0504D">
                    <a:alpha val="68000"/>
                  </a:srgbClr>
                </a:solidFill>
                <a:prstDash val="solid"/>
                <a:tailEnd type="triangle" w="sm" len="sm"/>
              </a:ln>
              <a:effectLst/>
            </p:spPr>
          </p:cxnSp>
          <p:cxnSp>
            <p:nvCxnSpPr>
              <p:cNvPr id="191" name="Straight Arrow Connector 190"/>
              <p:cNvCxnSpPr>
                <a:stCxn id="186" idx="7"/>
                <a:endCxn id="186" idx="1"/>
              </p:cNvCxnSpPr>
              <p:nvPr/>
            </p:nvCxnSpPr>
            <p:spPr>
              <a:xfrm flipH="1">
                <a:off x="4235775" y="2727562"/>
                <a:ext cx="69870" cy="111374"/>
              </a:xfrm>
              <a:prstGeom prst="straightConnector1">
                <a:avLst/>
              </a:prstGeom>
              <a:noFill/>
              <a:ln w="9525" cap="flat" cmpd="sng" algn="ctr">
                <a:solidFill>
                  <a:srgbClr val="C0504D">
                    <a:alpha val="68000"/>
                  </a:srgbClr>
                </a:solidFill>
                <a:prstDash val="solid"/>
                <a:tailEnd type="triangle" w="sm" len="sm"/>
              </a:ln>
              <a:effectLst/>
            </p:spPr>
          </p:cxnSp>
        </p:grpSp>
        <p:sp>
          <p:nvSpPr>
            <p:cNvPr id="178" name="Oval 177"/>
            <p:cNvSpPr/>
            <p:nvPr/>
          </p:nvSpPr>
          <p:spPr>
            <a:xfrm rot="8287131">
              <a:off x="6797008" y="4577521"/>
              <a:ext cx="289411" cy="188487"/>
            </a:xfrm>
            <a:prstGeom prst="ellipse">
              <a:avLst/>
            </a:prstGeom>
            <a:noFill/>
            <a:ln w="25400" cap="flat" cmpd="sng" algn="ctr">
              <a:solidFill>
                <a:srgbClr val="FF0000"/>
              </a:solidFill>
              <a:prstDash val="solid"/>
            </a:ln>
            <a:effectLst>
              <a:glow rad="25400">
                <a:schemeClr val="bg1">
                  <a:alpha val="80000"/>
                </a:schemeClr>
              </a:glow>
            </a:effectLst>
          </p:spPr>
          <p:txBody>
            <a:bodyPr lIns="91427" tIns="45714" rIns="91427" bIns="45714" rtlCol="0" anchor="ctr"/>
            <a:lstStyle/>
            <a:p>
              <a:pPr algn="ctr" defTabSz="914278" fontAlgn="auto">
                <a:spcBef>
                  <a:spcPts val="0"/>
                </a:spcBef>
                <a:spcAft>
                  <a:spcPts val="0"/>
                </a:spcAft>
                <a:defRPr/>
              </a:pPr>
              <a:endParaRPr lang="en-US" sz="1900" kern="0" smtClean="0">
                <a:solidFill>
                  <a:prstClr val="white"/>
                </a:solidFill>
                <a:latin typeface="Calibri"/>
              </a:endParaRPr>
            </a:p>
          </p:txBody>
        </p:sp>
        <p:grpSp>
          <p:nvGrpSpPr>
            <p:cNvPr id="179" name="Group 178"/>
            <p:cNvGrpSpPr/>
            <p:nvPr/>
          </p:nvGrpSpPr>
          <p:grpSpPr>
            <a:xfrm rot="16577374">
              <a:off x="6913557" y="4697052"/>
              <a:ext cx="241949" cy="220590"/>
              <a:chOff x="4143514" y="2741120"/>
              <a:chExt cx="187431" cy="115592"/>
            </a:xfrm>
          </p:grpSpPr>
          <p:sp>
            <p:nvSpPr>
              <p:cNvPr id="180" name="Teardrop 179"/>
              <p:cNvSpPr/>
              <p:nvPr/>
            </p:nvSpPr>
            <p:spPr bwMode="auto">
              <a:xfrm rot="944609">
                <a:off x="4143514" y="2768703"/>
                <a:ext cx="108083" cy="82282"/>
              </a:xfrm>
              <a:prstGeom prst="teardrop">
                <a:avLst>
                  <a:gd name="adj" fmla="val 200000"/>
                </a:avLst>
              </a:prstGeom>
              <a:gradFill rotWithShape="1">
                <a:gsLst>
                  <a:gs pos="0">
                    <a:srgbClr val="FFF200"/>
                  </a:gs>
                  <a:gs pos="100000">
                    <a:srgbClr val="FF7A00"/>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914278" fontAlgn="auto">
                  <a:spcBef>
                    <a:spcPts val="0"/>
                  </a:spcBef>
                  <a:spcAft>
                    <a:spcPts val="0"/>
                  </a:spcAft>
                  <a:defRPr/>
                </a:pPr>
                <a:endParaRPr lang="de-DE" sz="1900" kern="0">
                  <a:solidFill>
                    <a:sysClr val="window" lastClr="FFFFFF"/>
                  </a:solidFill>
                  <a:latin typeface="Calibri"/>
                </a:endParaRPr>
              </a:p>
            </p:txBody>
          </p:sp>
          <p:cxnSp>
            <p:nvCxnSpPr>
              <p:cNvPr id="181" name="Straight Arrow Connector 180"/>
              <p:cNvCxnSpPr>
                <a:stCxn id="180" idx="7"/>
                <a:endCxn id="180" idx="5"/>
              </p:cNvCxnSpPr>
              <p:nvPr/>
            </p:nvCxnSpPr>
            <p:spPr>
              <a:xfrm rot="5920798">
                <a:off x="4233208" y="2685230"/>
                <a:ext cx="40618" cy="154856"/>
              </a:xfrm>
              <a:prstGeom prst="straightConnector1">
                <a:avLst/>
              </a:prstGeom>
              <a:noFill/>
              <a:ln w="9525" cap="flat" cmpd="sng" algn="ctr">
                <a:solidFill>
                  <a:srgbClr val="C0504D">
                    <a:alpha val="68000"/>
                  </a:srgbClr>
                </a:solidFill>
                <a:prstDash val="solid"/>
                <a:tailEnd type="triangle" w="sm" len="sm"/>
              </a:ln>
              <a:effectLst/>
            </p:spPr>
          </p:cxnSp>
          <p:cxnSp>
            <p:nvCxnSpPr>
              <p:cNvPr id="182" name="Straight Arrow Connector 181"/>
              <p:cNvCxnSpPr>
                <a:stCxn id="180" idx="7"/>
                <a:endCxn id="180" idx="4"/>
              </p:cNvCxnSpPr>
              <p:nvPr/>
            </p:nvCxnSpPr>
            <p:spPr>
              <a:xfrm rot="5920798">
                <a:off x="4205980" y="2687279"/>
                <a:ext cx="68172" cy="175853"/>
              </a:xfrm>
              <a:prstGeom prst="straightConnector1">
                <a:avLst/>
              </a:prstGeom>
              <a:noFill/>
              <a:ln w="9525" cap="flat" cmpd="sng" algn="ctr">
                <a:solidFill>
                  <a:srgbClr val="C0504D">
                    <a:alpha val="68000"/>
                  </a:srgbClr>
                </a:solidFill>
                <a:prstDash val="solid"/>
                <a:tailEnd type="triangle" w="sm" len="sm"/>
              </a:ln>
              <a:effectLst/>
            </p:spPr>
          </p:cxnSp>
          <p:cxnSp>
            <p:nvCxnSpPr>
              <p:cNvPr id="183" name="Straight Arrow Connector 182"/>
              <p:cNvCxnSpPr>
                <a:stCxn id="180" idx="7"/>
                <a:endCxn id="180" idx="3"/>
              </p:cNvCxnSpPr>
              <p:nvPr/>
            </p:nvCxnSpPr>
            <p:spPr>
              <a:xfrm rot="5920798">
                <a:off x="4192669" y="2707941"/>
                <a:ext cx="98359" cy="165433"/>
              </a:xfrm>
              <a:prstGeom prst="straightConnector1">
                <a:avLst/>
              </a:prstGeom>
              <a:noFill/>
              <a:ln w="9525" cap="flat" cmpd="sng" algn="ctr">
                <a:solidFill>
                  <a:srgbClr val="C0504D">
                    <a:alpha val="68000"/>
                  </a:srgbClr>
                </a:solidFill>
                <a:prstDash val="solid"/>
                <a:tailEnd type="triangle" w="sm" len="sm"/>
              </a:ln>
              <a:effectLst/>
            </p:spPr>
          </p:cxnSp>
          <p:cxnSp>
            <p:nvCxnSpPr>
              <p:cNvPr id="184" name="Straight Arrow Connector 183"/>
              <p:cNvCxnSpPr>
                <a:stCxn id="180" idx="7"/>
                <a:endCxn id="180" idx="2"/>
              </p:cNvCxnSpPr>
              <p:nvPr/>
            </p:nvCxnSpPr>
            <p:spPr>
              <a:xfrm rot="5920798">
                <a:off x="4201073" y="2735114"/>
                <a:ext cx="113496" cy="129700"/>
              </a:xfrm>
              <a:prstGeom prst="straightConnector1">
                <a:avLst/>
              </a:prstGeom>
              <a:noFill/>
              <a:ln w="9525" cap="flat" cmpd="sng" algn="ctr">
                <a:solidFill>
                  <a:srgbClr val="C0504D">
                    <a:alpha val="68000"/>
                  </a:srgbClr>
                </a:solidFill>
                <a:prstDash val="solid"/>
                <a:tailEnd type="triangle" w="sm" len="sm"/>
              </a:ln>
              <a:effectLst/>
            </p:spPr>
          </p:cxnSp>
          <p:cxnSp>
            <p:nvCxnSpPr>
              <p:cNvPr id="185" name="Straight Arrow Connector 184"/>
              <p:cNvCxnSpPr>
                <a:stCxn id="180" idx="7"/>
                <a:endCxn id="180" idx="1"/>
              </p:cNvCxnSpPr>
              <p:nvPr/>
            </p:nvCxnSpPr>
            <p:spPr>
              <a:xfrm rot="5920798">
                <a:off x="4226269" y="2752879"/>
                <a:ext cx="104717" cy="89586"/>
              </a:xfrm>
              <a:prstGeom prst="straightConnector1">
                <a:avLst/>
              </a:prstGeom>
              <a:noFill/>
              <a:ln w="9525" cap="flat" cmpd="sng" algn="ctr">
                <a:solidFill>
                  <a:srgbClr val="C0504D">
                    <a:alpha val="68000"/>
                  </a:srgbClr>
                </a:solidFill>
                <a:prstDash val="solid"/>
                <a:tailEnd type="triangle" w="sm" len="sm"/>
              </a:ln>
              <a:effectLst/>
            </p:spPr>
          </p:cxnSp>
        </p:grpSp>
      </p:grpSp>
    </p:spTree>
    <p:extLst>
      <p:ext uri="{BB962C8B-B14F-4D97-AF65-F5344CB8AC3E}">
        <p14:creationId xmlns:p14="http://schemas.microsoft.com/office/powerpoint/2010/main" val="260270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0"/>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8"/>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3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40" y="247651"/>
            <a:ext cx="8195882" cy="590931"/>
          </a:xfrm>
        </p:spPr>
        <p:txBody>
          <a:bodyPr/>
          <a:lstStyle/>
          <a:p>
            <a:r>
              <a:rPr lang="en-US" dirty="0" smtClean="0"/>
              <a:t>Deferred Shading</a:t>
            </a:r>
            <a:endParaRPr lang="en-US" dirty="0"/>
          </a:p>
        </p:txBody>
      </p:sp>
      <p:sp>
        <p:nvSpPr>
          <p:cNvPr id="3" name="Content Placeholder 2"/>
          <p:cNvSpPr>
            <a:spLocks noGrp="1"/>
          </p:cNvSpPr>
          <p:nvPr>
            <p:ph idx="1"/>
          </p:nvPr>
        </p:nvSpPr>
        <p:spPr>
          <a:xfrm>
            <a:off x="307039" y="1277321"/>
            <a:ext cx="7588215" cy="4665832"/>
          </a:xfrm>
        </p:spPr>
        <p:txBody>
          <a:bodyPr/>
          <a:lstStyle/>
          <a:p>
            <a:r>
              <a:rPr lang="en-US" dirty="0" smtClean="0"/>
              <a:t>Similar to shading from filtered texture maps</a:t>
            </a:r>
          </a:p>
          <a:p>
            <a:pPr lvl="1"/>
            <a:r>
              <a:rPr lang="en-US" i="1" dirty="0"/>
              <a:t>AGAA is </a:t>
            </a:r>
            <a:r>
              <a:rPr lang="en-US" i="1" dirty="0">
                <a:solidFill>
                  <a:srgbClr val="7EC400"/>
                </a:solidFill>
              </a:rPr>
              <a:t>independent</a:t>
            </a:r>
            <a:r>
              <a:rPr lang="en-US" i="1" dirty="0"/>
              <a:t> from the shading model</a:t>
            </a:r>
            <a:endParaRPr lang="en-US" i="1" dirty="0" smtClean="0"/>
          </a:p>
          <a:p>
            <a:pPr marL="571500" lvl="1" indent="0">
              <a:buNone/>
            </a:pPr>
            <a:endParaRPr lang="en-US" dirty="0" smtClean="0"/>
          </a:p>
          <a:p>
            <a:r>
              <a:rPr lang="en-US" dirty="0" smtClean="0"/>
              <a:t>We </a:t>
            </a:r>
            <a:r>
              <a:rPr lang="en-US" dirty="0"/>
              <a:t>used the </a:t>
            </a:r>
            <a:r>
              <a:rPr lang="en-US" dirty="0" err="1"/>
              <a:t>Blinn-Phong</a:t>
            </a:r>
            <a:r>
              <a:rPr lang="en-US" dirty="0"/>
              <a:t> BRDF </a:t>
            </a:r>
            <a:r>
              <a:rPr lang="en-US" dirty="0" smtClean="0"/>
              <a:t>model</a:t>
            </a:r>
            <a:endParaRPr lang="en-US" dirty="0"/>
          </a:p>
          <a:p>
            <a:pPr lvl="1"/>
            <a:r>
              <a:rPr lang="en-US" dirty="0"/>
              <a:t>Filtering </a:t>
            </a:r>
            <a:r>
              <a:rPr lang="en-US" dirty="0">
                <a:solidFill>
                  <a:srgbClr val="7EC400"/>
                </a:solidFill>
              </a:rPr>
              <a:t>Specular</a:t>
            </a:r>
            <a:r>
              <a:rPr lang="en-US" dirty="0"/>
              <a:t> </a:t>
            </a:r>
            <a:r>
              <a:rPr lang="en-US" dirty="0" smtClean="0"/>
              <a:t>component using </a:t>
            </a:r>
            <a:r>
              <a:rPr lang="en-US" dirty="0" err="1" smtClean="0"/>
              <a:t>Toksvig</a:t>
            </a:r>
            <a:r>
              <a:rPr lang="en-US" dirty="0" smtClean="0"/>
              <a:t> </a:t>
            </a:r>
            <a:br>
              <a:rPr lang="en-US" dirty="0" smtClean="0"/>
            </a:br>
            <a:r>
              <a:rPr lang="en-US" dirty="0" smtClean="0"/>
              <a:t>[</a:t>
            </a:r>
            <a:r>
              <a:rPr lang="en-US" dirty="0" err="1" smtClean="0"/>
              <a:t>Toksvig</a:t>
            </a:r>
            <a:r>
              <a:rPr lang="en-US" dirty="0" smtClean="0"/>
              <a:t> 2005]</a:t>
            </a:r>
            <a:endParaRPr lang="en-US" dirty="0"/>
          </a:p>
          <a:p>
            <a:pPr lvl="1"/>
            <a:r>
              <a:rPr lang="en-US" dirty="0" smtClean="0"/>
              <a:t>+Analytic approx. from </a:t>
            </a:r>
            <a:r>
              <a:rPr lang="en-US" dirty="0" err="1" smtClean="0"/>
              <a:t>Toksvig</a:t>
            </a:r>
            <a:r>
              <a:rPr lang="en-US" dirty="0" smtClean="0"/>
              <a:t> for </a:t>
            </a:r>
            <a:r>
              <a:rPr lang="en-US" dirty="0" err="1" smtClean="0">
                <a:solidFill>
                  <a:srgbClr val="7EC400"/>
                </a:solidFill>
              </a:rPr>
              <a:t>Lambertian</a:t>
            </a:r>
            <a:r>
              <a:rPr lang="en-US" dirty="0" smtClean="0">
                <a:solidFill>
                  <a:srgbClr val="7EC400"/>
                </a:solidFill>
              </a:rPr>
              <a:t> </a:t>
            </a:r>
            <a:r>
              <a:rPr lang="en-US" dirty="0">
                <a:solidFill>
                  <a:srgbClr val="7EC400"/>
                </a:solidFill>
              </a:rPr>
              <a:t>diffuse</a:t>
            </a:r>
            <a:r>
              <a:rPr lang="en-US" dirty="0"/>
              <a:t> [Baker and Hill 2012</a:t>
            </a:r>
            <a:r>
              <a:rPr lang="en-US" dirty="0" smtClean="0"/>
              <a:t>]</a:t>
            </a:r>
            <a:br>
              <a:rPr lang="en-US" dirty="0" smtClean="0"/>
            </a:br>
            <a:endParaRPr lang="en-US" dirty="0" smtClean="0"/>
          </a:p>
          <a:p>
            <a:r>
              <a:rPr lang="en-US" dirty="0" smtClean="0">
                <a:solidFill>
                  <a:srgbClr val="7EC400"/>
                </a:solidFill>
              </a:rPr>
              <a:t>Shadowing</a:t>
            </a:r>
            <a:r>
              <a:rPr lang="en-US" dirty="0" smtClean="0"/>
              <a:t> must be filtered</a:t>
            </a:r>
          </a:p>
        </p:txBody>
      </p:sp>
      <p:grpSp>
        <p:nvGrpSpPr>
          <p:cNvPr id="43" name="Group 42"/>
          <p:cNvGrpSpPr/>
          <p:nvPr/>
        </p:nvGrpSpPr>
        <p:grpSpPr>
          <a:xfrm>
            <a:off x="8662432" y="82138"/>
            <a:ext cx="2238343" cy="1646365"/>
            <a:chOff x="5187331" y="3629640"/>
            <a:chExt cx="2915761" cy="2144624"/>
          </a:xfrm>
        </p:grpSpPr>
        <p:grpSp>
          <p:nvGrpSpPr>
            <p:cNvPr id="44" name="Group 43"/>
            <p:cNvGrpSpPr/>
            <p:nvPr/>
          </p:nvGrpSpPr>
          <p:grpSpPr>
            <a:xfrm>
              <a:off x="5187331" y="3927801"/>
              <a:ext cx="1584825" cy="1846463"/>
              <a:chOff x="5841871" y="3591745"/>
              <a:chExt cx="1584825" cy="1846463"/>
            </a:xfrm>
          </p:grpSpPr>
          <p:grpSp>
            <p:nvGrpSpPr>
              <p:cNvPr id="65" name="Group 64"/>
              <p:cNvGrpSpPr/>
              <p:nvPr/>
            </p:nvGrpSpPr>
            <p:grpSpPr>
              <a:xfrm>
                <a:off x="5856091" y="3774988"/>
                <a:ext cx="1570605" cy="1663220"/>
                <a:chOff x="5856091" y="3552867"/>
                <a:chExt cx="1570605" cy="1888097"/>
              </a:xfrm>
            </p:grpSpPr>
            <p:sp>
              <p:nvSpPr>
                <p:cNvPr id="77" name="Snip Diagonal Corner Rectangle 76"/>
                <p:cNvSpPr/>
                <p:nvPr/>
              </p:nvSpPr>
              <p:spPr>
                <a:xfrm>
                  <a:off x="5856091" y="3552867"/>
                  <a:ext cx="1570605" cy="1864968"/>
                </a:xfrm>
                <a:prstGeom prst="snip2DiagRect">
                  <a:avLst>
                    <a:gd name="adj1" fmla="val 0"/>
                    <a:gd name="adj2" fmla="val 5752"/>
                  </a:avLst>
                </a:prstGeom>
                <a:solidFill>
                  <a:schemeClr val="bg2">
                    <a:lumMod val="20000"/>
                    <a:lumOff val="80000"/>
                    <a:alpha val="20000"/>
                  </a:schemeClr>
                </a:solidFill>
                <a:ln>
                  <a:solidFill>
                    <a:srgbClr val="7879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8" name="TextBox 77"/>
                <p:cNvSpPr txBox="1"/>
                <p:nvPr/>
              </p:nvSpPr>
              <p:spPr>
                <a:xfrm>
                  <a:off x="6127269" y="5254361"/>
                  <a:ext cx="1095375" cy="186603"/>
                </a:xfrm>
                <a:prstGeom prst="rect">
                  <a:avLst/>
                </a:prstGeom>
                <a:noFill/>
              </p:spPr>
              <p:txBody>
                <a:bodyPr wrap="square" lIns="9144" tIns="9144" rIns="9144" bIns="9144" rtlCol="0">
                  <a:spAutoFit/>
                </a:bodyPr>
                <a:lstStyle/>
                <a:p>
                  <a:pPr algn="ctr" defTabSz="1371600" fontAlgn="auto">
                    <a:spcBef>
                      <a:spcPts val="0"/>
                    </a:spcBef>
                    <a:spcAft>
                      <a:spcPts val="0"/>
                    </a:spcAft>
                    <a:defRPr/>
                  </a:pPr>
                  <a:endParaRPr lang="en-US" sz="700" b="1" i="1" kern="0" dirty="0">
                    <a:solidFill>
                      <a:srgbClr val="EEECE1"/>
                    </a:solidFill>
                    <a:latin typeface="Calibri" pitchFamily="34" charset="0"/>
                  </a:endParaRPr>
                </a:p>
              </p:txBody>
            </p:sp>
          </p:grpSp>
          <p:sp>
            <p:nvSpPr>
              <p:cNvPr id="66" name="Parallelogram 65"/>
              <p:cNvSpPr/>
              <p:nvPr/>
            </p:nvSpPr>
            <p:spPr>
              <a:xfrm>
                <a:off x="5965830" y="4317808"/>
                <a:ext cx="1359267" cy="132970"/>
              </a:xfrm>
              <a:prstGeom prst="parallelogram">
                <a:avLst/>
              </a:prstGeom>
              <a:noFill/>
              <a:ln w="9525" cap="flat" cmpd="sng" algn="ctr">
                <a:solidFill>
                  <a:srgbClr val="9BBB59">
                    <a:shade val="95000"/>
                    <a:satMod val="105000"/>
                    <a:alpha val="50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r>
                  <a:rPr lang="en-US" sz="700" kern="0" dirty="0" smtClean="0">
                    <a:solidFill>
                      <a:srgbClr val="EEECE1"/>
                    </a:solidFill>
                    <a:latin typeface="Calibri"/>
                  </a:rPr>
                  <a:t>…</a:t>
                </a:r>
              </a:p>
            </p:txBody>
          </p:sp>
          <p:grpSp>
            <p:nvGrpSpPr>
              <p:cNvPr id="67" name="Group 66"/>
              <p:cNvGrpSpPr/>
              <p:nvPr/>
            </p:nvGrpSpPr>
            <p:grpSpPr>
              <a:xfrm>
                <a:off x="5965830" y="3868432"/>
                <a:ext cx="1359267" cy="132970"/>
                <a:chOff x="5965830" y="3615134"/>
                <a:chExt cx="1359267" cy="132970"/>
              </a:xfrm>
            </p:grpSpPr>
            <p:sp>
              <p:nvSpPr>
                <p:cNvPr id="75" name="Parallelogram 74"/>
                <p:cNvSpPr/>
                <p:nvPr/>
              </p:nvSpPr>
              <p:spPr>
                <a:xfrm>
                  <a:off x="5965830" y="3615134"/>
                  <a:ext cx="1359267" cy="132970"/>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r>
                    <a:rPr lang="en-US" sz="700" kern="0" dirty="0" smtClean="0">
                      <a:solidFill>
                        <a:srgbClr val="EEECE1"/>
                      </a:solidFill>
                      <a:latin typeface="Calibri"/>
                    </a:rPr>
                    <a:t>NDF</a:t>
                  </a:r>
                </a:p>
              </p:txBody>
            </p:sp>
            <p:pic>
              <p:nvPicPr>
                <p:cNvPr id="76"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776" y="3619684"/>
                  <a:ext cx="198249" cy="111514"/>
                </a:xfrm>
                <a:prstGeom prst="rect">
                  <a:avLst/>
                </a:prstGeom>
              </p:spPr>
            </p:pic>
          </p:grpSp>
          <p:grpSp>
            <p:nvGrpSpPr>
              <p:cNvPr id="68" name="Group 67"/>
              <p:cNvGrpSpPr/>
              <p:nvPr/>
            </p:nvGrpSpPr>
            <p:grpSpPr>
              <a:xfrm>
                <a:off x="5965830" y="4019252"/>
                <a:ext cx="1359267" cy="132970"/>
                <a:chOff x="5965830" y="3765954"/>
                <a:chExt cx="1359267" cy="132970"/>
              </a:xfrm>
            </p:grpSpPr>
            <p:sp>
              <p:nvSpPr>
                <p:cNvPr id="73" name="Parallelogram 72"/>
                <p:cNvSpPr/>
                <p:nvPr/>
              </p:nvSpPr>
              <p:spPr>
                <a:xfrm>
                  <a:off x="5965830" y="3765954"/>
                  <a:ext cx="1359267" cy="132970"/>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r>
                    <a:rPr lang="en-US" sz="700" kern="0" dirty="0" smtClean="0">
                      <a:solidFill>
                        <a:srgbClr val="EEECE1"/>
                      </a:solidFill>
                      <a:latin typeface="Calibri"/>
                    </a:rPr>
                    <a:t>Mean albedo</a:t>
                  </a:r>
                </a:p>
              </p:txBody>
            </p:sp>
            <p:pic>
              <p:nvPicPr>
                <p:cNvPr id="74"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8002" y="3769265"/>
                  <a:ext cx="202390" cy="113845"/>
                </a:xfrm>
                <a:prstGeom prst="rect">
                  <a:avLst/>
                </a:prstGeom>
              </p:spPr>
            </p:pic>
          </p:grpSp>
          <p:grpSp>
            <p:nvGrpSpPr>
              <p:cNvPr id="69" name="Group 68"/>
              <p:cNvGrpSpPr/>
              <p:nvPr/>
            </p:nvGrpSpPr>
            <p:grpSpPr>
              <a:xfrm>
                <a:off x="5965828" y="4170072"/>
                <a:ext cx="1359267" cy="132970"/>
                <a:chOff x="5965828" y="3916774"/>
                <a:chExt cx="1359267" cy="132970"/>
              </a:xfrm>
            </p:grpSpPr>
            <p:sp>
              <p:nvSpPr>
                <p:cNvPr id="71" name="Parallelogram 70"/>
                <p:cNvSpPr/>
                <p:nvPr/>
              </p:nvSpPr>
              <p:spPr>
                <a:xfrm>
                  <a:off x="5965828" y="3916774"/>
                  <a:ext cx="1359267" cy="132970"/>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r>
                    <a:rPr lang="en-US" sz="700" kern="0" dirty="0" smtClean="0">
                      <a:solidFill>
                        <a:srgbClr val="EEECE1"/>
                      </a:solidFill>
                      <a:latin typeface="Calibri"/>
                    </a:rPr>
                    <a:t>Mean metal</a:t>
                  </a:r>
                </a:p>
              </p:txBody>
            </p:sp>
            <p:pic>
              <p:nvPicPr>
                <p:cNvPr id="72" name="Content Placeholder 5"/>
                <p:cNvPicPr>
                  <a:picLocks noChangeAspect="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6015142" y="3925532"/>
                  <a:ext cx="205250" cy="115452"/>
                </a:xfrm>
                <a:prstGeom prst="rect">
                  <a:avLst/>
                </a:prstGeom>
              </p:spPr>
            </p:pic>
          </p:grpSp>
          <p:sp>
            <p:nvSpPr>
              <p:cNvPr id="70" name="TextBox 69"/>
              <p:cNvSpPr txBox="1"/>
              <p:nvPr/>
            </p:nvSpPr>
            <p:spPr>
              <a:xfrm>
                <a:off x="5841871" y="3591745"/>
                <a:ext cx="1483225" cy="184424"/>
              </a:xfrm>
              <a:prstGeom prst="rect">
                <a:avLst/>
              </a:prstGeom>
              <a:noFill/>
            </p:spPr>
            <p:txBody>
              <a:bodyPr wrap="square" lIns="9144" tIns="9144" rIns="9144" bIns="9144" rtlCol="0">
                <a:spAutoFit/>
              </a:bodyPr>
              <a:lstStyle/>
              <a:p>
                <a:pPr defTabSz="1371600" fontAlgn="auto">
                  <a:spcBef>
                    <a:spcPts val="0"/>
                  </a:spcBef>
                  <a:spcAft>
                    <a:spcPts val="0"/>
                  </a:spcAft>
                  <a:defRPr/>
                </a:pPr>
                <a:r>
                  <a:rPr lang="en-US" sz="800" b="1" kern="0" dirty="0" smtClean="0">
                    <a:solidFill>
                      <a:schemeClr val="bg1">
                        <a:lumMod val="50000"/>
                        <a:lumOff val="50000"/>
                      </a:schemeClr>
                    </a:solidFill>
                    <a:latin typeface="Calibri" pitchFamily="34" charset="0"/>
                  </a:rPr>
                  <a:t>AG-Buffer</a:t>
                </a:r>
                <a:endParaRPr lang="en-US" sz="800" b="1" i="1" kern="0" dirty="0">
                  <a:solidFill>
                    <a:schemeClr val="bg1">
                      <a:lumMod val="50000"/>
                      <a:lumOff val="50000"/>
                    </a:schemeClr>
                  </a:solidFill>
                  <a:latin typeface="Calibri" pitchFamily="34" charset="0"/>
                </a:endParaRPr>
              </a:p>
            </p:txBody>
          </p:sp>
        </p:grpSp>
        <p:grpSp>
          <p:nvGrpSpPr>
            <p:cNvPr id="45" name="Group 44"/>
            <p:cNvGrpSpPr/>
            <p:nvPr/>
          </p:nvGrpSpPr>
          <p:grpSpPr>
            <a:xfrm>
              <a:off x="7117680" y="4111045"/>
              <a:ext cx="869434" cy="1642844"/>
              <a:chOff x="6484672" y="1713254"/>
              <a:chExt cx="869434" cy="3701890"/>
            </a:xfrm>
          </p:grpSpPr>
          <p:sp>
            <p:nvSpPr>
              <p:cNvPr id="63" name="Rounded Rectangle 62"/>
              <p:cNvSpPr/>
              <p:nvPr/>
            </p:nvSpPr>
            <p:spPr>
              <a:xfrm>
                <a:off x="6484672" y="1713254"/>
                <a:ext cx="869433" cy="3700647"/>
              </a:xfrm>
              <a:prstGeom prst="roundRect">
                <a:avLst/>
              </a:prstGeom>
              <a:gradFill rotWithShape="1">
                <a:gsLst>
                  <a:gs pos="0">
                    <a:srgbClr val="6B6149">
                      <a:tint val="50000"/>
                      <a:satMod val="300000"/>
                    </a:srgbClr>
                  </a:gs>
                  <a:gs pos="35000">
                    <a:srgbClr val="6B6149">
                      <a:tint val="37000"/>
                      <a:satMod val="300000"/>
                    </a:srgbClr>
                  </a:gs>
                  <a:gs pos="100000">
                    <a:srgbClr val="6B6149">
                      <a:tint val="15000"/>
                      <a:satMod val="350000"/>
                    </a:srgbClr>
                  </a:gs>
                </a:gsLst>
                <a:lin ang="16200000" scaled="1"/>
              </a:gradFill>
              <a:ln w="9525" cap="flat" cmpd="sng" algn="ctr">
                <a:solidFill>
                  <a:srgbClr val="6B6149">
                    <a:shade val="95000"/>
                    <a:satMod val="105000"/>
                  </a:srgbClr>
                </a:solidFill>
                <a:prstDash val="solid"/>
              </a:ln>
              <a:effectLst>
                <a:outerShdw blurRad="40000" dist="20000" dir="5400000" rotWithShape="0">
                  <a:srgbClr val="000000">
                    <a:alpha val="38000"/>
                  </a:srgbClr>
                </a:outerShdw>
              </a:effectLst>
            </p:spPr>
            <p:txBody>
              <a:bodyPr lIns="9144" tIns="9144" rIns="9144" bIns="9144" rtlCol="0" anchor="ctr"/>
              <a:lstStyle/>
              <a:p>
                <a:pPr algn="ctr" defTabSz="914400" fontAlgn="auto">
                  <a:spcBef>
                    <a:spcPts val="0"/>
                  </a:spcBef>
                  <a:spcAft>
                    <a:spcPts val="0"/>
                  </a:spcAft>
                </a:pPr>
                <a:r>
                  <a:rPr lang="en-US" sz="1050" b="1" kern="0" dirty="0" smtClean="0">
                    <a:solidFill>
                      <a:prstClr val="black"/>
                    </a:solidFill>
                    <a:latin typeface="Calibri"/>
                  </a:rPr>
                  <a:t>Deferred Shading</a:t>
                </a:r>
              </a:p>
            </p:txBody>
          </p:sp>
          <p:sp>
            <p:nvSpPr>
              <p:cNvPr id="64" name="TextBox 63"/>
              <p:cNvSpPr txBox="1"/>
              <p:nvPr/>
            </p:nvSpPr>
            <p:spPr>
              <a:xfrm>
                <a:off x="6484673" y="4970141"/>
                <a:ext cx="869433" cy="445003"/>
              </a:xfrm>
              <a:prstGeom prst="rect">
                <a:avLst/>
              </a:prstGeom>
              <a:noFill/>
            </p:spPr>
            <p:txBody>
              <a:bodyPr wrap="square" lIns="9144" tIns="9144" rIns="9144" bIns="9144" rtlCol="0">
                <a:noAutofit/>
              </a:bodyPr>
              <a:lstStyle/>
              <a:p>
                <a:pPr algn="ctr" defTabSz="1371600" fontAlgn="auto">
                  <a:spcBef>
                    <a:spcPts val="0"/>
                  </a:spcBef>
                  <a:spcAft>
                    <a:spcPts val="0"/>
                  </a:spcAft>
                  <a:defRPr/>
                </a:pPr>
                <a:endParaRPr lang="en-US" sz="1100" b="1" i="1" kern="0" dirty="0">
                  <a:solidFill>
                    <a:srgbClr val="79705A"/>
                  </a:solidFill>
                  <a:latin typeface="Calibri" pitchFamily="34" charset="0"/>
                </a:endParaRPr>
              </a:p>
            </p:txBody>
          </p:sp>
        </p:grpSp>
        <p:sp>
          <p:nvSpPr>
            <p:cNvPr id="46" name="Right Arrow 45"/>
            <p:cNvSpPr/>
            <p:nvPr/>
          </p:nvSpPr>
          <p:spPr>
            <a:xfrm>
              <a:off x="6854707" y="4494626"/>
              <a:ext cx="208970" cy="915186"/>
            </a:xfrm>
            <a:prstGeom prst="rightArrow">
              <a:avLst/>
            </a:prstGeom>
            <a:gradFill rotWithShape="1">
              <a:gsLst>
                <a:gs pos="0">
                  <a:srgbClr val="A09781">
                    <a:shade val="51000"/>
                    <a:satMod val="130000"/>
                  </a:srgbClr>
                </a:gs>
                <a:gs pos="80000">
                  <a:srgbClr val="A09781">
                    <a:shade val="93000"/>
                    <a:satMod val="130000"/>
                  </a:srgbClr>
                </a:gs>
                <a:gs pos="100000">
                  <a:srgbClr val="A09781">
                    <a:shade val="94000"/>
                    <a:satMod val="135000"/>
                  </a:srgbClr>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endParaRPr lang="en-US" sz="1400" kern="0" smtClean="0">
                <a:solidFill>
                  <a:prstClr val="white"/>
                </a:solidFill>
                <a:latin typeface="Calibri"/>
              </a:endParaRPr>
            </a:p>
          </p:txBody>
        </p:sp>
        <p:cxnSp>
          <p:nvCxnSpPr>
            <p:cNvPr id="47" name="Elbow Connector 46"/>
            <p:cNvCxnSpPr>
              <a:stCxn id="51" idx="4"/>
              <a:endCxn id="63" idx="0"/>
            </p:cNvCxnSpPr>
            <p:nvPr/>
          </p:nvCxnSpPr>
          <p:spPr>
            <a:xfrm rot="16200000" flipH="1">
              <a:off x="7404543" y="3963191"/>
              <a:ext cx="295706" cy="1"/>
            </a:xfrm>
            <a:prstGeom prst="bentConnector3">
              <a:avLst>
                <a:gd name="adj1" fmla="val 50000"/>
              </a:avLst>
            </a:prstGeom>
            <a:noFill/>
            <a:ln w="38100" cap="flat" cmpd="sng" algn="ctr">
              <a:solidFill>
                <a:srgbClr val="EEECE1">
                  <a:alpha val="50000"/>
                </a:srgbClr>
              </a:solidFill>
              <a:prstDash val="sysDash"/>
              <a:tailEnd type="triangle"/>
            </a:ln>
            <a:effectLst>
              <a:outerShdw blurRad="40000" dist="20000" dir="5400000" rotWithShape="0">
                <a:srgbClr val="000000">
                  <a:alpha val="38000"/>
                </a:srgbClr>
              </a:outerShdw>
            </a:effectLst>
          </p:spPr>
        </p:cxnSp>
        <p:grpSp>
          <p:nvGrpSpPr>
            <p:cNvPr id="48" name="Group 47"/>
            <p:cNvGrpSpPr/>
            <p:nvPr/>
          </p:nvGrpSpPr>
          <p:grpSpPr>
            <a:xfrm>
              <a:off x="5567657" y="4855947"/>
              <a:ext cx="762812" cy="644387"/>
              <a:chOff x="6187993" y="5415122"/>
              <a:chExt cx="762812" cy="644387"/>
            </a:xfrm>
          </p:grpSpPr>
          <p:grpSp>
            <p:nvGrpSpPr>
              <p:cNvPr id="55" name="Group 54"/>
              <p:cNvGrpSpPr/>
              <p:nvPr/>
            </p:nvGrpSpPr>
            <p:grpSpPr>
              <a:xfrm>
                <a:off x="6351766" y="5415122"/>
                <a:ext cx="599039" cy="634427"/>
                <a:chOff x="6351766" y="5357796"/>
                <a:chExt cx="599039" cy="634427"/>
              </a:xfrm>
            </p:grpSpPr>
            <p:sp>
              <p:nvSpPr>
                <p:cNvPr id="57" name="Oval 56"/>
                <p:cNvSpPr/>
                <p:nvPr/>
              </p:nvSpPr>
              <p:spPr>
                <a:xfrm rot="4184165">
                  <a:off x="6298929" y="5640621"/>
                  <a:ext cx="394169" cy="275918"/>
                </a:xfrm>
                <a:prstGeom prst="ellipse">
                  <a:avLst/>
                </a:prstGeom>
                <a:gradFill flip="none" rotWithShape="1">
                  <a:gsLst>
                    <a:gs pos="0">
                      <a:srgbClr val="9BBB59"/>
                    </a:gs>
                    <a:gs pos="53000">
                      <a:srgbClr val="586A32">
                        <a:alpha val="91000"/>
                      </a:srgbClr>
                    </a:gs>
                    <a:gs pos="100000">
                      <a:schemeClr val="bg1">
                        <a:alpha val="0"/>
                      </a:schemeClr>
                    </a:gs>
                  </a:gsLst>
                  <a:path path="shape">
                    <a:fillToRect l="50000" t="50000" r="50000" b="50000"/>
                  </a:path>
                  <a:tileRect/>
                </a:gradFill>
                <a:ln w="9525" cap="flat" cmpd="sng" algn="ctr">
                  <a:noFill/>
                  <a:prstDash val="solid"/>
                </a:ln>
                <a:effectLst/>
              </p:spPr>
              <p:txBody>
                <a:bodyPr rtlCol="0" anchor="ctr"/>
                <a:lstStyle/>
                <a:p>
                  <a:pPr algn="ctr" defTabSz="914400" fontAlgn="auto">
                    <a:spcBef>
                      <a:spcPts val="0"/>
                    </a:spcBef>
                    <a:spcAft>
                      <a:spcPts val="0"/>
                    </a:spcAft>
                    <a:defRPr/>
                  </a:pPr>
                  <a:endParaRPr lang="en-US" sz="700" kern="0">
                    <a:solidFill>
                      <a:sysClr val="windowText" lastClr="000000"/>
                    </a:solidFill>
                    <a:latin typeface="Calibri"/>
                    <a:ea typeface="+mn-ea"/>
                  </a:endParaRPr>
                </a:p>
              </p:txBody>
            </p:sp>
            <p:sp>
              <p:nvSpPr>
                <p:cNvPr id="58" name="Oval 57"/>
                <p:cNvSpPr/>
                <p:nvPr/>
              </p:nvSpPr>
              <p:spPr>
                <a:xfrm rot="14191585">
                  <a:off x="6491226" y="5419577"/>
                  <a:ext cx="521359" cy="397798"/>
                </a:xfrm>
                <a:prstGeom prst="ellipse">
                  <a:avLst/>
                </a:prstGeom>
                <a:gradFill flip="none" rotWithShape="1">
                  <a:gsLst>
                    <a:gs pos="0">
                      <a:srgbClr val="9BBB59"/>
                    </a:gs>
                    <a:gs pos="53000">
                      <a:srgbClr val="586A32">
                        <a:alpha val="91000"/>
                      </a:srgbClr>
                    </a:gs>
                    <a:gs pos="100000">
                      <a:schemeClr val="bg1">
                        <a:alpha val="0"/>
                      </a:schemeClr>
                    </a:gs>
                  </a:gsLst>
                  <a:path path="shape">
                    <a:fillToRect l="50000" t="50000" r="50000" b="50000"/>
                  </a:path>
                  <a:tileRect/>
                </a:gradFill>
                <a:ln w="9525" cap="flat" cmpd="sng" algn="ctr">
                  <a:noFill/>
                  <a:prstDash val="solid"/>
                </a:ln>
                <a:effectLst/>
              </p:spPr>
              <p:txBody>
                <a:bodyPr rtlCol="0" anchor="ctr"/>
                <a:lstStyle/>
                <a:p>
                  <a:pPr algn="ctr" defTabSz="914400" fontAlgn="auto">
                    <a:spcBef>
                      <a:spcPts val="0"/>
                    </a:spcBef>
                    <a:spcAft>
                      <a:spcPts val="0"/>
                    </a:spcAft>
                    <a:defRPr/>
                  </a:pPr>
                  <a:endParaRPr lang="en-US" sz="700" kern="0">
                    <a:solidFill>
                      <a:sysClr val="windowText" lastClr="000000"/>
                    </a:solidFill>
                    <a:latin typeface="Calibri"/>
                    <a:ea typeface="+mn-ea"/>
                  </a:endParaRPr>
                </a:p>
              </p:txBody>
            </p:sp>
            <p:grpSp>
              <p:nvGrpSpPr>
                <p:cNvPr id="59" name="Group 58"/>
                <p:cNvGrpSpPr/>
                <p:nvPr/>
              </p:nvGrpSpPr>
              <p:grpSpPr>
                <a:xfrm>
                  <a:off x="6351766" y="5415122"/>
                  <a:ext cx="571378" cy="577101"/>
                  <a:chOff x="6042499" y="1679482"/>
                  <a:chExt cx="529766" cy="535073"/>
                </a:xfrm>
              </p:grpSpPr>
              <p:sp>
                <p:nvSpPr>
                  <p:cNvPr id="60" name="Rectangle 59"/>
                  <p:cNvSpPr/>
                  <p:nvPr/>
                </p:nvSpPr>
                <p:spPr>
                  <a:xfrm>
                    <a:off x="6042499" y="1679482"/>
                    <a:ext cx="529766" cy="535073"/>
                  </a:xfrm>
                  <a:prstGeom prst="rect">
                    <a:avLst/>
                  </a:prstGeom>
                  <a:noFill/>
                  <a:ln w="254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700" kern="0">
                      <a:solidFill>
                        <a:srgbClr val="787972"/>
                      </a:solidFill>
                      <a:latin typeface="Arial"/>
                      <a:ea typeface="+mn-ea"/>
                    </a:endParaRPr>
                  </a:p>
                </p:txBody>
              </p:sp>
              <p:sp>
                <p:nvSpPr>
                  <p:cNvPr id="61" name="Oval 60"/>
                  <p:cNvSpPr/>
                  <p:nvPr/>
                </p:nvSpPr>
                <p:spPr>
                  <a:xfrm>
                    <a:off x="6380480" y="1844028"/>
                    <a:ext cx="45719" cy="45719"/>
                  </a:xfrm>
                  <a:prstGeom prst="ellipse">
                    <a:avLst/>
                  </a:prstGeom>
                  <a:solidFill>
                    <a:sysClr val="windowText" lastClr="000000">
                      <a:lumMod val="85000"/>
                    </a:sysClr>
                  </a:solidFill>
                  <a:ln w="12700" cap="flat" cmpd="sng" algn="ctr">
                    <a:solidFill>
                      <a:srgbClr val="EEECE1"/>
                    </a:solidFill>
                    <a:prstDash val="solid"/>
                  </a:ln>
                  <a:effectLst/>
                </p:spPr>
                <p:txBody>
                  <a:bodyPr rtlCol="0" anchor="ctr"/>
                  <a:lstStyle/>
                  <a:p>
                    <a:pPr algn="ctr" defTabSz="914400" fontAlgn="auto">
                      <a:spcBef>
                        <a:spcPts val="0"/>
                      </a:spcBef>
                      <a:spcAft>
                        <a:spcPts val="0"/>
                      </a:spcAft>
                      <a:defRPr/>
                    </a:pPr>
                    <a:endParaRPr lang="en-US" sz="700" kern="0">
                      <a:solidFill>
                        <a:srgbClr val="787972"/>
                      </a:solidFill>
                      <a:latin typeface="Arial"/>
                      <a:ea typeface="+mn-ea"/>
                    </a:endParaRPr>
                  </a:p>
                </p:txBody>
              </p:sp>
              <p:sp>
                <p:nvSpPr>
                  <p:cNvPr id="62" name="Oval 61"/>
                  <p:cNvSpPr/>
                  <p:nvPr/>
                </p:nvSpPr>
                <p:spPr>
                  <a:xfrm>
                    <a:off x="6149845" y="2008608"/>
                    <a:ext cx="45719" cy="45719"/>
                  </a:xfrm>
                  <a:prstGeom prst="ellipse">
                    <a:avLst/>
                  </a:prstGeom>
                  <a:solidFill>
                    <a:sysClr val="windowText" lastClr="000000">
                      <a:lumMod val="85000"/>
                    </a:sysClr>
                  </a:solidFill>
                  <a:ln w="12700" cap="flat" cmpd="sng" algn="ctr">
                    <a:solidFill>
                      <a:srgbClr val="EEECE1"/>
                    </a:solidFill>
                    <a:prstDash val="solid"/>
                  </a:ln>
                  <a:effectLst/>
                </p:spPr>
                <p:txBody>
                  <a:bodyPr rtlCol="0" anchor="ctr"/>
                  <a:lstStyle/>
                  <a:p>
                    <a:pPr algn="ctr" defTabSz="914400" fontAlgn="auto">
                      <a:spcBef>
                        <a:spcPts val="0"/>
                      </a:spcBef>
                      <a:spcAft>
                        <a:spcPts val="0"/>
                      </a:spcAft>
                      <a:defRPr/>
                    </a:pPr>
                    <a:endParaRPr lang="en-US" sz="700" kern="0">
                      <a:solidFill>
                        <a:srgbClr val="787972"/>
                      </a:solidFill>
                      <a:latin typeface="Arial"/>
                      <a:ea typeface="+mn-ea"/>
                    </a:endParaRPr>
                  </a:p>
                </p:txBody>
              </p:sp>
            </p:grpSp>
          </p:grpSp>
          <p:sp>
            <p:nvSpPr>
              <p:cNvPr id="56" name="TextBox 55"/>
              <p:cNvSpPr txBox="1"/>
              <p:nvPr/>
            </p:nvSpPr>
            <p:spPr>
              <a:xfrm rot="16200000">
                <a:off x="5971787" y="5678693"/>
                <a:ext cx="597022" cy="164609"/>
              </a:xfrm>
              <a:prstGeom prst="rect">
                <a:avLst/>
              </a:prstGeom>
              <a:noFill/>
            </p:spPr>
            <p:txBody>
              <a:bodyPr wrap="square" lIns="9144" tIns="9144" rIns="9144" bIns="9144" rtlCol="0">
                <a:no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smtClean="0">
                    <a:ln>
                      <a:noFill/>
                    </a:ln>
                    <a:solidFill>
                      <a:schemeClr val="tx1">
                        <a:lumMod val="50000"/>
                      </a:schemeClr>
                    </a:solidFill>
                    <a:effectLst/>
                    <a:uLnTx/>
                    <a:uFillTx/>
                    <a:ea typeface="ＭＳ Ｐゴシック" charset="0"/>
                  </a:rPr>
                  <a:t>Pixel</a:t>
                </a:r>
                <a:endParaRPr kumimoji="0" lang="en-US" sz="800" b="1" i="1" u="none" strike="noStrike" kern="0" cap="none" spc="0" normalizeH="0" baseline="0" noProof="0" dirty="0">
                  <a:ln>
                    <a:noFill/>
                  </a:ln>
                  <a:solidFill>
                    <a:schemeClr val="tx1">
                      <a:lumMod val="50000"/>
                    </a:schemeClr>
                  </a:solidFill>
                  <a:effectLst/>
                  <a:uLnTx/>
                  <a:uFillTx/>
                  <a:ea typeface="ＭＳ Ｐゴシック" charset="0"/>
                </a:endParaRPr>
              </a:p>
            </p:txBody>
          </p:sp>
        </p:grpSp>
        <p:grpSp>
          <p:nvGrpSpPr>
            <p:cNvPr id="49" name="Group 48"/>
            <p:cNvGrpSpPr/>
            <p:nvPr/>
          </p:nvGrpSpPr>
          <p:grpSpPr>
            <a:xfrm>
              <a:off x="5463226" y="3953482"/>
              <a:ext cx="1207330" cy="1787559"/>
              <a:chOff x="5467806" y="3953482"/>
              <a:chExt cx="1207330" cy="1787559"/>
            </a:xfrm>
          </p:grpSpPr>
          <p:sp>
            <p:nvSpPr>
              <p:cNvPr id="53" name="TextBox 52"/>
              <p:cNvSpPr txBox="1"/>
              <p:nvPr/>
            </p:nvSpPr>
            <p:spPr>
              <a:xfrm>
                <a:off x="5826460" y="3953482"/>
                <a:ext cx="848676" cy="164974"/>
              </a:xfrm>
              <a:prstGeom prst="rect">
                <a:avLst/>
              </a:prstGeom>
              <a:noFill/>
            </p:spPr>
            <p:txBody>
              <a:bodyPr wrap="square" lIns="9144" tIns="9144" rIns="9144" bIns="9144" rtlCol="0">
                <a:spAutoFit/>
              </a:bodyPr>
              <a:lstStyle/>
              <a:p>
                <a:pPr algn="r" defTabSz="1371600" fontAlgn="auto">
                  <a:spcBef>
                    <a:spcPts val="0"/>
                  </a:spcBef>
                  <a:spcAft>
                    <a:spcPts val="0"/>
                  </a:spcAft>
                  <a:defRPr/>
                </a:pPr>
                <a:r>
                  <a:rPr lang="en-US" sz="700" b="1" i="1" kern="0" dirty="0" smtClean="0">
                    <a:solidFill>
                      <a:srgbClr val="FF0000"/>
                    </a:solidFill>
                    <a:latin typeface="Calibri" pitchFamily="34" charset="0"/>
                  </a:rPr>
                  <a:t>2x</a:t>
                </a:r>
                <a:r>
                  <a:rPr lang="en-US" sz="700" b="1" i="1" kern="0" dirty="0" smtClean="0">
                    <a:solidFill>
                      <a:schemeClr val="bg1">
                        <a:lumMod val="50000"/>
                        <a:lumOff val="50000"/>
                      </a:schemeClr>
                    </a:solidFill>
                    <a:latin typeface="Calibri" pitchFamily="34" charset="0"/>
                  </a:rPr>
                  <a:t>AA</a:t>
                </a:r>
                <a:endParaRPr lang="en-US" sz="700" b="1" i="1" kern="0" dirty="0">
                  <a:solidFill>
                    <a:schemeClr val="bg1">
                      <a:lumMod val="50000"/>
                      <a:lumOff val="50000"/>
                    </a:schemeClr>
                  </a:solidFill>
                  <a:latin typeface="Calibri" pitchFamily="34" charset="0"/>
                </a:endParaRPr>
              </a:p>
            </p:txBody>
          </p:sp>
          <p:sp>
            <p:nvSpPr>
              <p:cNvPr id="54" name="TextBox 53"/>
              <p:cNvSpPr txBox="1"/>
              <p:nvPr/>
            </p:nvSpPr>
            <p:spPr>
              <a:xfrm>
                <a:off x="5467806" y="5576663"/>
                <a:ext cx="1095374" cy="164378"/>
              </a:xfrm>
              <a:prstGeom prst="rect">
                <a:avLst/>
              </a:prstGeom>
              <a:noFill/>
            </p:spPr>
            <p:txBody>
              <a:bodyPr wrap="square" lIns="9144" tIns="9144" rIns="9144" bIns="9144" rtlCol="0">
                <a:spAutoFit/>
              </a:bodyPr>
              <a:lstStyle/>
              <a:p>
                <a:pPr algn="ctr" defTabSz="1371600" fontAlgn="auto">
                  <a:spcBef>
                    <a:spcPts val="0"/>
                  </a:spcBef>
                  <a:spcAft>
                    <a:spcPts val="0"/>
                  </a:spcAft>
                  <a:defRPr/>
                </a:pPr>
                <a:r>
                  <a:rPr lang="en-US" sz="700" b="1" i="1" kern="0" dirty="0" smtClean="0">
                    <a:solidFill>
                      <a:srgbClr val="EEECE1"/>
                    </a:solidFill>
                    <a:latin typeface="Calibri" pitchFamily="34" charset="0"/>
                  </a:rPr>
                  <a:t>[2x Aggregates]</a:t>
                </a:r>
                <a:endParaRPr lang="en-US" sz="700" b="1" i="1" kern="0" dirty="0">
                  <a:solidFill>
                    <a:srgbClr val="EEECE1"/>
                  </a:solidFill>
                  <a:latin typeface="Calibri" pitchFamily="34" charset="0"/>
                </a:endParaRPr>
              </a:p>
            </p:txBody>
          </p:sp>
        </p:grpSp>
        <p:grpSp>
          <p:nvGrpSpPr>
            <p:cNvPr id="50" name="Group 49"/>
            <p:cNvGrpSpPr/>
            <p:nvPr/>
          </p:nvGrpSpPr>
          <p:grpSpPr>
            <a:xfrm>
              <a:off x="7001700" y="3629640"/>
              <a:ext cx="1101392" cy="185699"/>
              <a:chOff x="3011702" y="1722501"/>
              <a:chExt cx="1101392" cy="185699"/>
            </a:xfrm>
          </p:grpSpPr>
          <p:sp>
            <p:nvSpPr>
              <p:cNvPr id="51" name="Parallelogram 50"/>
              <p:cNvSpPr/>
              <p:nvPr/>
            </p:nvSpPr>
            <p:spPr>
              <a:xfrm>
                <a:off x="3011702" y="1722501"/>
                <a:ext cx="1101392" cy="185699"/>
              </a:xfrm>
              <a:prstGeom prst="parallelogram">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0" tIns="9144" rIns="0" bIns="9144" rtlCol="0" anchor="ctr"/>
              <a:lstStyle/>
              <a:p>
                <a:pPr algn="ctr" defTabSz="914400" fontAlgn="auto">
                  <a:spcBef>
                    <a:spcPts val="0"/>
                  </a:spcBef>
                  <a:spcAft>
                    <a:spcPts val="0"/>
                  </a:spcAft>
                </a:pPr>
                <a:r>
                  <a:rPr lang="en-US" sz="700" b="1" kern="0" dirty="0" smtClean="0">
                    <a:solidFill>
                      <a:srgbClr val="EEECE1"/>
                    </a:solidFill>
                    <a:latin typeface="Calibri"/>
                  </a:rPr>
                  <a:t>         Depth buffer</a:t>
                </a:r>
              </a:p>
            </p:txBody>
          </p:sp>
          <p:pic>
            <p:nvPicPr>
              <p:cNvPr id="52" name="Content Placeholder 5" descr="2.PNG"/>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l="6111"/>
              <a:stretch>
                <a:fillRect/>
              </a:stretch>
            </p:blipFill>
            <p:spPr>
              <a:xfrm>
                <a:off x="3076766" y="1757796"/>
                <a:ext cx="204634" cy="115107"/>
              </a:xfrm>
              <a:prstGeom prst="rect">
                <a:avLst/>
              </a:prstGeom>
            </p:spPr>
          </p:pic>
        </p:grpSp>
      </p:grpSp>
      <p:grpSp>
        <p:nvGrpSpPr>
          <p:cNvPr id="203" name="Group 202"/>
          <p:cNvGrpSpPr/>
          <p:nvPr/>
        </p:nvGrpSpPr>
        <p:grpSpPr>
          <a:xfrm>
            <a:off x="7597205" y="2669531"/>
            <a:ext cx="3573864" cy="2073484"/>
            <a:chOff x="7597205" y="2669531"/>
            <a:chExt cx="3573864" cy="2073484"/>
          </a:xfrm>
        </p:grpSpPr>
        <p:sp>
          <p:nvSpPr>
            <p:cNvPr id="99" name="TextBox 98"/>
            <p:cNvSpPr txBox="1"/>
            <p:nvPr/>
          </p:nvSpPr>
          <p:spPr>
            <a:xfrm>
              <a:off x="9656586" y="4435251"/>
              <a:ext cx="1447800" cy="307764"/>
            </a:xfrm>
            <a:prstGeom prst="rect">
              <a:avLst/>
            </a:prstGeom>
            <a:noFill/>
          </p:spPr>
          <p:txBody>
            <a:bodyPr wrap="square" lIns="91427" tIns="45714" rIns="91427" bIns="45714" rtlCol="0">
              <a:spAutoFit/>
            </a:bodyPr>
            <a:lstStyle/>
            <a:p>
              <a:pPr algn="ctr" defTabSz="914278" fontAlgn="auto">
                <a:spcBef>
                  <a:spcPts val="0"/>
                </a:spcBef>
                <a:spcAft>
                  <a:spcPts val="0"/>
                </a:spcAft>
              </a:pPr>
              <a:r>
                <a:rPr lang="en-US" sz="1400" dirty="0" smtClean="0">
                  <a:effectLst>
                    <a:outerShdw blurRad="38100" dist="38100" dir="2700000" algn="tl">
                      <a:srgbClr val="000000">
                        <a:alpha val="43137"/>
                      </a:srgbClr>
                    </a:outerShdw>
                  </a:effectLst>
                  <a:latin typeface="Calibri"/>
                </a:rPr>
                <a:t>Shadow map</a:t>
              </a:r>
              <a:endParaRPr lang="en-US" sz="1400" dirty="0">
                <a:effectLst>
                  <a:outerShdw blurRad="38100" dist="38100" dir="2700000" algn="tl">
                    <a:srgbClr val="000000">
                      <a:alpha val="43137"/>
                    </a:srgbClr>
                  </a:outerShdw>
                </a:effectLst>
                <a:latin typeface="Calibri"/>
              </a:endParaRPr>
            </a:p>
          </p:txBody>
        </p:sp>
        <p:grpSp>
          <p:nvGrpSpPr>
            <p:cNvPr id="79" name="Group 78"/>
            <p:cNvGrpSpPr/>
            <p:nvPr/>
          </p:nvGrpSpPr>
          <p:grpSpPr>
            <a:xfrm>
              <a:off x="7597205" y="2669531"/>
              <a:ext cx="3573864" cy="1719070"/>
              <a:chOff x="1664362" y="2726293"/>
              <a:chExt cx="3573864" cy="1719070"/>
            </a:xfrm>
          </p:grpSpPr>
          <p:sp>
            <p:nvSpPr>
              <p:cNvPr id="80" name="Trapezoid 79"/>
              <p:cNvSpPr/>
              <p:nvPr/>
            </p:nvSpPr>
            <p:spPr>
              <a:xfrm rot="6743228">
                <a:off x="2516175" y="1874480"/>
                <a:ext cx="1333248" cy="3036873"/>
              </a:xfrm>
              <a:prstGeom prst="trapezoid">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lIns="91427" tIns="45714" rIns="91427" bIns="45714"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smtClean="0">
                  <a:ln>
                    <a:noFill/>
                  </a:ln>
                  <a:solidFill>
                    <a:prstClr val="black"/>
                  </a:solidFill>
                  <a:effectLst/>
                  <a:uLnTx/>
                  <a:uFillTx/>
                  <a:latin typeface="Calibri"/>
                </a:endParaRPr>
              </a:p>
            </p:txBody>
          </p:sp>
          <p:sp>
            <p:nvSpPr>
              <p:cNvPr id="81" name="Sun 80"/>
              <p:cNvSpPr/>
              <p:nvPr/>
            </p:nvSpPr>
            <p:spPr>
              <a:xfrm>
                <a:off x="4595455" y="3802592"/>
                <a:ext cx="642771" cy="642771"/>
              </a:xfrm>
              <a:prstGeom prst="sun">
                <a:avLst/>
              </a:prstGeom>
              <a:solidFill>
                <a:srgbClr val="FFE000">
                  <a:alpha val="78824"/>
                </a:srgbClr>
              </a:solidFill>
              <a:ln w="19050" cap="flat" cmpd="sng" algn="ctr">
                <a:noFill/>
                <a:prstDash val="solid"/>
              </a:ln>
              <a:effectLst>
                <a:softEdge rad="6350"/>
              </a:effectLst>
            </p:spPr>
            <p:txBody>
              <a:bodyPr lIns="91427" tIns="45714" rIns="91427" bIns="45714" rtlCol="0" anchor="ctr"/>
              <a:lstStyle/>
              <a:p>
                <a:pPr algn="ctr" defTabSz="914278" fontAlgn="auto">
                  <a:spcBef>
                    <a:spcPts val="0"/>
                  </a:spcBef>
                  <a:spcAft>
                    <a:spcPts val="0"/>
                  </a:spcAft>
                  <a:defRPr/>
                </a:pPr>
                <a:endParaRPr lang="en-US" sz="1900" kern="0">
                  <a:solidFill>
                    <a:srgbClr val="FFFFFF"/>
                  </a:solidFill>
                  <a:latin typeface="Arial"/>
                  <a:cs typeface="Arial"/>
                </a:endParaRPr>
              </a:p>
            </p:txBody>
          </p:sp>
        </p:grpSp>
      </p:grpSp>
      <p:grpSp>
        <p:nvGrpSpPr>
          <p:cNvPr id="166" name="Group 165"/>
          <p:cNvGrpSpPr/>
          <p:nvPr/>
        </p:nvGrpSpPr>
        <p:grpSpPr>
          <a:xfrm>
            <a:off x="7656097" y="1917677"/>
            <a:ext cx="2184152" cy="4092797"/>
            <a:chOff x="8489593" y="1205440"/>
            <a:chExt cx="2184152" cy="4092797"/>
          </a:xfrm>
        </p:grpSpPr>
        <p:sp>
          <p:nvSpPr>
            <p:cNvPr id="167" name="Trapezoid 166"/>
            <p:cNvSpPr/>
            <p:nvPr/>
          </p:nvSpPr>
          <p:spPr>
            <a:xfrm rot="10800000">
              <a:off x="8989333" y="1453769"/>
              <a:ext cx="1524000" cy="3581400"/>
            </a:xfrm>
            <a:prstGeom prst="trapezoid">
              <a:avLst>
                <a:gd name="adj" fmla="val 31944"/>
              </a:avLst>
            </a:prstGeom>
            <a:solidFill>
              <a:srgbClr val="4F81BD">
                <a:alpha val="30000"/>
              </a:srgbClr>
            </a:solidFill>
            <a:ln w="25400" cap="flat" cmpd="sng" algn="ctr">
              <a:solidFill>
                <a:srgbClr val="4F81BD">
                  <a:shade val="50000"/>
                </a:srgbClr>
              </a:solidFill>
              <a:prstDash val="solid"/>
            </a:ln>
            <a:effectLst/>
          </p:spPr>
          <p:txBody>
            <a:bodyPr lIns="91427" tIns="45714" rIns="91427" bIns="45714" rtlCol="0" anchor="ctr"/>
            <a:lstStyle/>
            <a:p>
              <a:pPr algn="ctr" defTabSz="914278" fontAlgn="auto">
                <a:spcBef>
                  <a:spcPts val="0"/>
                </a:spcBef>
                <a:spcAft>
                  <a:spcPts val="0"/>
                </a:spcAft>
                <a:defRPr/>
              </a:pPr>
              <a:endParaRPr lang="en-US" sz="1900" kern="0" smtClean="0">
                <a:solidFill>
                  <a:prstClr val="white"/>
                </a:solidFill>
                <a:latin typeface="Calibri"/>
              </a:endParaRPr>
            </a:p>
          </p:txBody>
        </p:sp>
        <p:sp>
          <p:nvSpPr>
            <p:cNvPr id="168" name="Arc 167"/>
            <p:cNvSpPr/>
            <p:nvPr/>
          </p:nvSpPr>
          <p:spPr>
            <a:xfrm flipH="1" flipV="1">
              <a:off x="8489593" y="2426576"/>
              <a:ext cx="1332844" cy="398717"/>
            </a:xfrm>
            <a:prstGeom prst="arc">
              <a:avLst>
                <a:gd name="adj1" fmla="val 4946202"/>
                <a:gd name="adj2" fmla="val 15893648"/>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69" name="TextBox 168"/>
            <p:cNvSpPr txBox="1"/>
            <p:nvPr/>
          </p:nvSpPr>
          <p:spPr>
            <a:xfrm>
              <a:off x="9036979" y="1205440"/>
              <a:ext cx="1447800" cy="276987"/>
            </a:xfrm>
            <a:prstGeom prst="rect">
              <a:avLst/>
            </a:prstGeom>
            <a:noFill/>
          </p:spPr>
          <p:txBody>
            <a:bodyPr wrap="square" lIns="91427" tIns="45714" rIns="91427" bIns="45714" rtlCol="0">
              <a:spAutoFit/>
            </a:bodyPr>
            <a:lstStyle/>
            <a:p>
              <a:pPr algn="ctr" defTabSz="914278" fontAlgn="auto">
                <a:spcBef>
                  <a:spcPts val="0"/>
                </a:spcBef>
                <a:spcAft>
                  <a:spcPts val="0"/>
                </a:spcAft>
              </a:pPr>
              <a:r>
                <a:rPr lang="en-US" sz="1200" i="1" dirty="0">
                  <a:solidFill>
                    <a:schemeClr val="tx1">
                      <a:lumMod val="75000"/>
                    </a:schemeClr>
                  </a:solidFill>
                  <a:latin typeface="Calibri"/>
                </a:rPr>
                <a:t>Pixel frustum</a:t>
              </a:r>
            </a:p>
          </p:txBody>
        </p:sp>
        <p:sp>
          <p:nvSpPr>
            <p:cNvPr id="170" name="Arc 169"/>
            <p:cNvSpPr/>
            <p:nvPr/>
          </p:nvSpPr>
          <p:spPr>
            <a:xfrm rot="1207385" flipH="1" flipV="1">
              <a:off x="8820480" y="1825235"/>
              <a:ext cx="1853265" cy="419100"/>
            </a:xfrm>
            <a:prstGeom prst="arc">
              <a:avLst>
                <a:gd name="adj1" fmla="val 11423225"/>
                <a:gd name="adj2" fmla="val 20893513"/>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71" name="Rectangle 170"/>
            <p:cNvSpPr/>
            <p:nvPr/>
          </p:nvSpPr>
          <p:spPr>
            <a:xfrm>
              <a:off x="9522300" y="5101025"/>
              <a:ext cx="197212" cy="197212"/>
            </a:xfrm>
            <a:prstGeom prst="rect">
              <a:avLst/>
            </a:prstGeom>
            <a:gradFill rotWithShape="1">
              <a:gsLst>
                <a:gs pos="0">
                  <a:srgbClr val="117D7D">
                    <a:tint val="100000"/>
                    <a:shade val="100000"/>
                    <a:satMod val="130000"/>
                  </a:srgbClr>
                </a:gs>
                <a:gs pos="100000">
                  <a:srgbClr val="117D7D">
                    <a:tint val="50000"/>
                    <a:shade val="100000"/>
                    <a:satMod val="350000"/>
                  </a:srgbClr>
                </a:gs>
              </a:gsLst>
              <a:lin ang="16200000" scaled="0"/>
            </a:gradFill>
            <a:ln w="9525" cap="flat" cmpd="sng" algn="ctr">
              <a:solidFill>
                <a:schemeClr val="accent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4A2B"/>
                </a:solidFill>
                <a:effectLst/>
                <a:uLnTx/>
                <a:uFillTx/>
                <a:latin typeface="Arial"/>
                <a:ea typeface="+mn-ea"/>
                <a:cs typeface="+mn-cs"/>
              </a:endParaRPr>
            </a:p>
          </p:txBody>
        </p:sp>
        <p:sp>
          <p:nvSpPr>
            <p:cNvPr id="172" name="Rectangle 171"/>
            <p:cNvSpPr/>
            <p:nvPr/>
          </p:nvSpPr>
          <p:spPr>
            <a:xfrm>
              <a:off x="9789946" y="5101025"/>
              <a:ext cx="197212" cy="197212"/>
            </a:xfrm>
            <a:prstGeom prst="rect">
              <a:avLst/>
            </a:prstGeom>
            <a:gradFill rotWithShape="1">
              <a:gsLst>
                <a:gs pos="0">
                  <a:srgbClr val="BF9064">
                    <a:lumMod val="97000"/>
                  </a:srgbClr>
                </a:gs>
                <a:gs pos="100000">
                  <a:srgbClr val="836F85"/>
                </a:gs>
              </a:gsLst>
              <a:lin ang="16200000" scaled="0"/>
            </a:gradFill>
            <a:ln w="9525" cap="flat" cmpd="sng" algn="ctr">
              <a:solidFill>
                <a:schemeClr val="accent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4A2B"/>
                </a:solidFill>
                <a:effectLst/>
                <a:uLnTx/>
                <a:uFillTx/>
                <a:latin typeface="Arial"/>
                <a:ea typeface="+mn-ea"/>
                <a:cs typeface="+mn-cs"/>
              </a:endParaRPr>
            </a:p>
          </p:txBody>
        </p:sp>
        <p:sp>
          <p:nvSpPr>
            <p:cNvPr id="173" name="TextBox 172"/>
            <p:cNvSpPr txBox="1"/>
            <p:nvPr/>
          </p:nvSpPr>
          <p:spPr>
            <a:xfrm>
              <a:off x="9387351" y="4705034"/>
              <a:ext cx="889299" cy="215431"/>
            </a:xfrm>
            <a:prstGeom prst="rect">
              <a:avLst/>
            </a:prstGeom>
            <a:noFill/>
          </p:spPr>
          <p:txBody>
            <a:bodyPr wrap="square" lIns="91427" tIns="45714" rIns="91427" bIns="45714" rtlCol="0">
              <a:spAutoFit/>
            </a:bodyPr>
            <a:lstStyle/>
            <a:p>
              <a:pPr defTabSz="914278" fontAlgn="auto">
                <a:spcBef>
                  <a:spcPts val="0"/>
                </a:spcBef>
                <a:spcAft>
                  <a:spcPts val="0"/>
                </a:spcAft>
              </a:pPr>
              <a:r>
                <a:rPr lang="en-US" sz="800" b="1" dirty="0" smtClean="0">
                  <a:solidFill>
                    <a:srgbClr val="6FAC00"/>
                  </a:solidFill>
                  <a:effectLst>
                    <a:outerShdw blurRad="38100" dist="38100" dir="2700000" algn="tl">
                      <a:srgbClr val="000000">
                        <a:alpha val="43137"/>
                      </a:srgbClr>
                    </a:outerShdw>
                  </a:effectLst>
                  <a:latin typeface="Calibri"/>
                </a:rPr>
                <a:t>Aggregate 0</a:t>
              </a:r>
              <a:endParaRPr lang="en-US" sz="800" b="1" dirty="0">
                <a:solidFill>
                  <a:srgbClr val="6FAC00"/>
                </a:solidFill>
                <a:effectLst>
                  <a:outerShdw blurRad="38100" dist="38100" dir="2700000" algn="tl">
                    <a:srgbClr val="000000">
                      <a:alpha val="43137"/>
                    </a:srgbClr>
                  </a:outerShdw>
                </a:effectLst>
                <a:latin typeface="Calibri"/>
              </a:endParaRPr>
            </a:p>
          </p:txBody>
        </p:sp>
        <p:sp>
          <p:nvSpPr>
            <p:cNvPr id="174" name="TextBox 173"/>
            <p:cNvSpPr txBox="1"/>
            <p:nvPr/>
          </p:nvSpPr>
          <p:spPr>
            <a:xfrm>
              <a:off x="9700972" y="2019166"/>
              <a:ext cx="762000" cy="215431"/>
            </a:xfrm>
            <a:prstGeom prst="rect">
              <a:avLst/>
            </a:prstGeom>
            <a:noFill/>
          </p:spPr>
          <p:txBody>
            <a:bodyPr wrap="square" lIns="91427" tIns="45714" rIns="91427" bIns="45714" rtlCol="0">
              <a:spAutoFit/>
            </a:bodyPr>
            <a:lstStyle/>
            <a:p>
              <a:pPr algn="ctr" defTabSz="914278" fontAlgn="auto">
                <a:spcBef>
                  <a:spcPts val="0"/>
                </a:spcBef>
                <a:spcAft>
                  <a:spcPts val="0"/>
                </a:spcAft>
              </a:pPr>
              <a:r>
                <a:rPr lang="en-US" sz="800" b="1" dirty="0" smtClean="0">
                  <a:solidFill>
                    <a:srgbClr val="6FAC00"/>
                  </a:solidFill>
                  <a:effectLst>
                    <a:outerShdw blurRad="38100" dist="38100" dir="2700000" algn="tl">
                      <a:srgbClr val="000000">
                        <a:alpha val="43137"/>
                      </a:srgbClr>
                    </a:outerShdw>
                  </a:effectLst>
                  <a:latin typeface="Calibri"/>
                </a:rPr>
                <a:t>Aggregate 1</a:t>
              </a:r>
              <a:endParaRPr lang="en-US" sz="800" b="1" dirty="0">
                <a:solidFill>
                  <a:srgbClr val="6FAC00"/>
                </a:solidFill>
                <a:effectLst>
                  <a:outerShdw blurRad="38100" dist="38100" dir="2700000" algn="tl">
                    <a:srgbClr val="000000">
                      <a:alpha val="43137"/>
                    </a:srgbClr>
                  </a:outerShdw>
                </a:effectLst>
                <a:latin typeface="Calibri"/>
              </a:endParaRPr>
            </a:p>
          </p:txBody>
        </p:sp>
        <p:sp>
          <p:nvSpPr>
            <p:cNvPr id="175" name="Arc 174"/>
            <p:cNvSpPr/>
            <p:nvPr/>
          </p:nvSpPr>
          <p:spPr>
            <a:xfrm flipH="1" flipV="1">
              <a:off x="8973925" y="3962882"/>
              <a:ext cx="715897" cy="570586"/>
            </a:xfrm>
            <a:prstGeom prst="arc">
              <a:avLst>
                <a:gd name="adj1" fmla="val 5536946"/>
                <a:gd name="adj2" fmla="val 15099065"/>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76" name="Oval 175"/>
            <p:cNvSpPr/>
            <p:nvPr/>
          </p:nvSpPr>
          <p:spPr>
            <a:xfrm rot="8792411">
              <a:off x="9576590" y="2347114"/>
              <a:ext cx="783601" cy="377126"/>
            </a:xfrm>
            <a:prstGeom prst="ellipse">
              <a:avLst/>
            </a:prstGeom>
            <a:gradFill flip="none" rotWithShape="1">
              <a:gsLst>
                <a:gs pos="0">
                  <a:schemeClr val="accent6">
                    <a:lumMod val="20000"/>
                    <a:lumOff val="80000"/>
                  </a:schemeClr>
                </a:gs>
                <a:gs pos="50000">
                  <a:schemeClr val="accent6">
                    <a:lumMod val="20000"/>
                    <a:lumOff val="80000"/>
                    <a:alpha val="79000"/>
                  </a:schemeClr>
                </a:gs>
                <a:gs pos="100000">
                  <a:schemeClr val="accent1">
                    <a:tint val="23500"/>
                    <a:satMod val="160000"/>
                    <a:alpha val="0"/>
                  </a:schemeClr>
                </a:gs>
              </a:gsLst>
              <a:path path="shape">
                <a:fillToRect l="50000" t="50000" r="50000" b="50000"/>
              </a:path>
              <a:tileRect/>
            </a:gradFill>
            <a:ln w="25400" cap="flat" cmpd="sng" algn="ctr">
              <a:solidFill>
                <a:srgbClr val="9BBB59">
                  <a:lumMod val="75000"/>
                </a:srgbClr>
              </a:solidFill>
              <a:prstDash val="solid"/>
            </a:ln>
            <a:effectLst/>
          </p:spPr>
          <p:txBody>
            <a:bodyPr lIns="91427" tIns="45714" rIns="91427" bIns="45714" rtlCol="0" anchor="ctr"/>
            <a:lstStyle/>
            <a:p>
              <a:pPr algn="ctr" defTabSz="914278" fontAlgn="auto">
                <a:spcBef>
                  <a:spcPts val="0"/>
                </a:spcBef>
                <a:spcAft>
                  <a:spcPts val="0"/>
                </a:spcAft>
                <a:defRPr/>
              </a:pPr>
              <a:endParaRPr lang="en-US" sz="1900" kern="0" smtClean="0">
                <a:solidFill>
                  <a:prstClr val="white"/>
                </a:solidFill>
                <a:latin typeface="Calibri"/>
              </a:endParaRPr>
            </a:p>
          </p:txBody>
        </p:sp>
        <p:grpSp>
          <p:nvGrpSpPr>
            <p:cNvPr id="177" name="Group 176"/>
            <p:cNvGrpSpPr/>
            <p:nvPr/>
          </p:nvGrpSpPr>
          <p:grpSpPr>
            <a:xfrm rot="19556081">
              <a:off x="9836036" y="2553105"/>
              <a:ext cx="209293" cy="235543"/>
              <a:chOff x="4143514" y="2727562"/>
              <a:chExt cx="162133" cy="123428"/>
            </a:xfrm>
          </p:grpSpPr>
          <p:sp>
            <p:nvSpPr>
              <p:cNvPr id="186" name="Teardrop 185"/>
              <p:cNvSpPr/>
              <p:nvPr/>
            </p:nvSpPr>
            <p:spPr bwMode="auto">
              <a:xfrm>
                <a:off x="4143514" y="2768703"/>
                <a:ext cx="108083" cy="82282"/>
              </a:xfrm>
              <a:prstGeom prst="teardrop">
                <a:avLst>
                  <a:gd name="adj" fmla="val 200000"/>
                </a:avLst>
              </a:prstGeom>
              <a:gradFill rotWithShape="1">
                <a:gsLst>
                  <a:gs pos="0">
                    <a:srgbClr val="FFF200"/>
                  </a:gs>
                  <a:gs pos="100000">
                    <a:srgbClr val="FF7A00"/>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914278" fontAlgn="auto">
                  <a:spcBef>
                    <a:spcPts val="0"/>
                  </a:spcBef>
                  <a:spcAft>
                    <a:spcPts val="0"/>
                  </a:spcAft>
                  <a:defRPr/>
                </a:pPr>
                <a:endParaRPr lang="de-DE" sz="1900" kern="0">
                  <a:solidFill>
                    <a:sysClr val="window" lastClr="FFFFFF"/>
                  </a:solidFill>
                  <a:latin typeface="Calibri"/>
                </a:endParaRPr>
              </a:p>
            </p:txBody>
          </p:sp>
          <p:cxnSp>
            <p:nvCxnSpPr>
              <p:cNvPr id="187" name="Straight Arrow Connector 186"/>
              <p:cNvCxnSpPr>
                <a:stCxn id="186" idx="7"/>
                <a:endCxn id="186" idx="5"/>
              </p:cNvCxnSpPr>
              <p:nvPr/>
            </p:nvCxnSpPr>
            <p:spPr>
              <a:xfrm flipH="1">
                <a:off x="4159351" y="2727564"/>
                <a:ext cx="146296" cy="53191"/>
              </a:xfrm>
              <a:prstGeom prst="straightConnector1">
                <a:avLst/>
              </a:prstGeom>
              <a:noFill/>
              <a:ln w="9525" cap="flat" cmpd="sng" algn="ctr">
                <a:solidFill>
                  <a:srgbClr val="C0504D">
                    <a:alpha val="68000"/>
                  </a:srgbClr>
                </a:solidFill>
                <a:prstDash val="solid"/>
                <a:tailEnd type="triangle" w="sm" len="sm"/>
              </a:ln>
              <a:effectLst/>
            </p:spPr>
          </p:cxnSp>
          <p:cxnSp>
            <p:nvCxnSpPr>
              <p:cNvPr id="188" name="Straight Arrow Connector 187"/>
              <p:cNvCxnSpPr>
                <a:stCxn id="186" idx="7"/>
                <a:endCxn id="186" idx="4"/>
              </p:cNvCxnSpPr>
              <p:nvPr/>
            </p:nvCxnSpPr>
            <p:spPr>
              <a:xfrm flipH="1">
                <a:off x="4143521" y="2727562"/>
                <a:ext cx="162125" cy="82283"/>
              </a:xfrm>
              <a:prstGeom prst="straightConnector1">
                <a:avLst/>
              </a:prstGeom>
              <a:noFill/>
              <a:ln w="9525" cap="flat" cmpd="sng" algn="ctr">
                <a:solidFill>
                  <a:srgbClr val="C0504D">
                    <a:alpha val="68000"/>
                  </a:srgbClr>
                </a:solidFill>
                <a:prstDash val="solid"/>
                <a:tailEnd type="triangle" w="sm" len="sm"/>
              </a:ln>
              <a:effectLst/>
            </p:spPr>
          </p:cxnSp>
          <p:cxnSp>
            <p:nvCxnSpPr>
              <p:cNvPr id="189" name="Straight Arrow Connector 188"/>
              <p:cNvCxnSpPr>
                <a:stCxn id="186" idx="7"/>
                <a:endCxn id="186" idx="3"/>
              </p:cNvCxnSpPr>
              <p:nvPr/>
            </p:nvCxnSpPr>
            <p:spPr>
              <a:xfrm flipH="1">
                <a:off x="4159350" y="2727562"/>
                <a:ext cx="146296" cy="111374"/>
              </a:xfrm>
              <a:prstGeom prst="straightConnector1">
                <a:avLst/>
              </a:prstGeom>
              <a:noFill/>
              <a:ln w="9525" cap="flat" cmpd="sng" algn="ctr">
                <a:solidFill>
                  <a:srgbClr val="C0504D">
                    <a:alpha val="68000"/>
                  </a:srgbClr>
                </a:solidFill>
                <a:prstDash val="solid"/>
                <a:tailEnd type="triangle" w="sm" len="sm"/>
              </a:ln>
              <a:effectLst/>
            </p:spPr>
          </p:cxnSp>
          <p:cxnSp>
            <p:nvCxnSpPr>
              <p:cNvPr id="190" name="Straight Arrow Connector 189"/>
              <p:cNvCxnSpPr>
                <a:stCxn id="186" idx="7"/>
                <a:endCxn id="186" idx="2"/>
              </p:cNvCxnSpPr>
              <p:nvPr/>
            </p:nvCxnSpPr>
            <p:spPr>
              <a:xfrm flipH="1">
                <a:off x="4197563" y="2727566"/>
                <a:ext cx="108083" cy="123424"/>
              </a:xfrm>
              <a:prstGeom prst="straightConnector1">
                <a:avLst/>
              </a:prstGeom>
              <a:noFill/>
              <a:ln w="9525" cap="flat" cmpd="sng" algn="ctr">
                <a:solidFill>
                  <a:srgbClr val="C0504D">
                    <a:alpha val="68000"/>
                  </a:srgbClr>
                </a:solidFill>
                <a:prstDash val="solid"/>
                <a:tailEnd type="triangle" w="sm" len="sm"/>
              </a:ln>
              <a:effectLst/>
            </p:spPr>
          </p:cxnSp>
          <p:cxnSp>
            <p:nvCxnSpPr>
              <p:cNvPr id="191" name="Straight Arrow Connector 190"/>
              <p:cNvCxnSpPr>
                <a:stCxn id="186" idx="7"/>
                <a:endCxn id="186" idx="1"/>
              </p:cNvCxnSpPr>
              <p:nvPr/>
            </p:nvCxnSpPr>
            <p:spPr>
              <a:xfrm flipH="1">
                <a:off x="4235775" y="2727562"/>
                <a:ext cx="69870" cy="111374"/>
              </a:xfrm>
              <a:prstGeom prst="straightConnector1">
                <a:avLst/>
              </a:prstGeom>
              <a:noFill/>
              <a:ln w="9525" cap="flat" cmpd="sng" algn="ctr">
                <a:solidFill>
                  <a:srgbClr val="C0504D">
                    <a:alpha val="68000"/>
                  </a:srgbClr>
                </a:solidFill>
                <a:prstDash val="solid"/>
                <a:tailEnd type="triangle" w="sm" len="sm"/>
              </a:ln>
              <a:effectLst/>
            </p:spPr>
          </p:cxnSp>
        </p:grpSp>
        <p:sp>
          <p:nvSpPr>
            <p:cNvPr id="178" name="Oval 177"/>
            <p:cNvSpPr/>
            <p:nvPr/>
          </p:nvSpPr>
          <p:spPr>
            <a:xfrm rot="8687957">
              <a:off x="9437452" y="4412764"/>
              <a:ext cx="235848" cy="94063"/>
            </a:xfrm>
            <a:prstGeom prst="ellipse">
              <a:avLst/>
            </a:prstGeom>
            <a:gradFill flip="none" rotWithShape="1">
              <a:gsLst>
                <a:gs pos="0">
                  <a:schemeClr val="accent6">
                    <a:lumMod val="20000"/>
                    <a:lumOff val="80000"/>
                  </a:schemeClr>
                </a:gs>
                <a:gs pos="50000">
                  <a:schemeClr val="accent6">
                    <a:lumMod val="20000"/>
                    <a:lumOff val="80000"/>
                    <a:alpha val="79000"/>
                  </a:schemeClr>
                </a:gs>
                <a:gs pos="100000">
                  <a:schemeClr val="accent1">
                    <a:tint val="23500"/>
                    <a:satMod val="160000"/>
                    <a:alpha val="0"/>
                  </a:schemeClr>
                </a:gs>
              </a:gsLst>
              <a:path path="shape">
                <a:fillToRect l="50000" t="50000" r="50000" b="50000"/>
              </a:path>
              <a:tileRect/>
            </a:gradFill>
            <a:ln w="25400" cap="flat" cmpd="sng" algn="ctr">
              <a:solidFill>
                <a:srgbClr val="9BBB59">
                  <a:lumMod val="75000"/>
                </a:srgbClr>
              </a:solidFill>
              <a:prstDash val="solid"/>
            </a:ln>
            <a:effectLst/>
          </p:spPr>
          <p:txBody>
            <a:bodyPr lIns="91427" tIns="45714" rIns="91427" bIns="45714" rtlCol="0" anchor="ctr"/>
            <a:lstStyle/>
            <a:p>
              <a:pPr algn="ctr" defTabSz="914278" fontAlgn="auto">
                <a:spcBef>
                  <a:spcPts val="0"/>
                </a:spcBef>
                <a:spcAft>
                  <a:spcPts val="0"/>
                </a:spcAft>
                <a:defRPr/>
              </a:pPr>
              <a:endParaRPr lang="en-US" sz="1900" kern="0" smtClean="0">
                <a:solidFill>
                  <a:prstClr val="white"/>
                </a:solidFill>
                <a:latin typeface="Calibri"/>
              </a:endParaRPr>
            </a:p>
          </p:txBody>
        </p:sp>
        <p:grpSp>
          <p:nvGrpSpPr>
            <p:cNvPr id="179" name="Group 178"/>
            <p:cNvGrpSpPr/>
            <p:nvPr/>
          </p:nvGrpSpPr>
          <p:grpSpPr>
            <a:xfrm rot="15679202">
              <a:off x="9541254" y="4465808"/>
              <a:ext cx="241948" cy="220586"/>
              <a:chOff x="4146692" y="2735985"/>
              <a:chExt cx="187430" cy="115592"/>
            </a:xfrm>
          </p:grpSpPr>
          <p:sp>
            <p:nvSpPr>
              <p:cNvPr id="180" name="Teardrop 179"/>
              <p:cNvSpPr/>
              <p:nvPr/>
            </p:nvSpPr>
            <p:spPr bwMode="auto">
              <a:xfrm rot="944609">
                <a:off x="4146692" y="2763568"/>
                <a:ext cx="108083" cy="82282"/>
              </a:xfrm>
              <a:prstGeom prst="teardrop">
                <a:avLst>
                  <a:gd name="adj" fmla="val 200000"/>
                </a:avLst>
              </a:prstGeom>
              <a:gradFill rotWithShape="1">
                <a:gsLst>
                  <a:gs pos="0">
                    <a:srgbClr val="FFF200"/>
                  </a:gs>
                  <a:gs pos="100000">
                    <a:srgbClr val="FF7A00"/>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914278" fontAlgn="auto">
                  <a:spcBef>
                    <a:spcPts val="0"/>
                  </a:spcBef>
                  <a:spcAft>
                    <a:spcPts val="0"/>
                  </a:spcAft>
                  <a:defRPr/>
                </a:pPr>
                <a:endParaRPr lang="de-DE" sz="1900" kern="0">
                  <a:solidFill>
                    <a:sysClr val="window" lastClr="FFFFFF"/>
                  </a:solidFill>
                  <a:latin typeface="Calibri"/>
                </a:endParaRPr>
              </a:p>
            </p:txBody>
          </p:sp>
          <p:cxnSp>
            <p:nvCxnSpPr>
              <p:cNvPr id="181" name="Straight Arrow Connector 180"/>
              <p:cNvCxnSpPr>
                <a:stCxn id="180" idx="7"/>
                <a:endCxn id="180" idx="5"/>
              </p:cNvCxnSpPr>
              <p:nvPr/>
            </p:nvCxnSpPr>
            <p:spPr>
              <a:xfrm rot="5920798">
                <a:off x="4236386" y="2680096"/>
                <a:ext cx="40618" cy="154855"/>
              </a:xfrm>
              <a:prstGeom prst="straightConnector1">
                <a:avLst/>
              </a:prstGeom>
              <a:noFill/>
              <a:ln w="9525" cap="flat" cmpd="sng" algn="ctr">
                <a:solidFill>
                  <a:srgbClr val="C0504D">
                    <a:alpha val="68000"/>
                  </a:srgbClr>
                </a:solidFill>
                <a:prstDash val="solid"/>
                <a:tailEnd type="triangle" w="sm" len="sm"/>
              </a:ln>
              <a:effectLst/>
            </p:spPr>
          </p:cxnSp>
          <p:cxnSp>
            <p:nvCxnSpPr>
              <p:cNvPr id="182" name="Straight Arrow Connector 181"/>
              <p:cNvCxnSpPr>
                <a:stCxn id="180" idx="7"/>
                <a:endCxn id="180" idx="4"/>
              </p:cNvCxnSpPr>
              <p:nvPr/>
            </p:nvCxnSpPr>
            <p:spPr>
              <a:xfrm rot="5920798">
                <a:off x="4209157" y="2682145"/>
                <a:ext cx="68172" cy="175852"/>
              </a:xfrm>
              <a:prstGeom prst="straightConnector1">
                <a:avLst/>
              </a:prstGeom>
              <a:noFill/>
              <a:ln w="9525" cap="flat" cmpd="sng" algn="ctr">
                <a:solidFill>
                  <a:srgbClr val="C0504D">
                    <a:alpha val="68000"/>
                  </a:srgbClr>
                </a:solidFill>
                <a:prstDash val="solid"/>
                <a:tailEnd type="triangle" w="sm" len="sm"/>
              </a:ln>
              <a:effectLst/>
            </p:spPr>
          </p:cxnSp>
          <p:cxnSp>
            <p:nvCxnSpPr>
              <p:cNvPr id="183" name="Straight Arrow Connector 182"/>
              <p:cNvCxnSpPr>
                <a:stCxn id="180" idx="7"/>
                <a:endCxn id="180" idx="3"/>
              </p:cNvCxnSpPr>
              <p:nvPr/>
            </p:nvCxnSpPr>
            <p:spPr>
              <a:xfrm rot="5920798">
                <a:off x="4195846" y="2702807"/>
                <a:ext cx="98358" cy="165432"/>
              </a:xfrm>
              <a:prstGeom prst="straightConnector1">
                <a:avLst/>
              </a:prstGeom>
              <a:noFill/>
              <a:ln w="9525" cap="flat" cmpd="sng" algn="ctr">
                <a:solidFill>
                  <a:srgbClr val="C0504D">
                    <a:alpha val="68000"/>
                  </a:srgbClr>
                </a:solidFill>
                <a:prstDash val="solid"/>
                <a:tailEnd type="triangle" w="sm" len="sm"/>
              </a:ln>
              <a:effectLst/>
            </p:spPr>
          </p:cxnSp>
          <p:cxnSp>
            <p:nvCxnSpPr>
              <p:cNvPr id="184" name="Straight Arrow Connector 183"/>
              <p:cNvCxnSpPr>
                <a:stCxn id="180" idx="7"/>
                <a:endCxn id="180" idx="2"/>
              </p:cNvCxnSpPr>
              <p:nvPr/>
            </p:nvCxnSpPr>
            <p:spPr>
              <a:xfrm rot="5920798">
                <a:off x="4204251" y="2729979"/>
                <a:ext cx="113496" cy="129699"/>
              </a:xfrm>
              <a:prstGeom prst="straightConnector1">
                <a:avLst/>
              </a:prstGeom>
              <a:noFill/>
              <a:ln w="9525" cap="flat" cmpd="sng" algn="ctr">
                <a:solidFill>
                  <a:srgbClr val="C0504D">
                    <a:alpha val="68000"/>
                  </a:srgbClr>
                </a:solidFill>
                <a:prstDash val="solid"/>
                <a:tailEnd type="triangle" w="sm" len="sm"/>
              </a:ln>
              <a:effectLst/>
            </p:spPr>
          </p:cxnSp>
          <p:cxnSp>
            <p:nvCxnSpPr>
              <p:cNvPr id="185" name="Straight Arrow Connector 184"/>
              <p:cNvCxnSpPr>
                <a:stCxn id="180" idx="7"/>
                <a:endCxn id="180" idx="1"/>
              </p:cNvCxnSpPr>
              <p:nvPr/>
            </p:nvCxnSpPr>
            <p:spPr>
              <a:xfrm rot="5920798">
                <a:off x="4229447" y="2747744"/>
                <a:ext cx="104716" cy="89586"/>
              </a:xfrm>
              <a:prstGeom prst="straightConnector1">
                <a:avLst/>
              </a:prstGeom>
              <a:noFill/>
              <a:ln w="9525" cap="flat" cmpd="sng" algn="ctr">
                <a:solidFill>
                  <a:srgbClr val="C0504D">
                    <a:alpha val="68000"/>
                  </a:srgbClr>
                </a:solidFill>
                <a:prstDash val="solid"/>
                <a:tailEnd type="triangle" w="sm" len="sm"/>
              </a:ln>
              <a:effectLst/>
            </p:spPr>
          </p:cxnSp>
        </p:grpSp>
      </p:grpSp>
      <p:grpSp>
        <p:nvGrpSpPr>
          <p:cNvPr id="208" name="Group 207"/>
          <p:cNvGrpSpPr/>
          <p:nvPr/>
        </p:nvGrpSpPr>
        <p:grpSpPr>
          <a:xfrm>
            <a:off x="8881523" y="3031894"/>
            <a:ext cx="1719030" cy="1002235"/>
            <a:chOff x="8881523" y="3031894"/>
            <a:chExt cx="1719030" cy="1002235"/>
          </a:xfrm>
        </p:grpSpPr>
        <p:grpSp>
          <p:nvGrpSpPr>
            <p:cNvPr id="202" name="Group 201"/>
            <p:cNvGrpSpPr/>
            <p:nvPr/>
          </p:nvGrpSpPr>
          <p:grpSpPr>
            <a:xfrm>
              <a:off x="8881523" y="3031894"/>
              <a:ext cx="1719030" cy="1002235"/>
              <a:chOff x="8881523" y="3031894"/>
              <a:chExt cx="1719030" cy="1002235"/>
            </a:xfrm>
          </p:grpSpPr>
          <p:sp>
            <p:nvSpPr>
              <p:cNvPr id="102" name="Oval 101"/>
              <p:cNvSpPr/>
              <p:nvPr/>
            </p:nvSpPr>
            <p:spPr>
              <a:xfrm rot="17516564">
                <a:off x="10370425" y="3843743"/>
                <a:ext cx="335052" cy="45719"/>
              </a:xfrm>
              <a:prstGeom prst="ellipse">
                <a:avLst/>
              </a:prstGeom>
              <a:solidFill>
                <a:schemeClr val="tx2"/>
              </a:solidFill>
              <a:ln w="25400" cap="flat" cmpd="sng" algn="ctr">
                <a:solidFill>
                  <a:srgbClr val="FF0000"/>
                </a:solidFill>
                <a:prstDash val="solid"/>
              </a:ln>
              <a:effectLst/>
            </p:spPr>
            <p:txBody>
              <a:bodyPr lIns="91427" tIns="45714" rIns="91427" bIns="45714" rtlCol="0" anchor="ctr"/>
              <a:lstStyle/>
              <a:p>
                <a:pPr marL="0" marR="0" lvl="0" indent="0" algn="ctr" defTabSz="914278"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smtClean="0">
                  <a:ln>
                    <a:noFill/>
                  </a:ln>
                  <a:solidFill>
                    <a:prstClr val="white"/>
                  </a:solidFill>
                  <a:effectLst/>
                  <a:uLnTx/>
                  <a:uFillTx/>
                  <a:latin typeface="Calibri"/>
                </a:endParaRPr>
              </a:p>
            </p:txBody>
          </p:sp>
          <p:cxnSp>
            <p:nvCxnSpPr>
              <p:cNvPr id="103" name="Straight Connector 102"/>
              <p:cNvCxnSpPr>
                <a:stCxn id="176" idx="2"/>
                <a:endCxn id="102" idx="6"/>
              </p:cNvCxnSpPr>
              <p:nvPr/>
            </p:nvCxnSpPr>
            <p:spPr>
              <a:xfrm>
                <a:off x="9461763" y="3031894"/>
                <a:ext cx="1138790" cy="679319"/>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endCxn id="102" idx="2"/>
              </p:cNvCxnSpPr>
              <p:nvPr/>
            </p:nvCxnSpPr>
            <p:spPr>
              <a:xfrm>
                <a:off x="8881523" y="3508786"/>
                <a:ext cx="1593827" cy="513207"/>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204" name="Oval 203"/>
            <p:cNvSpPr/>
            <p:nvPr/>
          </p:nvSpPr>
          <p:spPr>
            <a:xfrm>
              <a:off x="10553367" y="376435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10528947" y="382604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a:off x="10506736" y="388504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a:off x="10479629" y="3945510"/>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6659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wipe(right)">
                                      <p:cBhvr>
                                        <p:cTn id="7" dur="500"/>
                                        <p:tgtEl>
                                          <p:spTgt spid="203"/>
                                        </p:tgtEl>
                                      </p:cBhvr>
                                    </p:animEffect>
                                  </p:childTnLst>
                                </p:cTn>
                              </p:par>
                              <p:par>
                                <p:cTn id="8" presetID="1"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08"/>
                                        </p:tgtEl>
                                        <p:attrNameLst>
                                          <p:attrName>style.visibility</p:attrName>
                                        </p:attrNameLst>
                                      </p:cBhvr>
                                      <p:to>
                                        <p:strVal val="visible"/>
                                      </p:to>
                                    </p:set>
                                    <p:animEffect transition="in" filter="wipe(left)">
                                      <p:cBhvr>
                                        <p:cTn id="14"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0" y="0"/>
            <a:ext cx="10972800" cy="6172200"/>
          </a:xfrm>
          <a:prstGeom prst="rect">
            <a:avLst/>
          </a:prstGeom>
        </p:spPr>
      </p:pic>
    </p:spTree>
    <p:extLst>
      <p:ext uri="{BB962C8B-B14F-4D97-AF65-F5344CB8AC3E}">
        <p14:creationId xmlns:p14="http://schemas.microsoft.com/office/powerpoint/2010/main" val="36944348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0" y="0"/>
            <a:ext cx="10972800" cy="6172200"/>
          </a:xfrm>
          <a:prstGeom prst="rect">
            <a:avLst/>
          </a:prstGeom>
        </p:spPr>
      </p:pic>
      <p:sp>
        <p:nvSpPr>
          <p:cNvPr id="7" name="TextBox 6"/>
          <p:cNvSpPr txBox="1"/>
          <p:nvPr/>
        </p:nvSpPr>
        <p:spPr>
          <a:xfrm>
            <a:off x="7206343" y="3742"/>
            <a:ext cx="3766457" cy="461665"/>
          </a:xfrm>
          <a:prstGeom prst="rect">
            <a:avLst/>
          </a:prstGeom>
          <a:solidFill>
            <a:schemeClr val="bg1">
              <a:alpha val="55000"/>
            </a:schemeClr>
          </a:solidFill>
        </p:spPr>
        <p:txBody>
          <a:bodyPr wrap="square" rtlCol="0">
            <a:spAutoFit/>
          </a:bodyPr>
          <a:lstStyle/>
          <a:p>
            <a:r>
              <a:rPr lang="en-US" sz="2400" b="1" dirty="0" smtClean="0">
                <a:solidFill>
                  <a:srgbClr val="76B900"/>
                </a:solidFill>
                <a:effectLst>
                  <a:outerShdw blurRad="38100" dist="38100" dir="2700000" algn="tl">
                    <a:srgbClr val="000000">
                      <a:alpha val="43137"/>
                    </a:srgbClr>
                  </a:outerShdw>
                </a:effectLst>
                <a:latin typeface="+mj-lt"/>
              </a:rPr>
              <a:t>Deferred 8x </a:t>
            </a:r>
            <a:r>
              <a:rPr lang="en-US" sz="2000" b="1" i="1" dirty="0" smtClean="0">
                <a:solidFill>
                  <a:srgbClr val="76B900"/>
                </a:solidFill>
                <a:effectLst>
                  <a:outerShdw blurRad="38100" dist="38100" dir="2700000" algn="tl">
                    <a:srgbClr val="000000">
                      <a:alpha val="43137"/>
                    </a:srgbClr>
                  </a:outerShdw>
                </a:effectLst>
                <a:latin typeface="+mj-lt"/>
              </a:rPr>
              <a:t>(reference)</a:t>
            </a:r>
            <a:endParaRPr lang="en-US" sz="2400" b="1" i="1" dirty="0">
              <a:solidFill>
                <a:srgbClr val="76B9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5369883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0" y="0"/>
            <a:ext cx="10972800" cy="6172200"/>
          </a:xfrm>
          <a:prstGeom prst="rect">
            <a:avLst/>
          </a:prstGeom>
        </p:spPr>
      </p:pic>
      <p:sp>
        <p:nvSpPr>
          <p:cNvPr id="4" name="TextBox 3"/>
          <p:cNvSpPr txBox="1"/>
          <p:nvPr/>
        </p:nvSpPr>
        <p:spPr>
          <a:xfrm>
            <a:off x="8818322" y="3742"/>
            <a:ext cx="2154477" cy="461665"/>
          </a:xfrm>
          <a:prstGeom prst="rect">
            <a:avLst/>
          </a:prstGeom>
          <a:solidFill>
            <a:schemeClr val="bg1">
              <a:alpha val="55000"/>
            </a:schemeClr>
          </a:solidFill>
        </p:spPr>
        <p:txBody>
          <a:bodyPr wrap="square" rtlCol="0">
            <a:spAutoFit/>
          </a:bodyPr>
          <a:lstStyle/>
          <a:p>
            <a:r>
              <a:rPr lang="en-US" sz="2400" b="1" dirty="0" smtClean="0">
                <a:solidFill>
                  <a:srgbClr val="76B900"/>
                </a:solidFill>
                <a:effectLst>
                  <a:outerShdw blurRad="38100" dist="38100" dir="2700000" algn="tl">
                    <a:srgbClr val="000000">
                      <a:alpha val="43137"/>
                    </a:srgbClr>
                  </a:outerShdw>
                </a:effectLst>
                <a:latin typeface="+mj-lt"/>
              </a:rPr>
              <a:t>FXAA</a:t>
            </a:r>
            <a:endParaRPr lang="en-US" sz="2400" b="1" dirty="0">
              <a:solidFill>
                <a:srgbClr val="76B9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3203290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r="7623" b="19498"/>
          <a:stretch/>
        </p:blipFill>
        <p:spPr>
          <a:xfrm>
            <a:off x="188225" y="1080304"/>
            <a:ext cx="4276255" cy="4968739"/>
          </a:xfrm>
          <a:prstGeom prst="rect">
            <a:avLst/>
          </a:prstGeom>
        </p:spPr>
      </p:pic>
      <p:sp>
        <p:nvSpPr>
          <p:cNvPr id="3" name="Content Placeholder 2"/>
          <p:cNvSpPr>
            <a:spLocks noGrp="1"/>
          </p:cNvSpPr>
          <p:nvPr>
            <p:ph idx="1"/>
          </p:nvPr>
        </p:nvSpPr>
        <p:spPr/>
        <p:txBody>
          <a:bodyPr/>
          <a:lstStyle/>
          <a:p>
            <a:r>
              <a:rPr lang="en-US" dirty="0" smtClean="0"/>
              <a:t> </a:t>
            </a:r>
            <a:endParaRPr lang="en-US" dirty="0"/>
          </a:p>
        </p:txBody>
      </p:sp>
      <p:grpSp>
        <p:nvGrpSpPr>
          <p:cNvPr id="10" name="Group 9"/>
          <p:cNvGrpSpPr/>
          <p:nvPr/>
        </p:nvGrpSpPr>
        <p:grpSpPr>
          <a:xfrm>
            <a:off x="4734366" y="126764"/>
            <a:ext cx="6028271" cy="2829418"/>
            <a:chOff x="4707471" y="126764"/>
            <a:chExt cx="6028271" cy="2829418"/>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83674" y="126764"/>
              <a:ext cx="5952068" cy="2601676"/>
            </a:xfrm>
            <a:prstGeom prst="rect">
              <a:avLst/>
            </a:prstGeom>
          </p:spPr>
        </p:pic>
        <p:sp>
          <p:nvSpPr>
            <p:cNvPr id="12" name="TextBox 11"/>
            <p:cNvSpPr txBox="1"/>
            <p:nvPr/>
          </p:nvSpPr>
          <p:spPr>
            <a:xfrm>
              <a:off x="4707471" y="2694572"/>
              <a:ext cx="5952068" cy="261610"/>
            </a:xfrm>
            <a:prstGeom prst="rect">
              <a:avLst/>
            </a:prstGeom>
            <a:noFill/>
          </p:spPr>
          <p:txBody>
            <a:bodyPr wrap="square" rtlCol="0">
              <a:spAutoFit/>
            </a:bodyPr>
            <a:lstStyle/>
            <a:p>
              <a:pPr algn="ctr"/>
              <a:r>
                <a:rPr lang="en-US" sz="1100" i="1" dirty="0">
                  <a:solidFill>
                    <a:srgbClr val="FFFFFF"/>
                  </a:solidFill>
                </a:rPr>
                <a:t>The Mummy – [© Universal Pictures / Digital Domain / </a:t>
              </a:r>
              <a:r>
                <a:rPr lang="en-US" sz="1100" i="1" dirty="0" err="1">
                  <a:solidFill>
                    <a:srgbClr val="FFFFFF"/>
                  </a:solidFill>
                </a:rPr>
                <a:t>Rhythm&amp;Hues</a:t>
              </a:r>
              <a:r>
                <a:rPr lang="en-US" sz="1100" i="1" dirty="0">
                  <a:solidFill>
                    <a:srgbClr val="FFFFFF"/>
                  </a:solidFill>
                </a:rPr>
                <a:t>]</a:t>
              </a:r>
            </a:p>
          </p:txBody>
        </p:sp>
        <p:sp>
          <p:nvSpPr>
            <p:cNvPr id="13" name="Rectangle 12"/>
            <p:cNvSpPr/>
            <p:nvPr/>
          </p:nvSpPr>
          <p:spPr>
            <a:xfrm flipH="1">
              <a:off x="9762500" y="789949"/>
              <a:ext cx="329272" cy="311336"/>
            </a:xfrm>
            <a:prstGeom prst="rect">
              <a:avLst/>
            </a:prstGeom>
            <a:noFill/>
            <a:ln w="2540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FFFFFF"/>
                </a:solidFill>
              </a:endParaRPr>
            </a:p>
          </p:txBody>
        </p:sp>
      </p:grpSp>
      <p:grpSp>
        <p:nvGrpSpPr>
          <p:cNvPr id="15" name="Group 14"/>
          <p:cNvGrpSpPr/>
          <p:nvPr/>
        </p:nvGrpSpPr>
        <p:grpSpPr>
          <a:xfrm>
            <a:off x="4810569" y="2950479"/>
            <a:ext cx="5939897" cy="3085739"/>
            <a:chOff x="4720919" y="2950479"/>
            <a:chExt cx="5939897" cy="3085739"/>
          </a:xfrm>
        </p:grpSpPr>
        <p:pic>
          <p:nvPicPr>
            <p:cNvPr id="4" name="Content Placeholder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4720919" y="2950479"/>
              <a:ext cx="5939897" cy="3085739"/>
            </a:xfrm>
            <a:prstGeom prst="rect">
              <a:avLst/>
            </a:prstGeom>
            <a:noFill/>
            <a:ln w="9525">
              <a:noFill/>
              <a:miter lim="800000"/>
              <a:headEnd/>
              <a:tailEnd/>
            </a:ln>
          </p:spPr>
        </p:pic>
        <p:sp>
          <p:nvSpPr>
            <p:cNvPr id="14" name="Rectangle 13"/>
            <p:cNvSpPr/>
            <p:nvPr/>
          </p:nvSpPr>
          <p:spPr>
            <a:xfrm flipH="1">
              <a:off x="8832065" y="3881434"/>
              <a:ext cx="164119" cy="164119"/>
            </a:xfrm>
            <a:prstGeom prst="rect">
              <a:avLst/>
            </a:prstGeom>
            <a:noFill/>
            <a:ln w="2540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FFFFFF"/>
                </a:solidFill>
              </a:endParaRPr>
            </a:p>
          </p:txBody>
        </p:sp>
      </p:grpSp>
      <p:sp>
        <p:nvSpPr>
          <p:cNvPr id="2" name="Title 1"/>
          <p:cNvSpPr>
            <a:spLocks noGrp="1"/>
          </p:cNvSpPr>
          <p:nvPr>
            <p:ph type="title"/>
          </p:nvPr>
        </p:nvSpPr>
        <p:spPr/>
        <p:txBody>
          <a:bodyPr/>
          <a:lstStyle/>
          <a:p>
            <a:pPr algn="l"/>
            <a:r>
              <a:rPr lang="en-US" dirty="0"/>
              <a:t>Motivation</a:t>
            </a:r>
          </a:p>
        </p:txBody>
      </p:sp>
      <p:grpSp>
        <p:nvGrpSpPr>
          <p:cNvPr id="86" name="Group 85"/>
          <p:cNvGrpSpPr/>
          <p:nvPr/>
        </p:nvGrpSpPr>
        <p:grpSpPr>
          <a:xfrm>
            <a:off x="3761911" y="604446"/>
            <a:ext cx="929001" cy="1142372"/>
            <a:chOff x="3565265" y="898616"/>
            <a:chExt cx="929001" cy="1142372"/>
          </a:xfrm>
        </p:grpSpPr>
        <p:grpSp>
          <p:nvGrpSpPr>
            <p:cNvPr id="39" name="Group 38"/>
            <p:cNvGrpSpPr/>
            <p:nvPr/>
          </p:nvGrpSpPr>
          <p:grpSpPr>
            <a:xfrm>
              <a:off x="3565265" y="898616"/>
              <a:ext cx="929001" cy="1142372"/>
              <a:chOff x="8626485" y="2206543"/>
              <a:chExt cx="1321006" cy="1624412"/>
            </a:xfrm>
          </p:grpSpPr>
          <p:grpSp>
            <p:nvGrpSpPr>
              <p:cNvPr id="40" name="Group 39"/>
              <p:cNvGrpSpPr/>
              <p:nvPr/>
            </p:nvGrpSpPr>
            <p:grpSpPr>
              <a:xfrm>
                <a:off x="8806590" y="2206543"/>
                <a:ext cx="1076935" cy="1212873"/>
                <a:chOff x="7740946" y="1353426"/>
                <a:chExt cx="1076935" cy="1212873"/>
              </a:xfrm>
            </p:grpSpPr>
            <p:sp>
              <p:nvSpPr>
                <p:cNvPr id="42" name="Right Triangle 41"/>
                <p:cNvSpPr/>
                <p:nvPr/>
              </p:nvSpPr>
              <p:spPr>
                <a:xfrm rot="7155507">
                  <a:off x="7928092" y="1531586"/>
                  <a:ext cx="406473" cy="282291"/>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43" name="Right Triangle 42"/>
                <p:cNvSpPr/>
                <p:nvPr/>
              </p:nvSpPr>
              <p:spPr>
                <a:xfrm rot="20969912">
                  <a:off x="8020485" y="1698042"/>
                  <a:ext cx="203237" cy="141146"/>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44" name="Right Triangle 43"/>
                <p:cNvSpPr/>
                <p:nvPr/>
              </p:nvSpPr>
              <p:spPr>
                <a:xfrm rot="11792435">
                  <a:off x="7947027" y="1600716"/>
                  <a:ext cx="483515" cy="335796"/>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45" name="Right Triangle 44"/>
                <p:cNvSpPr/>
                <p:nvPr/>
              </p:nvSpPr>
              <p:spPr>
                <a:xfrm rot="7155507">
                  <a:off x="8098865" y="1801994"/>
                  <a:ext cx="406473" cy="563046"/>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46" name="Right Triangle 45"/>
                <p:cNvSpPr/>
                <p:nvPr/>
              </p:nvSpPr>
              <p:spPr>
                <a:xfrm rot="13649908">
                  <a:off x="8172262" y="1521910"/>
                  <a:ext cx="547844" cy="282291"/>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47" name="Right Triangle 46"/>
                <p:cNvSpPr/>
                <p:nvPr/>
              </p:nvSpPr>
              <p:spPr>
                <a:xfrm rot="4599500">
                  <a:off x="7681592" y="1942371"/>
                  <a:ext cx="507653" cy="282291"/>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48" name="Right Triangle 47"/>
                <p:cNvSpPr/>
                <p:nvPr/>
              </p:nvSpPr>
              <p:spPr>
                <a:xfrm rot="7155507">
                  <a:off x="7961285" y="1874984"/>
                  <a:ext cx="150527" cy="191935"/>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49" name="Right Triangle 48"/>
                <p:cNvSpPr/>
                <p:nvPr/>
              </p:nvSpPr>
              <p:spPr>
                <a:xfrm rot="16028275">
                  <a:off x="7888363" y="2102669"/>
                  <a:ext cx="537392" cy="90842"/>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50" name="Right Triangle 49"/>
                <p:cNvSpPr/>
                <p:nvPr/>
              </p:nvSpPr>
              <p:spPr>
                <a:xfrm rot="7155507">
                  <a:off x="8161753" y="2116673"/>
                  <a:ext cx="406473" cy="219043"/>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51" name="Right Triangle 50"/>
                <p:cNvSpPr/>
                <p:nvPr/>
              </p:nvSpPr>
              <p:spPr>
                <a:xfrm rot="6263085">
                  <a:off x="7635594" y="1590161"/>
                  <a:ext cx="497103" cy="141145"/>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52" name="Right Triangle 51"/>
                <p:cNvSpPr/>
                <p:nvPr/>
              </p:nvSpPr>
              <p:spPr>
                <a:xfrm rot="7155507">
                  <a:off x="8272039" y="1697950"/>
                  <a:ext cx="163520" cy="212039"/>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53" name="Right Triangle 52"/>
                <p:cNvSpPr/>
                <p:nvPr/>
              </p:nvSpPr>
              <p:spPr>
                <a:xfrm rot="7155507">
                  <a:off x="7795637" y="2221917"/>
                  <a:ext cx="406473" cy="282291"/>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54" name="Right Triangle 53"/>
                <p:cNvSpPr/>
                <p:nvPr/>
              </p:nvSpPr>
              <p:spPr>
                <a:xfrm rot="12889820">
                  <a:off x="8175205" y="2085360"/>
                  <a:ext cx="642676" cy="282291"/>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55" name="Right Triangle 54"/>
                <p:cNvSpPr/>
                <p:nvPr/>
              </p:nvSpPr>
              <p:spPr>
                <a:xfrm rot="7155507" flipH="1">
                  <a:off x="8375005" y="2127163"/>
                  <a:ext cx="186667" cy="282291"/>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56" name="Right Triangle 55"/>
                <p:cNvSpPr/>
                <p:nvPr/>
              </p:nvSpPr>
              <p:spPr>
                <a:xfrm rot="7155507">
                  <a:off x="8489196" y="1972029"/>
                  <a:ext cx="406473" cy="191934"/>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57" name="Right Triangle 56"/>
                <p:cNvSpPr/>
                <p:nvPr/>
              </p:nvSpPr>
              <p:spPr>
                <a:xfrm rot="7155507">
                  <a:off x="7597828" y="2056650"/>
                  <a:ext cx="406473" cy="120237"/>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58" name="Right Triangle 57"/>
                <p:cNvSpPr/>
                <p:nvPr/>
              </p:nvSpPr>
              <p:spPr>
                <a:xfrm rot="7155507">
                  <a:off x="8347817" y="1538484"/>
                  <a:ext cx="543235" cy="173120"/>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59" name="Right Triangle 58"/>
                <p:cNvSpPr/>
                <p:nvPr/>
              </p:nvSpPr>
              <p:spPr>
                <a:xfrm rot="10800000">
                  <a:off x="8108391" y="2376254"/>
                  <a:ext cx="406473" cy="86653"/>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60" name="Right Triangle 59"/>
                <p:cNvSpPr/>
                <p:nvPr/>
              </p:nvSpPr>
              <p:spPr>
                <a:xfrm rot="20392981">
                  <a:off x="8408045" y="2174657"/>
                  <a:ext cx="406473" cy="88077"/>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61" name="Right Triangle 60"/>
                <p:cNvSpPr/>
                <p:nvPr/>
              </p:nvSpPr>
              <p:spPr>
                <a:xfrm>
                  <a:off x="7749421" y="1441900"/>
                  <a:ext cx="348857" cy="230831"/>
                </a:xfrm>
                <a:prstGeom prst="rtTriangle">
                  <a:avLst/>
                </a:prstGeom>
                <a:solidFill>
                  <a:srgbClr val="92D050"/>
                </a:solidFill>
                <a:ln w="38100" cap="flat" cmpd="sng" algn="ctr">
                  <a:solidFill>
                    <a:srgbClr val="787972"/>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grpSp>
          <p:sp>
            <p:nvSpPr>
              <p:cNvPr id="41" name="TextBox 40"/>
              <p:cNvSpPr txBox="1"/>
              <p:nvPr/>
            </p:nvSpPr>
            <p:spPr>
              <a:xfrm>
                <a:off x="8626485" y="3349543"/>
                <a:ext cx="1321006" cy="481412"/>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smtClean="0">
                    <a:ln>
                      <a:noFill/>
                    </a:ln>
                    <a:effectLst>
                      <a:outerShdw blurRad="38100" dist="38100" dir="2700000" algn="tl">
                        <a:srgbClr val="000000">
                          <a:alpha val="43137"/>
                        </a:srgbClr>
                      </a:outerShdw>
                    </a:effectLst>
                    <a:uLnTx/>
                    <a:uFillTx/>
                    <a:ea typeface="ＭＳ Ｐゴシック" charset="0"/>
                  </a:rPr>
                  <a:t>Pixel</a:t>
                </a:r>
                <a:endParaRPr kumimoji="0" lang="en-US" sz="1600" b="1" i="1" u="none" strike="noStrike" kern="0" cap="none" spc="0" normalizeH="0" baseline="0" noProof="0" dirty="0">
                  <a:ln>
                    <a:noFill/>
                  </a:ln>
                  <a:effectLst>
                    <a:outerShdw blurRad="38100" dist="38100" dir="2700000" algn="tl">
                      <a:srgbClr val="000000">
                        <a:alpha val="43137"/>
                      </a:srgbClr>
                    </a:outerShdw>
                  </a:effectLst>
                  <a:uLnTx/>
                  <a:uFillTx/>
                  <a:ea typeface="ＭＳ Ｐゴシック" charset="0"/>
                </a:endParaRPr>
              </a:p>
            </p:txBody>
          </p:sp>
        </p:grpSp>
        <p:grpSp>
          <p:nvGrpSpPr>
            <p:cNvPr id="85" name="Group 84"/>
            <p:cNvGrpSpPr/>
            <p:nvPr/>
          </p:nvGrpSpPr>
          <p:grpSpPr>
            <a:xfrm>
              <a:off x="3668986" y="928506"/>
              <a:ext cx="757273" cy="764858"/>
              <a:chOff x="3668986" y="928506"/>
              <a:chExt cx="757273" cy="764858"/>
            </a:xfrm>
          </p:grpSpPr>
          <p:sp>
            <p:nvSpPr>
              <p:cNvPr id="63" name="Rectangle 62"/>
              <p:cNvSpPr/>
              <p:nvPr/>
            </p:nvSpPr>
            <p:spPr>
              <a:xfrm>
                <a:off x="3668986" y="928506"/>
                <a:ext cx="757273" cy="764858"/>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64" name="Oval 63"/>
              <p:cNvSpPr/>
              <p:nvPr/>
            </p:nvSpPr>
            <p:spPr>
              <a:xfrm>
                <a:off x="3735364" y="978547"/>
                <a:ext cx="65353" cy="65353"/>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65" name="Oval 64"/>
              <p:cNvSpPr/>
              <p:nvPr/>
            </p:nvSpPr>
            <p:spPr>
              <a:xfrm>
                <a:off x="3887859" y="994811"/>
                <a:ext cx="65353" cy="65353"/>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66" name="Oval 65"/>
              <p:cNvSpPr/>
              <p:nvPr/>
            </p:nvSpPr>
            <p:spPr>
              <a:xfrm>
                <a:off x="3953212" y="1196394"/>
                <a:ext cx="65353" cy="65353"/>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67" name="Oval 66"/>
              <p:cNvSpPr/>
              <p:nvPr/>
            </p:nvSpPr>
            <p:spPr>
              <a:xfrm>
                <a:off x="4149690" y="1445926"/>
                <a:ext cx="65353" cy="65353"/>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68" name="Oval 67"/>
              <p:cNvSpPr/>
              <p:nvPr/>
            </p:nvSpPr>
            <p:spPr>
              <a:xfrm>
                <a:off x="4152114" y="1163717"/>
                <a:ext cx="65353" cy="65353"/>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69" name="Oval 68"/>
              <p:cNvSpPr/>
              <p:nvPr/>
            </p:nvSpPr>
            <p:spPr>
              <a:xfrm>
                <a:off x="4119437" y="962134"/>
                <a:ext cx="65353" cy="65353"/>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70" name="Oval 69"/>
              <p:cNvSpPr/>
              <p:nvPr/>
            </p:nvSpPr>
            <p:spPr>
              <a:xfrm>
                <a:off x="4262080" y="978547"/>
                <a:ext cx="65353" cy="65353"/>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71" name="Oval 70"/>
              <p:cNvSpPr/>
              <p:nvPr/>
            </p:nvSpPr>
            <p:spPr>
              <a:xfrm>
                <a:off x="4312691" y="1246099"/>
                <a:ext cx="65353" cy="65353"/>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72" name="Oval 71"/>
              <p:cNvSpPr/>
              <p:nvPr/>
            </p:nvSpPr>
            <p:spPr>
              <a:xfrm>
                <a:off x="3727276" y="1325449"/>
                <a:ext cx="65353" cy="65353"/>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73" name="Oval 72"/>
              <p:cNvSpPr/>
              <p:nvPr/>
            </p:nvSpPr>
            <p:spPr>
              <a:xfrm>
                <a:off x="4215043" y="1575969"/>
                <a:ext cx="65353" cy="65353"/>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74" name="Oval 73"/>
              <p:cNvSpPr/>
              <p:nvPr/>
            </p:nvSpPr>
            <p:spPr>
              <a:xfrm>
                <a:off x="3949592" y="1509333"/>
                <a:ext cx="65353" cy="65353"/>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75" name="Oval 74"/>
              <p:cNvSpPr/>
              <p:nvPr/>
            </p:nvSpPr>
            <p:spPr>
              <a:xfrm>
                <a:off x="3780877" y="1590310"/>
                <a:ext cx="65353" cy="65353"/>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77" name="Oval 76"/>
              <p:cNvSpPr/>
              <p:nvPr/>
            </p:nvSpPr>
            <p:spPr>
              <a:xfrm>
                <a:off x="4033476" y="1585358"/>
                <a:ext cx="65353" cy="65353"/>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78" name="Oval 77"/>
              <p:cNvSpPr/>
              <p:nvPr/>
            </p:nvSpPr>
            <p:spPr>
              <a:xfrm>
                <a:off x="4310467" y="1441766"/>
                <a:ext cx="65353" cy="65353"/>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79" name="Oval 78"/>
              <p:cNvSpPr/>
              <p:nvPr/>
            </p:nvSpPr>
            <p:spPr>
              <a:xfrm>
                <a:off x="3969172" y="1362720"/>
                <a:ext cx="65353" cy="65353"/>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80" name="Oval 79"/>
              <p:cNvSpPr/>
              <p:nvPr/>
            </p:nvSpPr>
            <p:spPr>
              <a:xfrm>
                <a:off x="4018565" y="1089632"/>
                <a:ext cx="65353" cy="65353"/>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81" name="Oval 80"/>
              <p:cNvSpPr/>
              <p:nvPr/>
            </p:nvSpPr>
            <p:spPr>
              <a:xfrm>
                <a:off x="3800717" y="1163717"/>
                <a:ext cx="65353" cy="65353"/>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82" name="Oval 81"/>
              <p:cNvSpPr/>
              <p:nvPr/>
            </p:nvSpPr>
            <p:spPr>
              <a:xfrm>
                <a:off x="4296460" y="1110279"/>
                <a:ext cx="65353" cy="65353"/>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83" name="Oval 82"/>
              <p:cNvSpPr/>
              <p:nvPr/>
            </p:nvSpPr>
            <p:spPr>
              <a:xfrm>
                <a:off x="3815845" y="1443241"/>
                <a:ext cx="65353" cy="65353"/>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sp>
            <p:nvSpPr>
              <p:cNvPr id="84" name="Oval 83"/>
              <p:cNvSpPr/>
              <p:nvPr/>
            </p:nvSpPr>
            <p:spPr>
              <a:xfrm>
                <a:off x="4105707" y="1311452"/>
                <a:ext cx="65353" cy="65353"/>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7972"/>
                  </a:solidFill>
                  <a:effectLst/>
                  <a:uLnTx/>
                  <a:uFillTx/>
                  <a:latin typeface="Arial"/>
                  <a:ea typeface="+mn-ea"/>
                  <a:cs typeface="+mn-cs"/>
                </a:endParaRPr>
              </a:p>
            </p:txBody>
          </p:sp>
        </p:grpSp>
      </p:grpSp>
      <p:sp>
        <p:nvSpPr>
          <p:cNvPr id="87" name="Rectangle 86"/>
          <p:cNvSpPr/>
          <p:nvPr/>
        </p:nvSpPr>
        <p:spPr>
          <a:xfrm flipH="1">
            <a:off x="2727081" y="2728440"/>
            <a:ext cx="63629" cy="63629"/>
          </a:xfrm>
          <a:prstGeom prst="rect">
            <a:avLst/>
          </a:prstGeom>
          <a:noFill/>
          <a:ln w="2540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75096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0.13441 0.25772 L 0.00434 -0.02855 " pathEditMode="relative" rAng="0" ptsTypes="AA">
                                      <p:cBhvr>
                                        <p:cTn id="8" dur="2000" fill="hold"/>
                                        <p:tgtEl>
                                          <p:spTgt spid="86"/>
                                        </p:tgtEl>
                                        <p:attrNameLst>
                                          <p:attrName>ppt_x</p:attrName>
                                          <p:attrName>ppt_y</p:attrName>
                                        </p:attrNameLst>
                                      </p:cBhvr>
                                      <p:rCtr x="6930" y="-14326"/>
                                    </p:animMotion>
                                  </p:childTnLst>
                                </p:cTn>
                              </p:par>
                              <p:par>
                                <p:cTn id="9" presetID="53" presetClass="entr" presetSubtype="16"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p:cTn id="11" dur="2000" fill="hold"/>
                                        <p:tgtEl>
                                          <p:spTgt spid="86"/>
                                        </p:tgtEl>
                                        <p:attrNameLst>
                                          <p:attrName>ppt_w</p:attrName>
                                        </p:attrNameLst>
                                      </p:cBhvr>
                                      <p:tavLst>
                                        <p:tav tm="0">
                                          <p:val>
                                            <p:fltVal val="0"/>
                                          </p:val>
                                        </p:tav>
                                        <p:tav tm="100000">
                                          <p:val>
                                            <p:strVal val="#ppt_w"/>
                                          </p:val>
                                        </p:tav>
                                      </p:tavLst>
                                    </p:anim>
                                    <p:anim calcmode="lin" valueType="num">
                                      <p:cBhvr>
                                        <p:cTn id="12" dur="2000" fill="hold"/>
                                        <p:tgtEl>
                                          <p:spTgt spid="86"/>
                                        </p:tgtEl>
                                        <p:attrNameLst>
                                          <p:attrName>ppt_h</p:attrName>
                                        </p:attrNameLst>
                                      </p:cBhvr>
                                      <p:tavLst>
                                        <p:tav tm="0">
                                          <p:val>
                                            <p:fltVal val="0"/>
                                          </p:val>
                                        </p:tav>
                                        <p:tav tm="100000">
                                          <p:val>
                                            <p:strVal val="#ppt_h"/>
                                          </p:val>
                                        </p:tav>
                                      </p:tavLst>
                                    </p:anim>
                                    <p:animEffect transition="in" filter="fade">
                                      <p:cBhvr>
                                        <p:cTn id="13" dur="2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0" y="0"/>
            <a:ext cx="10972800" cy="6172200"/>
          </a:xfrm>
          <a:prstGeom prst="rect">
            <a:avLst/>
          </a:prstGeom>
        </p:spPr>
      </p:pic>
      <p:sp>
        <p:nvSpPr>
          <p:cNvPr id="4" name="TextBox 3"/>
          <p:cNvSpPr txBox="1"/>
          <p:nvPr/>
        </p:nvSpPr>
        <p:spPr>
          <a:xfrm>
            <a:off x="8718550" y="3742"/>
            <a:ext cx="2254250" cy="461665"/>
          </a:xfrm>
          <a:prstGeom prst="rect">
            <a:avLst/>
          </a:prstGeom>
          <a:solidFill>
            <a:schemeClr val="bg1">
              <a:alpha val="50000"/>
            </a:schemeClr>
          </a:solidFill>
        </p:spPr>
        <p:txBody>
          <a:bodyPr wrap="square" rtlCol="0">
            <a:spAutoFit/>
          </a:bodyPr>
          <a:lstStyle/>
          <a:p>
            <a:r>
              <a:rPr lang="en-US" sz="2400" b="1" dirty="0">
                <a:solidFill>
                  <a:srgbClr val="FF0000"/>
                </a:solidFill>
                <a:effectLst>
                  <a:outerShdw blurRad="38100" dist="38100" dir="2700000" algn="tl">
                    <a:srgbClr val="000000">
                      <a:alpha val="43137"/>
                    </a:srgbClr>
                  </a:outerShdw>
                </a:effectLst>
              </a:rPr>
              <a:t>AGAA </a:t>
            </a:r>
            <a:r>
              <a:rPr lang="en-US" sz="2400" i="1" dirty="0" smtClean="0">
                <a:solidFill>
                  <a:srgbClr val="FF0000"/>
                </a:solidFill>
                <a:effectLst>
                  <a:outerShdw blurRad="38100" dist="38100" dir="2700000" algn="tl">
                    <a:srgbClr val="000000">
                      <a:alpha val="43137"/>
                    </a:srgbClr>
                  </a:outerShdw>
                </a:effectLst>
              </a:rPr>
              <a:t>(</a:t>
            </a:r>
            <a:r>
              <a:rPr lang="en-US" sz="2400" i="1" dirty="0" smtClean="0">
                <a:solidFill>
                  <a:schemeClr val="accent4"/>
                </a:solidFill>
                <a:effectLst>
                  <a:outerShdw blurRad="38100" dist="38100" dir="2700000" algn="tl">
                    <a:srgbClr val="000000">
                      <a:alpha val="43137"/>
                    </a:srgbClr>
                  </a:outerShdw>
                </a:effectLst>
              </a:rPr>
              <a:t>1</a:t>
            </a:r>
            <a:r>
              <a:rPr lang="en-US" sz="2400" i="1" dirty="0" smtClean="0">
                <a:solidFill>
                  <a:srgbClr val="FF0000"/>
                </a:solidFill>
                <a:effectLst>
                  <a:outerShdw blurRad="38100" dist="38100" dir="2700000" algn="tl">
                    <a:srgbClr val="000000">
                      <a:alpha val="43137"/>
                    </a:srgbClr>
                  </a:outerShdw>
                </a:effectLst>
              </a:rPr>
              <a:t>A)</a:t>
            </a:r>
            <a:endParaRPr lang="en-US" sz="2400" i="1" dirty="0">
              <a:solidFill>
                <a:srgbClr val="FF0000"/>
              </a:solidFill>
              <a:effectLst>
                <a:outerShdw blurRad="38100" dist="38100" dir="2700000" algn="tl">
                  <a:srgbClr val="000000">
                    <a:alpha val="43137"/>
                  </a:srgbClr>
                </a:outerShdw>
              </a:effectLst>
            </a:endParaRPr>
          </a:p>
        </p:txBody>
      </p:sp>
      <p:sp>
        <p:nvSpPr>
          <p:cNvPr id="5" name="TextBox 4"/>
          <p:cNvSpPr txBox="1"/>
          <p:nvPr/>
        </p:nvSpPr>
        <p:spPr>
          <a:xfrm>
            <a:off x="7283539" y="5762461"/>
            <a:ext cx="3689261" cy="400110"/>
          </a:xfrm>
          <a:prstGeom prst="rect">
            <a:avLst/>
          </a:prstGeom>
          <a:solidFill>
            <a:schemeClr val="bg1">
              <a:alpha val="48000"/>
            </a:schemeClr>
          </a:solidFill>
        </p:spPr>
        <p:txBody>
          <a:bodyPr wrap="square" rtlCol="0">
            <a:spAutoFit/>
          </a:bodyPr>
          <a:lstStyle/>
          <a:p>
            <a:r>
              <a:rPr lang="en-US" sz="2000" b="1" dirty="0" smtClean="0">
                <a:effectLst>
                  <a:outerShdw blurRad="38100" dist="38100" dir="2700000" algn="tl">
                    <a:srgbClr val="000000">
                      <a:alpha val="43137"/>
                    </a:srgbClr>
                  </a:outerShdw>
                </a:effectLst>
              </a:rPr>
              <a:t>Shading events: </a:t>
            </a:r>
            <a:r>
              <a:rPr lang="en-US" sz="2000" b="1" dirty="0" smtClean="0">
                <a:solidFill>
                  <a:srgbClr val="FF0000"/>
                </a:solidFill>
                <a:effectLst>
                  <a:outerShdw blurRad="38100" dist="38100" dir="2700000" algn="tl">
                    <a:srgbClr val="000000">
                      <a:alpha val="43137"/>
                    </a:srgbClr>
                  </a:outerShdw>
                </a:effectLst>
              </a:rPr>
              <a:t>1</a:t>
            </a:r>
            <a:r>
              <a:rPr lang="en-US" sz="2000" b="1" dirty="0" smtClean="0">
                <a:effectLst>
                  <a:outerShdw blurRad="38100" dist="38100" dir="2700000" algn="tl">
                    <a:srgbClr val="000000">
                      <a:alpha val="43137"/>
                    </a:srgbClr>
                  </a:outerShdw>
                </a:effectLst>
              </a:rPr>
              <a:t> /Pixel</a:t>
            </a:r>
            <a:endParaRPr lang="en-US" sz="2000" b="1" dirty="0">
              <a:effectLst>
                <a:outerShdw blurRad="38100" dist="38100" dir="2700000" algn="tl">
                  <a:srgbClr val="000000">
                    <a:alpha val="43137"/>
                  </a:srgbClr>
                </a:outerShdw>
              </a:effectLst>
            </a:endParaRPr>
          </a:p>
        </p:txBody>
      </p:sp>
      <p:grpSp>
        <p:nvGrpSpPr>
          <p:cNvPr id="14" name="Group 13"/>
          <p:cNvGrpSpPr/>
          <p:nvPr/>
        </p:nvGrpSpPr>
        <p:grpSpPr>
          <a:xfrm>
            <a:off x="3478426" y="1178561"/>
            <a:ext cx="5748123" cy="3901439"/>
            <a:chOff x="3478426" y="1178561"/>
            <a:chExt cx="5748123" cy="3901439"/>
          </a:xfrm>
        </p:grpSpPr>
        <p:sp>
          <p:nvSpPr>
            <p:cNvPr id="15" name="Rectangle 14"/>
            <p:cNvSpPr/>
            <p:nvPr/>
          </p:nvSpPr>
          <p:spPr>
            <a:xfrm>
              <a:off x="3522133" y="1178561"/>
              <a:ext cx="528320" cy="71797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497146" y="4514427"/>
              <a:ext cx="729403" cy="56557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478426" y="3579707"/>
              <a:ext cx="666853" cy="7349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0" y="5762461"/>
            <a:ext cx="2526957" cy="400110"/>
          </a:xfrm>
          <a:prstGeom prst="rect">
            <a:avLst/>
          </a:prstGeom>
          <a:solidFill>
            <a:schemeClr val="bg1">
              <a:alpha val="48000"/>
            </a:schemeClr>
          </a:solidFill>
        </p:spPr>
        <p:txBody>
          <a:bodyPr wrap="square" rtlCol="0">
            <a:spAutoFit/>
          </a:bodyPr>
          <a:lstStyle/>
          <a:p>
            <a:pPr algn="r"/>
            <a:r>
              <a:rPr lang="en-US" sz="2000" b="1" dirty="0" smtClean="0">
                <a:effectLst>
                  <a:outerShdw blurRad="38100" dist="38100" dir="2700000" algn="tl">
                    <a:srgbClr val="000000">
                      <a:alpha val="43137"/>
                    </a:srgbClr>
                  </a:outerShdw>
                </a:effectLst>
              </a:rPr>
              <a:t>Memory: </a:t>
            </a:r>
            <a:r>
              <a:rPr lang="en-US" sz="2000" b="1" dirty="0" smtClean="0">
                <a:solidFill>
                  <a:srgbClr val="FF0000"/>
                </a:solidFill>
                <a:effectLst>
                  <a:outerShdw blurRad="38100" dist="38100" dir="2700000" algn="tl">
                    <a:srgbClr val="000000">
                      <a:alpha val="43137"/>
                    </a:srgbClr>
                  </a:outerShdw>
                </a:effectLst>
              </a:rPr>
              <a:t>41</a:t>
            </a:r>
            <a:r>
              <a:rPr lang="en-US" sz="2000" b="1" dirty="0" smtClean="0">
                <a:effectLst>
                  <a:outerShdw blurRad="38100" dist="38100" dir="2700000" algn="tl">
                    <a:srgbClr val="000000">
                      <a:alpha val="43137"/>
                    </a:srgbClr>
                  </a:outerShdw>
                </a:effectLst>
              </a:rPr>
              <a:t> MB</a:t>
            </a:r>
            <a:endParaRPr lang="en-US" sz="2000" b="1" dirty="0">
              <a:effectLst>
                <a:outerShdw blurRad="38100" dist="38100" dir="2700000" algn="tl">
                  <a:srgbClr val="000000">
                    <a:alpha val="43137"/>
                  </a:srgbClr>
                </a:outerShdw>
              </a:effectLst>
            </a:endParaRPr>
          </a:p>
        </p:txBody>
      </p:sp>
      <p:sp>
        <p:nvSpPr>
          <p:cNvPr id="7" name="Rectangle 6"/>
          <p:cNvSpPr/>
          <p:nvPr/>
        </p:nvSpPr>
        <p:spPr>
          <a:xfrm>
            <a:off x="0" y="3742"/>
            <a:ext cx="10972800" cy="61588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77438" t="73081" r="15914" b="16463"/>
          <a:stretch/>
        </p:blipFill>
        <p:spPr>
          <a:xfrm>
            <a:off x="5102706" y="2116112"/>
            <a:ext cx="2484638" cy="2198501"/>
          </a:xfrm>
          <a:prstGeom prst="rect">
            <a:avLst/>
          </a:prstGeom>
          <a:ln w="19050">
            <a:solidFill>
              <a:srgbClr val="FF0000"/>
            </a:solidFill>
          </a:ln>
        </p:spPr>
      </p:pic>
      <p:sp>
        <p:nvSpPr>
          <p:cNvPr id="12" name="Rectangle 11"/>
          <p:cNvSpPr/>
          <p:nvPr/>
        </p:nvSpPr>
        <p:spPr>
          <a:xfrm>
            <a:off x="8497146" y="4514427"/>
            <a:ext cx="729403" cy="56557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8749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53" presetClass="entr" presetSubtype="16"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Effect transition="in" filter="fade">
                                      <p:cBhvr>
                                        <p:cTn id="13" dur="1000"/>
                                        <p:tgtEl>
                                          <p:spTgt spid="11"/>
                                        </p:tgtEl>
                                      </p:cBhvr>
                                    </p:animEffect>
                                  </p:childTnLst>
                                </p:cTn>
                              </p:par>
                              <p:par>
                                <p:cTn id="14" presetID="42" presetClass="path" presetSubtype="0" accel="50000" decel="50000" fill="hold" nodeType="withEffect">
                                  <p:stCondLst>
                                    <p:cond delay="0"/>
                                  </p:stCondLst>
                                  <p:childTnLst>
                                    <p:animMotion origin="layout" path="M 0.22917 0.25952 L 0.00492 0.01929 " pathEditMode="relative" rAng="0" ptsTypes="AA">
                                      <p:cBhvr>
                                        <p:cTn id="15" dur="1000" fill="hold"/>
                                        <p:tgtEl>
                                          <p:spTgt spid="11"/>
                                        </p:tgtEl>
                                        <p:attrNameLst>
                                          <p:attrName>ppt_x</p:attrName>
                                          <p:attrName>ppt_y</p:attrName>
                                        </p:attrNameLst>
                                      </p:cBhvr>
                                      <p:rCtr x="-11212" y="-120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0" y="0"/>
            <a:ext cx="10972800" cy="6172200"/>
          </a:xfrm>
          <a:prstGeom prst="rect">
            <a:avLst/>
          </a:prstGeom>
        </p:spPr>
      </p:pic>
      <p:sp>
        <p:nvSpPr>
          <p:cNvPr id="3" name="TextBox 2"/>
          <p:cNvSpPr txBox="1"/>
          <p:nvPr/>
        </p:nvSpPr>
        <p:spPr>
          <a:xfrm>
            <a:off x="8718550" y="3742"/>
            <a:ext cx="2254250" cy="461665"/>
          </a:xfrm>
          <a:prstGeom prst="rect">
            <a:avLst/>
          </a:prstGeom>
          <a:solidFill>
            <a:schemeClr val="bg1">
              <a:alpha val="50000"/>
            </a:schemeClr>
          </a:solidFill>
        </p:spPr>
        <p:txBody>
          <a:bodyPr wrap="square" rtlCol="0">
            <a:spAutoFit/>
          </a:bodyPr>
          <a:lstStyle/>
          <a:p>
            <a:r>
              <a:rPr lang="en-US" sz="2400" b="1" dirty="0">
                <a:solidFill>
                  <a:srgbClr val="FF0000"/>
                </a:solidFill>
                <a:effectLst>
                  <a:outerShdw blurRad="38100" dist="38100" dir="2700000" algn="tl">
                    <a:srgbClr val="000000">
                      <a:alpha val="43137"/>
                    </a:srgbClr>
                  </a:outerShdw>
                </a:effectLst>
              </a:rPr>
              <a:t>AGAA </a:t>
            </a:r>
            <a:r>
              <a:rPr lang="en-US" sz="2400" i="1" dirty="0">
                <a:solidFill>
                  <a:srgbClr val="FF0000"/>
                </a:solidFill>
                <a:effectLst>
                  <a:outerShdw blurRad="38100" dist="38100" dir="2700000" algn="tl">
                    <a:srgbClr val="000000">
                      <a:alpha val="43137"/>
                    </a:srgbClr>
                  </a:outerShdw>
                </a:effectLst>
              </a:rPr>
              <a:t>(</a:t>
            </a:r>
            <a:r>
              <a:rPr lang="en-US" sz="2400" i="1" dirty="0" smtClean="0">
                <a:solidFill>
                  <a:schemeClr val="accent4"/>
                </a:solidFill>
                <a:effectLst>
                  <a:outerShdw blurRad="38100" dist="38100" dir="2700000" algn="tl">
                    <a:srgbClr val="000000">
                      <a:alpha val="43137"/>
                    </a:srgbClr>
                  </a:outerShdw>
                </a:effectLst>
              </a:rPr>
              <a:t>2</a:t>
            </a:r>
            <a:r>
              <a:rPr lang="en-US" sz="2400" i="1" dirty="0" smtClean="0">
                <a:solidFill>
                  <a:srgbClr val="FF0000"/>
                </a:solidFill>
                <a:effectLst>
                  <a:outerShdw blurRad="38100" dist="38100" dir="2700000" algn="tl">
                    <a:srgbClr val="000000">
                      <a:alpha val="43137"/>
                    </a:srgbClr>
                  </a:outerShdw>
                </a:effectLst>
              </a:rPr>
              <a:t>A)</a:t>
            </a:r>
            <a:endParaRPr lang="en-US" sz="2400" i="1" dirty="0">
              <a:solidFill>
                <a:srgbClr val="FF0000"/>
              </a:solidFill>
              <a:effectLst>
                <a:outerShdw blurRad="38100" dist="38100" dir="2700000" algn="tl">
                  <a:srgbClr val="000000">
                    <a:alpha val="43137"/>
                  </a:srgbClr>
                </a:outerShdw>
              </a:effectLst>
            </a:endParaRPr>
          </a:p>
        </p:txBody>
      </p:sp>
      <p:sp>
        <p:nvSpPr>
          <p:cNvPr id="4" name="TextBox 3"/>
          <p:cNvSpPr txBox="1"/>
          <p:nvPr/>
        </p:nvSpPr>
        <p:spPr>
          <a:xfrm>
            <a:off x="7283539" y="5762461"/>
            <a:ext cx="3689261" cy="400110"/>
          </a:xfrm>
          <a:prstGeom prst="rect">
            <a:avLst/>
          </a:prstGeom>
          <a:solidFill>
            <a:schemeClr val="bg1">
              <a:alpha val="48000"/>
            </a:schemeClr>
          </a:solidFill>
        </p:spPr>
        <p:txBody>
          <a:bodyPr wrap="square" rtlCol="0">
            <a:spAutoFit/>
          </a:bodyPr>
          <a:lstStyle/>
          <a:p>
            <a:r>
              <a:rPr lang="en-US" sz="2000" b="1" dirty="0" smtClean="0">
                <a:effectLst>
                  <a:outerShdw blurRad="38100" dist="38100" dir="2700000" algn="tl">
                    <a:srgbClr val="000000">
                      <a:alpha val="43137"/>
                    </a:srgbClr>
                  </a:outerShdw>
                </a:effectLst>
              </a:rPr>
              <a:t>Shading events: </a:t>
            </a:r>
            <a:r>
              <a:rPr lang="en-US" sz="2000" b="1" dirty="0" smtClean="0">
                <a:solidFill>
                  <a:srgbClr val="FF0000"/>
                </a:solidFill>
                <a:effectLst>
                  <a:outerShdw blurRad="38100" dist="38100" dir="2700000" algn="tl">
                    <a:srgbClr val="000000">
                      <a:alpha val="43137"/>
                    </a:srgbClr>
                  </a:outerShdw>
                </a:effectLst>
              </a:rPr>
              <a:t>1.51</a:t>
            </a:r>
            <a:r>
              <a:rPr lang="en-US" sz="2000" b="1" dirty="0" smtClean="0">
                <a:effectLst>
                  <a:outerShdw blurRad="38100" dist="38100" dir="2700000" algn="tl">
                    <a:srgbClr val="000000">
                      <a:alpha val="43137"/>
                    </a:srgbClr>
                  </a:outerShdw>
                </a:effectLst>
              </a:rPr>
              <a:t> /Pixel</a:t>
            </a:r>
            <a:endParaRPr lang="en-US" sz="2000" b="1" dirty="0">
              <a:effectLst>
                <a:outerShdw blurRad="38100" dist="38100" dir="2700000" algn="tl">
                  <a:srgbClr val="000000">
                    <a:alpha val="43137"/>
                  </a:srgbClr>
                </a:outerShdw>
              </a:effectLst>
            </a:endParaRPr>
          </a:p>
        </p:txBody>
      </p:sp>
      <p:grpSp>
        <p:nvGrpSpPr>
          <p:cNvPr id="13" name="Group 12"/>
          <p:cNvGrpSpPr/>
          <p:nvPr/>
        </p:nvGrpSpPr>
        <p:grpSpPr>
          <a:xfrm>
            <a:off x="3478426" y="1178561"/>
            <a:ext cx="5748123" cy="3901439"/>
            <a:chOff x="3478426" y="1178561"/>
            <a:chExt cx="5748123" cy="3901439"/>
          </a:xfrm>
        </p:grpSpPr>
        <p:sp>
          <p:nvSpPr>
            <p:cNvPr id="14" name="Rectangle 13"/>
            <p:cNvSpPr/>
            <p:nvPr/>
          </p:nvSpPr>
          <p:spPr>
            <a:xfrm>
              <a:off x="3522133" y="1178561"/>
              <a:ext cx="528320" cy="71797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497146" y="4514427"/>
              <a:ext cx="729403" cy="56557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478426" y="3579707"/>
              <a:ext cx="666853" cy="7349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0" y="5762461"/>
            <a:ext cx="2526957" cy="400110"/>
          </a:xfrm>
          <a:prstGeom prst="rect">
            <a:avLst/>
          </a:prstGeom>
          <a:solidFill>
            <a:schemeClr val="bg1">
              <a:alpha val="48000"/>
            </a:schemeClr>
          </a:solidFill>
        </p:spPr>
        <p:txBody>
          <a:bodyPr wrap="square" rtlCol="0">
            <a:spAutoFit/>
          </a:bodyPr>
          <a:lstStyle/>
          <a:p>
            <a:pPr algn="r"/>
            <a:r>
              <a:rPr lang="en-US" sz="2000" b="1" dirty="0" smtClean="0">
                <a:effectLst>
                  <a:outerShdw blurRad="38100" dist="38100" dir="2700000" algn="tl">
                    <a:srgbClr val="000000">
                      <a:alpha val="43137"/>
                    </a:srgbClr>
                  </a:outerShdw>
                </a:effectLst>
              </a:rPr>
              <a:t>Memory: </a:t>
            </a:r>
            <a:r>
              <a:rPr lang="en-US" sz="2000" b="1" dirty="0" smtClean="0">
                <a:solidFill>
                  <a:srgbClr val="FF0000"/>
                </a:solidFill>
                <a:effectLst>
                  <a:outerShdw blurRad="38100" dist="38100" dir="2700000" algn="tl">
                    <a:srgbClr val="000000">
                      <a:alpha val="43137"/>
                    </a:srgbClr>
                  </a:outerShdw>
                </a:effectLst>
              </a:rPr>
              <a:t>71</a:t>
            </a:r>
            <a:r>
              <a:rPr lang="en-US" sz="2000" b="1" dirty="0" smtClean="0">
                <a:effectLst>
                  <a:outerShdw blurRad="38100" dist="38100" dir="2700000" algn="tl">
                    <a:srgbClr val="000000">
                      <a:alpha val="43137"/>
                    </a:srgbClr>
                  </a:outerShdw>
                </a:effectLst>
              </a:rPr>
              <a:t> MB</a:t>
            </a:r>
            <a:endParaRPr lang="en-US" sz="2000" b="1" dirty="0">
              <a:effectLst>
                <a:outerShdw blurRad="38100" dist="38100" dir="2700000" algn="tl">
                  <a:srgbClr val="000000">
                    <a:alpha val="43137"/>
                  </a:srgbClr>
                </a:outerShdw>
              </a:effectLst>
            </a:endParaRPr>
          </a:p>
        </p:txBody>
      </p:sp>
      <p:sp>
        <p:nvSpPr>
          <p:cNvPr id="19" name="Rectangle 18"/>
          <p:cNvSpPr/>
          <p:nvPr/>
        </p:nvSpPr>
        <p:spPr>
          <a:xfrm>
            <a:off x="0" y="3742"/>
            <a:ext cx="10972800" cy="61588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83020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0" y="0"/>
            <a:ext cx="10972800" cy="6172200"/>
          </a:xfrm>
          <a:prstGeom prst="rect">
            <a:avLst/>
          </a:prstGeom>
        </p:spPr>
      </p:pic>
      <p:sp>
        <p:nvSpPr>
          <p:cNvPr id="6" name="TextBox 5"/>
          <p:cNvSpPr txBox="1"/>
          <p:nvPr/>
        </p:nvSpPr>
        <p:spPr>
          <a:xfrm>
            <a:off x="5943601" y="5762461"/>
            <a:ext cx="5029200" cy="400110"/>
          </a:xfrm>
          <a:prstGeom prst="rect">
            <a:avLst/>
          </a:prstGeom>
          <a:solidFill>
            <a:schemeClr val="bg1">
              <a:alpha val="48000"/>
            </a:schemeClr>
          </a:solidFill>
        </p:spPr>
        <p:txBody>
          <a:bodyPr wrap="square" rtlCol="0">
            <a:spAutoFit/>
          </a:bodyPr>
          <a:lstStyle/>
          <a:p>
            <a:r>
              <a:rPr lang="en-US" sz="2000" b="1" dirty="0" smtClean="0">
                <a:effectLst>
                  <a:outerShdw blurRad="38100" dist="38100" dir="2700000" algn="tl">
                    <a:srgbClr val="000000">
                      <a:alpha val="43137"/>
                    </a:srgbClr>
                  </a:outerShdw>
                </a:effectLst>
              </a:rPr>
              <a:t>Shading events: </a:t>
            </a:r>
            <a:r>
              <a:rPr lang="en-US" sz="2000" b="1" dirty="0" smtClean="0">
                <a:solidFill>
                  <a:srgbClr val="FF0000"/>
                </a:solidFill>
                <a:effectLst>
                  <a:outerShdw blurRad="38100" dist="38100" dir="2700000" algn="tl">
                    <a:srgbClr val="000000">
                      <a:alpha val="43137"/>
                    </a:srgbClr>
                  </a:outerShdw>
                </a:effectLst>
              </a:rPr>
              <a:t>6.68</a:t>
            </a:r>
            <a:r>
              <a:rPr lang="en-US" sz="2000" b="1" dirty="0" smtClean="0">
                <a:effectLst>
                  <a:outerShdw blurRad="38100" dist="38100" dir="2700000" algn="tl">
                    <a:srgbClr val="000000">
                      <a:alpha val="43137"/>
                    </a:srgbClr>
                  </a:outerShdw>
                </a:effectLst>
              </a:rPr>
              <a:t> /Pixel </a:t>
            </a:r>
            <a:r>
              <a:rPr lang="en-US" sz="1200" b="1" dirty="0">
                <a:effectLst>
                  <a:outerShdw blurRad="38100" dist="38100" dir="2700000" algn="tl">
                    <a:srgbClr val="000000">
                      <a:alpha val="43137"/>
                    </a:srgbClr>
                  </a:outerShdw>
                </a:effectLst>
              </a:rPr>
              <a:t>(</a:t>
            </a:r>
            <a:r>
              <a:rPr lang="en-US" sz="1200" b="1" dirty="0" smtClean="0">
                <a:effectLst>
                  <a:outerShdw blurRad="38100" dist="38100" dir="2700000" algn="tl">
                    <a:srgbClr val="000000">
                      <a:alpha val="43137"/>
                    </a:srgbClr>
                  </a:outerShdw>
                </a:effectLst>
              </a:rPr>
              <a:t>Simple/Complex) </a:t>
            </a:r>
            <a:endParaRPr lang="en-US" sz="1200" b="1" dirty="0">
              <a:effectLst>
                <a:outerShdw blurRad="38100" dist="38100" dir="2700000" algn="tl">
                  <a:srgbClr val="000000">
                    <a:alpha val="43137"/>
                  </a:srgbClr>
                </a:outerShdw>
              </a:effectLst>
            </a:endParaRPr>
          </a:p>
        </p:txBody>
      </p:sp>
      <p:sp>
        <p:nvSpPr>
          <p:cNvPr id="7" name="TextBox 6"/>
          <p:cNvSpPr txBox="1"/>
          <p:nvPr/>
        </p:nvSpPr>
        <p:spPr>
          <a:xfrm>
            <a:off x="7206343" y="3742"/>
            <a:ext cx="3766457" cy="461665"/>
          </a:xfrm>
          <a:prstGeom prst="rect">
            <a:avLst/>
          </a:prstGeom>
          <a:solidFill>
            <a:schemeClr val="bg1">
              <a:alpha val="55000"/>
            </a:schemeClr>
          </a:solidFill>
        </p:spPr>
        <p:txBody>
          <a:bodyPr wrap="square" rtlCol="0">
            <a:spAutoFit/>
          </a:bodyPr>
          <a:lstStyle/>
          <a:p>
            <a:r>
              <a:rPr lang="en-US" sz="2400" b="1" dirty="0" smtClean="0">
                <a:solidFill>
                  <a:srgbClr val="76B900"/>
                </a:solidFill>
                <a:effectLst>
                  <a:outerShdw blurRad="38100" dist="38100" dir="2700000" algn="tl">
                    <a:srgbClr val="000000">
                      <a:alpha val="43137"/>
                    </a:srgbClr>
                  </a:outerShdw>
                </a:effectLst>
                <a:latin typeface="+mj-lt"/>
              </a:rPr>
              <a:t>Deferred 8x </a:t>
            </a:r>
            <a:r>
              <a:rPr lang="en-US" sz="2000" b="1" i="1" dirty="0" smtClean="0">
                <a:solidFill>
                  <a:srgbClr val="76B900"/>
                </a:solidFill>
                <a:effectLst>
                  <a:outerShdw blurRad="38100" dist="38100" dir="2700000" algn="tl">
                    <a:srgbClr val="000000">
                      <a:alpha val="43137"/>
                    </a:srgbClr>
                  </a:outerShdw>
                </a:effectLst>
                <a:latin typeface="+mj-lt"/>
              </a:rPr>
              <a:t>(reference)</a:t>
            </a:r>
            <a:endParaRPr lang="en-US" sz="2400" b="1" i="1" dirty="0">
              <a:solidFill>
                <a:srgbClr val="76B900"/>
              </a:solidFill>
              <a:effectLst>
                <a:outerShdw blurRad="38100" dist="38100" dir="2700000" algn="tl">
                  <a:srgbClr val="000000">
                    <a:alpha val="43137"/>
                  </a:srgbClr>
                </a:outerShdw>
              </a:effectLst>
              <a:latin typeface="+mj-lt"/>
            </a:endParaRPr>
          </a:p>
        </p:txBody>
      </p:sp>
      <p:sp>
        <p:nvSpPr>
          <p:cNvPr id="8" name="TextBox 7"/>
          <p:cNvSpPr txBox="1"/>
          <p:nvPr/>
        </p:nvSpPr>
        <p:spPr>
          <a:xfrm>
            <a:off x="0" y="5762461"/>
            <a:ext cx="2526957" cy="400110"/>
          </a:xfrm>
          <a:prstGeom prst="rect">
            <a:avLst/>
          </a:prstGeom>
          <a:solidFill>
            <a:schemeClr val="bg1">
              <a:alpha val="48000"/>
            </a:schemeClr>
          </a:solidFill>
        </p:spPr>
        <p:txBody>
          <a:bodyPr wrap="square" rtlCol="0">
            <a:spAutoFit/>
          </a:bodyPr>
          <a:lstStyle/>
          <a:p>
            <a:pPr algn="r"/>
            <a:r>
              <a:rPr lang="en-US" sz="2000" b="1" dirty="0" smtClean="0">
                <a:effectLst>
                  <a:outerShdw blurRad="38100" dist="38100" dir="2700000" algn="tl">
                    <a:srgbClr val="000000">
                      <a:alpha val="43137"/>
                    </a:srgbClr>
                  </a:outerShdw>
                </a:effectLst>
              </a:rPr>
              <a:t>Memory: </a:t>
            </a:r>
            <a:r>
              <a:rPr lang="en-US" sz="2000" b="1" dirty="0" smtClean="0">
                <a:solidFill>
                  <a:srgbClr val="FF0000"/>
                </a:solidFill>
                <a:effectLst>
                  <a:outerShdw blurRad="38100" dist="38100" dir="2700000" algn="tl">
                    <a:srgbClr val="000000">
                      <a:alpha val="43137"/>
                    </a:srgbClr>
                  </a:outerShdw>
                </a:effectLst>
              </a:rPr>
              <a:t>112</a:t>
            </a:r>
            <a:r>
              <a:rPr lang="en-US" sz="2000" b="1" dirty="0" smtClean="0">
                <a:effectLst>
                  <a:outerShdw blurRad="38100" dist="38100" dir="2700000" algn="tl">
                    <a:srgbClr val="000000">
                      <a:alpha val="43137"/>
                    </a:srgbClr>
                  </a:outerShdw>
                </a:effectLst>
              </a:rPr>
              <a:t> MB</a:t>
            </a:r>
            <a:endParaRPr lang="en-US" sz="2000" b="1" dirty="0">
              <a:effectLst>
                <a:outerShdw blurRad="38100" dist="38100" dir="2700000" algn="tl">
                  <a:srgbClr val="000000">
                    <a:alpha val="43137"/>
                  </a:srgbClr>
                </a:outerShdw>
              </a:effectLst>
            </a:endParaRPr>
          </a:p>
        </p:txBody>
      </p:sp>
      <p:grpSp>
        <p:nvGrpSpPr>
          <p:cNvPr id="9" name="Group 8"/>
          <p:cNvGrpSpPr/>
          <p:nvPr/>
        </p:nvGrpSpPr>
        <p:grpSpPr>
          <a:xfrm>
            <a:off x="3478426" y="1178561"/>
            <a:ext cx="5748123" cy="3901439"/>
            <a:chOff x="3478426" y="1178561"/>
            <a:chExt cx="5748123" cy="3901439"/>
          </a:xfrm>
        </p:grpSpPr>
        <p:sp>
          <p:nvSpPr>
            <p:cNvPr id="10" name="Rectangle 9"/>
            <p:cNvSpPr/>
            <p:nvPr/>
          </p:nvSpPr>
          <p:spPr>
            <a:xfrm>
              <a:off x="3522133" y="1178561"/>
              <a:ext cx="528320" cy="71797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497146" y="4514427"/>
              <a:ext cx="729403" cy="56557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478426" y="3579707"/>
              <a:ext cx="666853" cy="7349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922908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0" y="0"/>
            <a:ext cx="10972800" cy="6172200"/>
          </a:xfrm>
          <a:prstGeom prst="rect">
            <a:avLst/>
          </a:prstGeom>
        </p:spPr>
      </p:pic>
      <p:sp>
        <p:nvSpPr>
          <p:cNvPr id="3" name="TextBox 2"/>
          <p:cNvSpPr txBox="1"/>
          <p:nvPr/>
        </p:nvSpPr>
        <p:spPr>
          <a:xfrm>
            <a:off x="8718550" y="3742"/>
            <a:ext cx="2254250" cy="461665"/>
          </a:xfrm>
          <a:prstGeom prst="rect">
            <a:avLst/>
          </a:prstGeom>
          <a:solidFill>
            <a:schemeClr val="bg1">
              <a:alpha val="50000"/>
            </a:schemeClr>
          </a:solidFill>
        </p:spPr>
        <p:txBody>
          <a:bodyPr wrap="square" rtlCol="0">
            <a:spAutoFit/>
          </a:bodyPr>
          <a:lstStyle/>
          <a:p>
            <a:r>
              <a:rPr lang="en-US" sz="2400" b="1" dirty="0">
                <a:solidFill>
                  <a:srgbClr val="FF0000"/>
                </a:solidFill>
                <a:effectLst>
                  <a:outerShdw blurRad="38100" dist="38100" dir="2700000" algn="tl">
                    <a:srgbClr val="000000">
                      <a:alpha val="43137"/>
                    </a:srgbClr>
                  </a:outerShdw>
                </a:effectLst>
              </a:rPr>
              <a:t>AGAA </a:t>
            </a:r>
            <a:r>
              <a:rPr lang="en-US" sz="2400" i="1" dirty="0">
                <a:solidFill>
                  <a:srgbClr val="FF0000"/>
                </a:solidFill>
                <a:effectLst>
                  <a:outerShdw blurRad="38100" dist="38100" dir="2700000" algn="tl">
                    <a:srgbClr val="000000">
                      <a:alpha val="43137"/>
                    </a:srgbClr>
                  </a:outerShdw>
                </a:effectLst>
              </a:rPr>
              <a:t>(</a:t>
            </a:r>
            <a:r>
              <a:rPr lang="en-US" sz="2400" i="1" dirty="0" smtClean="0">
                <a:solidFill>
                  <a:schemeClr val="accent4"/>
                </a:solidFill>
                <a:effectLst>
                  <a:outerShdw blurRad="38100" dist="38100" dir="2700000" algn="tl">
                    <a:srgbClr val="000000">
                      <a:alpha val="43137"/>
                    </a:srgbClr>
                  </a:outerShdw>
                </a:effectLst>
              </a:rPr>
              <a:t>2</a:t>
            </a:r>
            <a:r>
              <a:rPr lang="en-US" sz="2400" i="1" dirty="0" smtClean="0">
                <a:solidFill>
                  <a:srgbClr val="FF0000"/>
                </a:solidFill>
                <a:effectLst>
                  <a:outerShdw blurRad="38100" dist="38100" dir="2700000" algn="tl">
                    <a:srgbClr val="000000">
                      <a:alpha val="43137"/>
                    </a:srgbClr>
                  </a:outerShdw>
                </a:effectLst>
              </a:rPr>
              <a:t>A)</a:t>
            </a:r>
            <a:endParaRPr lang="en-US" sz="2400" i="1" dirty="0">
              <a:solidFill>
                <a:srgbClr val="FF0000"/>
              </a:solidFill>
              <a:effectLst>
                <a:outerShdw blurRad="38100" dist="38100" dir="2700000" algn="tl">
                  <a:srgbClr val="000000">
                    <a:alpha val="43137"/>
                  </a:srgbClr>
                </a:outerShdw>
              </a:effectLst>
            </a:endParaRPr>
          </a:p>
        </p:txBody>
      </p:sp>
      <p:sp>
        <p:nvSpPr>
          <p:cNvPr id="4" name="TextBox 3"/>
          <p:cNvSpPr txBox="1"/>
          <p:nvPr/>
        </p:nvSpPr>
        <p:spPr>
          <a:xfrm>
            <a:off x="7283539" y="5762461"/>
            <a:ext cx="3689261" cy="400110"/>
          </a:xfrm>
          <a:prstGeom prst="rect">
            <a:avLst/>
          </a:prstGeom>
          <a:solidFill>
            <a:schemeClr val="bg1">
              <a:alpha val="48000"/>
            </a:schemeClr>
          </a:solidFill>
        </p:spPr>
        <p:txBody>
          <a:bodyPr wrap="square" rtlCol="0">
            <a:spAutoFit/>
          </a:bodyPr>
          <a:lstStyle/>
          <a:p>
            <a:r>
              <a:rPr lang="en-US" sz="2000" b="1" dirty="0" smtClean="0">
                <a:effectLst>
                  <a:outerShdw blurRad="38100" dist="38100" dir="2700000" algn="tl">
                    <a:srgbClr val="000000">
                      <a:alpha val="43137"/>
                    </a:srgbClr>
                  </a:outerShdw>
                </a:effectLst>
              </a:rPr>
              <a:t>Shading events: </a:t>
            </a:r>
            <a:r>
              <a:rPr lang="en-US" sz="2000" b="1" dirty="0" smtClean="0">
                <a:solidFill>
                  <a:srgbClr val="FF0000"/>
                </a:solidFill>
                <a:effectLst>
                  <a:outerShdw blurRad="38100" dist="38100" dir="2700000" algn="tl">
                    <a:srgbClr val="000000">
                      <a:alpha val="43137"/>
                    </a:srgbClr>
                  </a:outerShdw>
                </a:effectLst>
              </a:rPr>
              <a:t>1.51</a:t>
            </a:r>
            <a:r>
              <a:rPr lang="en-US" sz="2000" b="1" dirty="0" smtClean="0">
                <a:effectLst>
                  <a:outerShdw blurRad="38100" dist="38100" dir="2700000" algn="tl">
                    <a:srgbClr val="000000">
                      <a:alpha val="43137"/>
                    </a:srgbClr>
                  </a:outerShdw>
                </a:effectLst>
              </a:rPr>
              <a:t> /Pixel</a:t>
            </a:r>
            <a:endParaRPr lang="en-US" sz="2000" b="1" dirty="0">
              <a:effectLst>
                <a:outerShdw blurRad="38100" dist="38100" dir="2700000" algn="tl">
                  <a:srgbClr val="000000">
                    <a:alpha val="43137"/>
                  </a:srgbClr>
                </a:outerShdw>
              </a:effectLst>
            </a:endParaRPr>
          </a:p>
        </p:txBody>
      </p:sp>
      <p:grpSp>
        <p:nvGrpSpPr>
          <p:cNvPr id="13" name="Group 12"/>
          <p:cNvGrpSpPr/>
          <p:nvPr/>
        </p:nvGrpSpPr>
        <p:grpSpPr>
          <a:xfrm>
            <a:off x="3478426" y="1178561"/>
            <a:ext cx="5748123" cy="3901439"/>
            <a:chOff x="3478426" y="1178561"/>
            <a:chExt cx="5748123" cy="3901439"/>
          </a:xfrm>
        </p:grpSpPr>
        <p:sp>
          <p:nvSpPr>
            <p:cNvPr id="14" name="Rectangle 13"/>
            <p:cNvSpPr/>
            <p:nvPr/>
          </p:nvSpPr>
          <p:spPr>
            <a:xfrm>
              <a:off x="3522133" y="1178561"/>
              <a:ext cx="528320" cy="71797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497146" y="4514427"/>
              <a:ext cx="729403" cy="56557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478426" y="3579707"/>
              <a:ext cx="666853" cy="7349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0" y="5762461"/>
            <a:ext cx="2526957" cy="400110"/>
          </a:xfrm>
          <a:prstGeom prst="rect">
            <a:avLst/>
          </a:prstGeom>
          <a:solidFill>
            <a:schemeClr val="bg1">
              <a:alpha val="48000"/>
            </a:schemeClr>
          </a:solidFill>
        </p:spPr>
        <p:txBody>
          <a:bodyPr wrap="square" rtlCol="0">
            <a:spAutoFit/>
          </a:bodyPr>
          <a:lstStyle/>
          <a:p>
            <a:pPr algn="r"/>
            <a:r>
              <a:rPr lang="en-US" sz="2000" b="1" dirty="0" smtClean="0">
                <a:effectLst>
                  <a:outerShdw blurRad="38100" dist="38100" dir="2700000" algn="tl">
                    <a:srgbClr val="000000">
                      <a:alpha val="43137"/>
                    </a:srgbClr>
                  </a:outerShdw>
                </a:effectLst>
              </a:rPr>
              <a:t>Memory: </a:t>
            </a:r>
            <a:r>
              <a:rPr lang="en-US" sz="2000" b="1" dirty="0" smtClean="0">
                <a:solidFill>
                  <a:srgbClr val="FF0000"/>
                </a:solidFill>
                <a:effectLst>
                  <a:outerShdw blurRad="38100" dist="38100" dir="2700000" algn="tl">
                    <a:srgbClr val="000000">
                      <a:alpha val="43137"/>
                    </a:srgbClr>
                  </a:outerShdw>
                </a:effectLst>
              </a:rPr>
              <a:t>71</a:t>
            </a:r>
            <a:r>
              <a:rPr lang="en-US" sz="2000" b="1" dirty="0" smtClean="0">
                <a:effectLst>
                  <a:outerShdw blurRad="38100" dist="38100" dir="2700000" algn="tl">
                    <a:srgbClr val="000000">
                      <a:alpha val="43137"/>
                    </a:srgbClr>
                  </a:outerShdw>
                </a:effectLst>
              </a:rPr>
              <a:t> MB</a:t>
            </a:r>
            <a:endParaRPr lang="en-US" sz="2000" b="1" dirty="0">
              <a:effectLst>
                <a:outerShdw blurRad="38100" dist="38100" dir="2700000" algn="tl">
                  <a:srgbClr val="000000">
                    <a:alpha val="43137"/>
                  </a:srgbClr>
                </a:outerShdw>
              </a:effectLst>
            </a:endParaRPr>
          </a:p>
        </p:txBody>
      </p:sp>
      <p:sp>
        <p:nvSpPr>
          <p:cNvPr id="12" name="Rectangle 11"/>
          <p:cNvSpPr/>
          <p:nvPr/>
        </p:nvSpPr>
        <p:spPr>
          <a:xfrm>
            <a:off x="0" y="3742"/>
            <a:ext cx="10972800" cy="61588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038113" y="4571936"/>
            <a:ext cx="430372" cy="38825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36591" t="10841" r="26721" b="34382"/>
          <a:stretch/>
        </p:blipFill>
        <p:spPr>
          <a:xfrm>
            <a:off x="4865303" y="1617302"/>
            <a:ext cx="2864096" cy="2405428"/>
          </a:xfrm>
          <a:prstGeom prst="rect">
            <a:avLst/>
          </a:prstGeom>
          <a:ln w="25400">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83327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42" presetClass="path" presetSubtype="0" accel="50000" decel="50000" fill="hold" nodeType="withEffect">
                                  <p:stCondLst>
                                    <p:cond delay="0"/>
                                  </p:stCondLst>
                                  <p:childTnLst>
                                    <p:animMotion origin="layout" path="M -0.18866 0.32254 L 2.03704E-6 3.14315E-6 " pathEditMode="relative" rAng="0" ptsTypes="AA">
                                      <p:cBhvr>
                                        <p:cTn id="13" dur="1000" fill="hold"/>
                                        <p:tgtEl>
                                          <p:spTgt spid="18"/>
                                        </p:tgtEl>
                                        <p:attrNameLst>
                                          <p:attrName>ppt_x</p:attrName>
                                          <p:attrName>ppt_y</p:attrName>
                                        </p:attrNameLst>
                                      </p:cBhvr>
                                      <p:rCtr x="9433" y="-16140"/>
                                    </p:animMotion>
                                  </p:childTnLst>
                                </p:cTn>
                              </p:par>
                              <p:par>
                                <p:cTn id="14" presetID="53"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000" fill="hold"/>
                                        <p:tgtEl>
                                          <p:spTgt spid="18"/>
                                        </p:tgtEl>
                                        <p:attrNameLst>
                                          <p:attrName>ppt_w</p:attrName>
                                        </p:attrNameLst>
                                      </p:cBhvr>
                                      <p:tavLst>
                                        <p:tav tm="0">
                                          <p:val>
                                            <p:fltVal val="0"/>
                                          </p:val>
                                        </p:tav>
                                        <p:tav tm="100000">
                                          <p:val>
                                            <p:strVal val="#ppt_w"/>
                                          </p:val>
                                        </p:tav>
                                      </p:tavLst>
                                    </p:anim>
                                    <p:anim calcmode="lin" valueType="num">
                                      <p:cBhvr>
                                        <p:cTn id="17" dur="1000" fill="hold"/>
                                        <p:tgtEl>
                                          <p:spTgt spid="18"/>
                                        </p:tgtEl>
                                        <p:attrNameLst>
                                          <p:attrName>ppt_h</p:attrName>
                                        </p:attrNameLst>
                                      </p:cBhvr>
                                      <p:tavLst>
                                        <p:tav tm="0">
                                          <p:val>
                                            <p:fltVal val="0"/>
                                          </p:val>
                                        </p:tav>
                                        <p:tav tm="100000">
                                          <p:val>
                                            <p:strVal val="#ppt_h"/>
                                          </p:val>
                                        </p:tav>
                                      </p:tavLst>
                                    </p:anim>
                                    <p:animEffect transition="in" filter="fade">
                                      <p:cBhvr>
                                        <p:cTn id="1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0" y="0"/>
            <a:ext cx="10972800" cy="6172200"/>
          </a:xfrm>
          <a:prstGeom prst="rect">
            <a:avLst/>
          </a:prstGeom>
        </p:spPr>
      </p:pic>
      <p:sp>
        <p:nvSpPr>
          <p:cNvPr id="3" name="TextBox 2"/>
          <p:cNvSpPr txBox="1"/>
          <p:nvPr/>
        </p:nvSpPr>
        <p:spPr>
          <a:xfrm>
            <a:off x="7283539" y="5762461"/>
            <a:ext cx="3689261" cy="400110"/>
          </a:xfrm>
          <a:prstGeom prst="rect">
            <a:avLst/>
          </a:prstGeom>
          <a:solidFill>
            <a:schemeClr val="bg1">
              <a:alpha val="48000"/>
            </a:schemeClr>
          </a:solidFill>
        </p:spPr>
        <p:txBody>
          <a:bodyPr wrap="square" rtlCol="0">
            <a:spAutoFit/>
          </a:bodyPr>
          <a:lstStyle/>
          <a:p>
            <a:r>
              <a:rPr lang="en-US" sz="2000" b="1" dirty="0" smtClean="0">
                <a:effectLst>
                  <a:outerShdw blurRad="38100" dist="38100" dir="2700000" algn="tl">
                    <a:srgbClr val="000000">
                      <a:alpha val="43137"/>
                    </a:srgbClr>
                  </a:outerShdw>
                </a:effectLst>
              </a:rPr>
              <a:t>Shading events: </a:t>
            </a:r>
            <a:r>
              <a:rPr lang="en-US" sz="2000" b="1" dirty="0" smtClean="0">
                <a:solidFill>
                  <a:srgbClr val="FF0000"/>
                </a:solidFill>
                <a:effectLst>
                  <a:outerShdw blurRad="38100" dist="38100" dir="2700000" algn="tl">
                    <a:srgbClr val="000000">
                      <a:alpha val="43137"/>
                    </a:srgbClr>
                  </a:outerShdw>
                </a:effectLst>
              </a:rPr>
              <a:t>1.72</a:t>
            </a:r>
            <a:r>
              <a:rPr lang="en-US" sz="2000" b="1" dirty="0" smtClean="0">
                <a:effectLst>
                  <a:outerShdw blurRad="38100" dist="38100" dir="2700000" algn="tl">
                    <a:srgbClr val="000000">
                      <a:alpha val="43137"/>
                    </a:srgbClr>
                  </a:outerShdw>
                </a:effectLst>
              </a:rPr>
              <a:t> /Pixel</a:t>
            </a:r>
            <a:endParaRPr lang="en-US" sz="2000" b="1" dirty="0">
              <a:effectLst>
                <a:outerShdw blurRad="38100" dist="38100" dir="2700000" algn="tl">
                  <a:srgbClr val="000000">
                    <a:alpha val="43137"/>
                  </a:srgbClr>
                </a:outerShdw>
              </a:effectLst>
            </a:endParaRPr>
          </a:p>
        </p:txBody>
      </p:sp>
      <p:sp>
        <p:nvSpPr>
          <p:cNvPr id="4" name="TextBox 3"/>
          <p:cNvSpPr txBox="1"/>
          <p:nvPr/>
        </p:nvSpPr>
        <p:spPr>
          <a:xfrm>
            <a:off x="8630433" y="3742"/>
            <a:ext cx="2342367" cy="461665"/>
          </a:xfrm>
          <a:prstGeom prst="rect">
            <a:avLst/>
          </a:prstGeom>
          <a:solidFill>
            <a:schemeClr val="bg1">
              <a:alpha val="55000"/>
            </a:schemeClr>
          </a:solidFill>
        </p:spPr>
        <p:txBody>
          <a:bodyPr wrap="square" rtlCol="0">
            <a:spAutoFit/>
          </a:bodyPr>
          <a:lstStyle/>
          <a:p>
            <a:r>
              <a:rPr lang="en-US" sz="2400" b="1" dirty="0" smtClean="0">
                <a:solidFill>
                  <a:srgbClr val="76B900"/>
                </a:solidFill>
                <a:effectLst>
                  <a:outerShdw blurRad="38100" dist="38100" dir="2700000" algn="tl">
                    <a:srgbClr val="000000">
                      <a:alpha val="43137"/>
                    </a:srgbClr>
                  </a:outerShdw>
                </a:effectLst>
                <a:latin typeface="+mj-lt"/>
              </a:rPr>
              <a:t>SBAA (</a:t>
            </a:r>
            <a:r>
              <a:rPr lang="en-US" sz="2400" b="1" dirty="0" smtClean="0">
                <a:solidFill>
                  <a:srgbClr val="FFC000"/>
                </a:solidFill>
                <a:effectLst>
                  <a:outerShdw blurRad="38100" dist="38100" dir="2700000" algn="tl">
                    <a:srgbClr val="000000">
                      <a:alpha val="43137"/>
                    </a:srgbClr>
                  </a:outerShdw>
                </a:effectLst>
                <a:latin typeface="+mj-lt"/>
              </a:rPr>
              <a:t>2</a:t>
            </a:r>
            <a:r>
              <a:rPr lang="en-US" sz="2400" b="1" dirty="0" smtClean="0">
                <a:solidFill>
                  <a:srgbClr val="76B900"/>
                </a:solidFill>
                <a:effectLst>
                  <a:outerShdw blurRad="38100" dist="38100" dir="2700000" algn="tl">
                    <a:srgbClr val="000000">
                      <a:alpha val="43137"/>
                    </a:srgbClr>
                  </a:outerShdw>
                </a:effectLst>
                <a:latin typeface="+mj-lt"/>
              </a:rPr>
              <a:t>S)</a:t>
            </a:r>
            <a:endParaRPr lang="en-US" sz="2400" b="1" dirty="0">
              <a:solidFill>
                <a:srgbClr val="76B900"/>
              </a:solidFill>
              <a:effectLst>
                <a:outerShdw blurRad="38100" dist="38100" dir="2700000" algn="tl">
                  <a:srgbClr val="000000">
                    <a:alpha val="43137"/>
                  </a:srgbClr>
                </a:outerShdw>
              </a:effectLst>
              <a:latin typeface="+mj-lt"/>
            </a:endParaRPr>
          </a:p>
        </p:txBody>
      </p:sp>
      <p:sp>
        <p:nvSpPr>
          <p:cNvPr id="5" name="TextBox 4"/>
          <p:cNvSpPr txBox="1"/>
          <p:nvPr/>
        </p:nvSpPr>
        <p:spPr>
          <a:xfrm>
            <a:off x="0" y="5762461"/>
            <a:ext cx="2526957" cy="400110"/>
          </a:xfrm>
          <a:prstGeom prst="rect">
            <a:avLst/>
          </a:prstGeom>
          <a:solidFill>
            <a:schemeClr val="bg1">
              <a:alpha val="48000"/>
            </a:schemeClr>
          </a:solidFill>
        </p:spPr>
        <p:txBody>
          <a:bodyPr wrap="square" rtlCol="0">
            <a:spAutoFit/>
          </a:bodyPr>
          <a:lstStyle/>
          <a:p>
            <a:pPr algn="r"/>
            <a:r>
              <a:rPr lang="en-US" sz="2000" b="1" dirty="0" smtClean="0">
                <a:effectLst>
                  <a:outerShdw blurRad="38100" dist="38100" dir="2700000" algn="tl">
                    <a:srgbClr val="000000">
                      <a:alpha val="43137"/>
                    </a:srgbClr>
                  </a:outerShdw>
                </a:effectLst>
              </a:rPr>
              <a:t>Memory: </a:t>
            </a:r>
            <a:r>
              <a:rPr lang="en-US" sz="2000" b="1" dirty="0" smtClean="0">
                <a:solidFill>
                  <a:srgbClr val="FF0000"/>
                </a:solidFill>
                <a:effectLst>
                  <a:outerShdw blurRad="38100" dist="38100" dir="2700000" algn="tl">
                    <a:srgbClr val="000000">
                      <a:alpha val="43137"/>
                    </a:srgbClr>
                  </a:outerShdw>
                </a:effectLst>
              </a:rPr>
              <a:t>88</a:t>
            </a:r>
            <a:r>
              <a:rPr lang="en-US" sz="2000" b="1" dirty="0" smtClean="0">
                <a:effectLst>
                  <a:outerShdw blurRad="38100" dist="38100" dir="2700000" algn="tl">
                    <a:srgbClr val="000000">
                      <a:alpha val="43137"/>
                    </a:srgbClr>
                  </a:outerShdw>
                </a:effectLst>
              </a:rPr>
              <a:t> MB</a:t>
            </a:r>
            <a:endParaRPr lang="en-US" sz="2000" b="1" dirty="0">
              <a:effectLst>
                <a:outerShdw blurRad="38100" dist="38100" dir="2700000" algn="tl">
                  <a:srgbClr val="000000">
                    <a:alpha val="43137"/>
                  </a:srgbClr>
                </a:outerShdw>
              </a:effectLst>
            </a:endParaRPr>
          </a:p>
        </p:txBody>
      </p:sp>
      <p:grpSp>
        <p:nvGrpSpPr>
          <p:cNvPr id="8" name="Group 7"/>
          <p:cNvGrpSpPr/>
          <p:nvPr/>
        </p:nvGrpSpPr>
        <p:grpSpPr>
          <a:xfrm>
            <a:off x="3478426" y="1178561"/>
            <a:ext cx="5748123" cy="3901439"/>
            <a:chOff x="3478426" y="1178561"/>
            <a:chExt cx="5748123" cy="3901439"/>
          </a:xfrm>
        </p:grpSpPr>
        <p:sp>
          <p:nvSpPr>
            <p:cNvPr id="9" name="Rectangle 8"/>
            <p:cNvSpPr/>
            <p:nvPr/>
          </p:nvSpPr>
          <p:spPr>
            <a:xfrm>
              <a:off x="3522133" y="1178561"/>
              <a:ext cx="528320" cy="71797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497146" y="4514427"/>
              <a:ext cx="729403" cy="56557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478426" y="3579707"/>
              <a:ext cx="666853" cy="7349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85200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0" y="0"/>
            <a:ext cx="10972800" cy="6172200"/>
          </a:xfrm>
          <a:prstGeom prst="rect">
            <a:avLst/>
          </a:prstGeom>
        </p:spPr>
      </p:pic>
      <p:sp>
        <p:nvSpPr>
          <p:cNvPr id="3" name="TextBox 2"/>
          <p:cNvSpPr txBox="1"/>
          <p:nvPr/>
        </p:nvSpPr>
        <p:spPr>
          <a:xfrm>
            <a:off x="7283539" y="5762461"/>
            <a:ext cx="3689261" cy="400110"/>
          </a:xfrm>
          <a:prstGeom prst="rect">
            <a:avLst/>
          </a:prstGeom>
          <a:solidFill>
            <a:schemeClr val="bg1">
              <a:alpha val="48000"/>
            </a:schemeClr>
          </a:solidFill>
        </p:spPr>
        <p:txBody>
          <a:bodyPr wrap="square" rtlCol="0">
            <a:spAutoFit/>
          </a:bodyPr>
          <a:lstStyle/>
          <a:p>
            <a:r>
              <a:rPr lang="en-US" sz="2000" b="1" dirty="0" smtClean="0">
                <a:effectLst>
                  <a:outerShdw blurRad="38100" dist="38100" dir="2700000" algn="tl">
                    <a:srgbClr val="000000">
                      <a:alpha val="43137"/>
                    </a:srgbClr>
                  </a:outerShdw>
                </a:effectLst>
              </a:rPr>
              <a:t>Shading events: </a:t>
            </a:r>
            <a:r>
              <a:rPr lang="en-US" sz="2000" b="1" dirty="0" smtClean="0">
                <a:solidFill>
                  <a:srgbClr val="FF0000"/>
                </a:solidFill>
                <a:effectLst>
                  <a:outerShdw blurRad="38100" dist="38100" dir="2700000" algn="tl">
                    <a:srgbClr val="000000">
                      <a:alpha val="43137"/>
                    </a:srgbClr>
                  </a:outerShdw>
                </a:effectLst>
              </a:rPr>
              <a:t>3.32</a:t>
            </a:r>
            <a:r>
              <a:rPr lang="en-US" sz="2000" b="1" dirty="0" smtClean="0">
                <a:effectLst>
                  <a:outerShdw blurRad="38100" dist="38100" dir="2700000" algn="tl">
                    <a:srgbClr val="000000">
                      <a:alpha val="43137"/>
                    </a:srgbClr>
                  </a:outerShdw>
                </a:effectLst>
              </a:rPr>
              <a:t> /Pixel</a:t>
            </a:r>
            <a:endParaRPr lang="en-US" sz="2000" b="1" dirty="0">
              <a:effectLst>
                <a:outerShdw blurRad="38100" dist="38100" dir="2700000" algn="tl">
                  <a:srgbClr val="000000">
                    <a:alpha val="43137"/>
                  </a:srgbClr>
                </a:outerShdw>
              </a:effectLst>
            </a:endParaRPr>
          </a:p>
        </p:txBody>
      </p:sp>
      <p:sp>
        <p:nvSpPr>
          <p:cNvPr id="4" name="TextBox 3"/>
          <p:cNvSpPr txBox="1"/>
          <p:nvPr/>
        </p:nvSpPr>
        <p:spPr>
          <a:xfrm>
            <a:off x="8630433" y="3742"/>
            <a:ext cx="2342367" cy="461665"/>
          </a:xfrm>
          <a:prstGeom prst="rect">
            <a:avLst/>
          </a:prstGeom>
          <a:solidFill>
            <a:schemeClr val="bg1">
              <a:alpha val="55000"/>
            </a:schemeClr>
          </a:solidFill>
        </p:spPr>
        <p:txBody>
          <a:bodyPr wrap="square" rtlCol="0">
            <a:spAutoFit/>
          </a:bodyPr>
          <a:lstStyle/>
          <a:p>
            <a:r>
              <a:rPr lang="en-US" sz="2400" b="1" dirty="0" smtClean="0">
                <a:solidFill>
                  <a:srgbClr val="76B900"/>
                </a:solidFill>
                <a:effectLst>
                  <a:outerShdw blurRad="38100" dist="38100" dir="2700000" algn="tl">
                    <a:srgbClr val="000000">
                      <a:alpha val="43137"/>
                    </a:srgbClr>
                  </a:outerShdw>
                </a:effectLst>
                <a:latin typeface="+mj-lt"/>
              </a:rPr>
              <a:t>SBAA (</a:t>
            </a:r>
            <a:r>
              <a:rPr lang="en-US" sz="2400" b="1" dirty="0" smtClean="0">
                <a:solidFill>
                  <a:srgbClr val="FFC000"/>
                </a:solidFill>
                <a:effectLst>
                  <a:outerShdw blurRad="38100" dist="38100" dir="2700000" algn="tl">
                    <a:srgbClr val="000000">
                      <a:alpha val="43137"/>
                    </a:srgbClr>
                  </a:outerShdw>
                </a:effectLst>
                <a:latin typeface="+mj-lt"/>
              </a:rPr>
              <a:t>6</a:t>
            </a:r>
            <a:r>
              <a:rPr lang="en-US" sz="2400" b="1" dirty="0" smtClean="0">
                <a:solidFill>
                  <a:srgbClr val="76B900"/>
                </a:solidFill>
                <a:effectLst>
                  <a:outerShdw blurRad="38100" dist="38100" dir="2700000" algn="tl">
                    <a:srgbClr val="000000">
                      <a:alpha val="43137"/>
                    </a:srgbClr>
                  </a:outerShdw>
                </a:effectLst>
                <a:latin typeface="+mj-lt"/>
              </a:rPr>
              <a:t>S)</a:t>
            </a:r>
            <a:endParaRPr lang="en-US" sz="2400" b="1" dirty="0">
              <a:solidFill>
                <a:srgbClr val="76B900"/>
              </a:solidFill>
              <a:effectLst>
                <a:outerShdw blurRad="38100" dist="38100" dir="2700000" algn="tl">
                  <a:srgbClr val="000000">
                    <a:alpha val="43137"/>
                  </a:srgbClr>
                </a:outerShdw>
              </a:effectLst>
              <a:latin typeface="+mj-lt"/>
            </a:endParaRPr>
          </a:p>
        </p:txBody>
      </p:sp>
      <p:sp>
        <p:nvSpPr>
          <p:cNvPr id="5" name="TextBox 4"/>
          <p:cNvSpPr txBox="1"/>
          <p:nvPr/>
        </p:nvSpPr>
        <p:spPr>
          <a:xfrm>
            <a:off x="0" y="5762461"/>
            <a:ext cx="2526957" cy="400110"/>
          </a:xfrm>
          <a:prstGeom prst="rect">
            <a:avLst/>
          </a:prstGeom>
          <a:solidFill>
            <a:schemeClr val="bg1">
              <a:alpha val="48000"/>
            </a:schemeClr>
          </a:solidFill>
        </p:spPr>
        <p:txBody>
          <a:bodyPr wrap="square" rtlCol="0">
            <a:spAutoFit/>
          </a:bodyPr>
          <a:lstStyle/>
          <a:p>
            <a:pPr algn="r"/>
            <a:r>
              <a:rPr lang="en-US" sz="2000" b="1" dirty="0" smtClean="0">
                <a:effectLst>
                  <a:outerShdw blurRad="38100" dist="38100" dir="2700000" algn="tl">
                    <a:srgbClr val="000000">
                      <a:alpha val="43137"/>
                    </a:srgbClr>
                  </a:outerShdw>
                </a:effectLst>
              </a:rPr>
              <a:t>Memory: </a:t>
            </a:r>
            <a:r>
              <a:rPr lang="en-US" sz="2000" b="1" dirty="0" smtClean="0">
                <a:solidFill>
                  <a:srgbClr val="FF0000"/>
                </a:solidFill>
                <a:effectLst>
                  <a:outerShdw blurRad="38100" dist="38100" dir="2700000" algn="tl">
                    <a:srgbClr val="000000">
                      <a:alpha val="43137"/>
                    </a:srgbClr>
                  </a:outerShdw>
                </a:effectLst>
              </a:rPr>
              <a:t>137</a:t>
            </a:r>
            <a:r>
              <a:rPr lang="en-US" sz="2000" b="1" dirty="0" smtClean="0">
                <a:effectLst>
                  <a:outerShdw blurRad="38100" dist="38100" dir="2700000" algn="tl">
                    <a:srgbClr val="000000">
                      <a:alpha val="43137"/>
                    </a:srgbClr>
                  </a:outerShdw>
                </a:effectLst>
              </a:rPr>
              <a:t> MB</a:t>
            </a:r>
            <a:endParaRPr lang="en-US" sz="2000" b="1" dirty="0">
              <a:effectLst>
                <a:outerShdw blurRad="38100" dist="38100" dir="2700000" algn="tl">
                  <a:srgbClr val="000000">
                    <a:alpha val="43137"/>
                  </a:srgbClr>
                </a:outerShdw>
              </a:effectLst>
            </a:endParaRPr>
          </a:p>
        </p:txBody>
      </p:sp>
      <p:grpSp>
        <p:nvGrpSpPr>
          <p:cNvPr id="8" name="Group 7"/>
          <p:cNvGrpSpPr/>
          <p:nvPr/>
        </p:nvGrpSpPr>
        <p:grpSpPr>
          <a:xfrm>
            <a:off x="3478426" y="1178561"/>
            <a:ext cx="5748123" cy="3901439"/>
            <a:chOff x="3478426" y="1178561"/>
            <a:chExt cx="5748123" cy="3901439"/>
          </a:xfrm>
        </p:grpSpPr>
        <p:sp>
          <p:nvSpPr>
            <p:cNvPr id="9" name="Rectangle 8"/>
            <p:cNvSpPr/>
            <p:nvPr/>
          </p:nvSpPr>
          <p:spPr>
            <a:xfrm>
              <a:off x="3522133" y="1178561"/>
              <a:ext cx="528320" cy="71797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497146" y="4514427"/>
              <a:ext cx="729403" cy="56557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478426" y="3579707"/>
              <a:ext cx="666853" cy="7349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959780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972800" cy="6172200"/>
          </a:xfrm>
          <a:prstGeom prst="rect">
            <a:avLst/>
          </a:prstGeom>
        </p:spPr>
      </p:pic>
      <p:grpSp>
        <p:nvGrpSpPr>
          <p:cNvPr id="4" name="Group 3"/>
          <p:cNvGrpSpPr/>
          <p:nvPr/>
        </p:nvGrpSpPr>
        <p:grpSpPr>
          <a:xfrm>
            <a:off x="254335" y="127496"/>
            <a:ext cx="558373" cy="1262436"/>
            <a:chOff x="1458551" y="509434"/>
            <a:chExt cx="558373" cy="1262436"/>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8551" y="585735"/>
              <a:ext cx="378653" cy="1119497"/>
            </a:xfrm>
            <a:prstGeom prst="rect">
              <a:avLst/>
            </a:prstGeom>
          </p:spPr>
        </p:pic>
        <p:sp>
          <p:nvSpPr>
            <p:cNvPr id="6" name="TextBox 5"/>
            <p:cNvSpPr txBox="1"/>
            <p:nvPr/>
          </p:nvSpPr>
          <p:spPr>
            <a:xfrm>
              <a:off x="1859870" y="509434"/>
              <a:ext cx="157054" cy="264688"/>
            </a:xfrm>
            <a:prstGeom prst="rect">
              <a:avLst/>
            </a:prstGeom>
            <a:noFill/>
          </p:spPr>
          <p:txBody>
            <a:bodyPr wrap="square" lIns="9144" tIns="9144" rIns="9144" bIns="9144" rtlCol="0">
              <a:spAutoFit/>
            </a:bodyPr>
            <a:lstStyle/>
            <a:p>
              <a:pPr algn="ctr"/>
              <a:r>
                <a:rPr lang="en-US" sz="1600" b="1" dirty="0" smtClean="0">
                  <a:solidFill>
                    <a:schemeClr val="bg1"/>
                  </a:solidFill>
                  <a:effectLst>
                    <a:outerShdw blurRad="38100" dist="38100" dir="2700000" algn="tl">
                      <a:srgbClr val="000000">
                        <a:alpha val="43137"/>
                      </a:srgbClr>
                    </a:outerShdw>
                  </a:effectLst>
                  <a:uFill>
                    <a:solidFill>
                      <a:schemeClr val="bg2"/>
                    </a:solidFill>
                  </a:uFill>
                </a:rPr>
                <a:t>8</a:t>
              </a:r>
              <a:endParaRPr lang="en-US" sz="1600" b="1" dirty="0">
                <a:solidFill>
                  <a:schemeClr val="bg1"/>
                </a:solidFill>
                <a:effectLst>
                  <a:outerShdw blurRad="38100" dist="38100" dir="2700000" algn="tl">
                    <a:srgbClr val="000000">
                      <a:alpha val="43137"/>
                    </a:srgbClr>
                  </a:outerShdw>
                </a:effectLst>
                <a:uFill>
                  <a:solidFill>
                    <a:schemeClr val="bg2"/>
                  </a:solidFill>
                </a:uFill>
              </a:endParaRPr>
            </a:p>
          </p:txBody>
        </p:sp>
        <p:cxnSp>
          <p:nvCxnSpPr>
            <p:cNvPr id="7" name="Straight Connector 6"/>
            <p:cNvCxnSpPr/>
            <p:nvPr/>
          </p:nvCxnSpPr>
          <p:spPr>
            <a:xfrm flipH="1">
              <a:off x="1805684" y="623833"/>
              <a:ext cx="6836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59870" y="1507182"/>
              <a:ext cx="157054" cy="264688"/>
            </a:xfrm>
            <a:prstGeom prst="rect">
              <a:avLst/>
            </a:prstGeom>
            <a:noFill/>
          </p:spPr>
          <p:txBody>
            <a:bodyPr wrap="square" lIns="9144" tIns="9144" rIns="9144" bIns="9144" rtlCol="0">
              <a:spAutoFit/>
            </a:bodyPr>
            <a:lstStyle/>
            <a:p>
              <a:pPr algn="ctr"/>
              <a:r>
                <a:rPr lang="en-US" sz="1600" b="1" dirty="0" smtClean="0">
                  <a:solidFill>
                    <a:schemeClr val="bg1"/>
                  </a:solidFill>
                  <a:effectLst>
                    <a:outerShdw blurRad="38100" dist="38100" dir="2700000" algn="tl">
                      <a:srgbClr val="000000">
                        <a:alpha val="43137"/>
                      </a:srgbClr>
                    </a:outerShdw>
                  </a:effectLst>
                  <a:uFill>
                    <a:solidFill>
                      <a:schemeClr val="bg2"/>
                    </a:solidFill>
                  </a:uFill>
                </a:rPr>
                <a:t>1</a:t>
              </a:r>
              <a:endParaRPr lang="en-US" sz="1600" b="1" dirty="0">
                <a:solidFill>
                  <a:schemeClr val="bg1"/>
                </a:solidFill>
                <a:effectLst>
                  <a:outerShdw blurRad="38100" dist="38100" dir="2700000" algn="tl">
                    <a:srgbClr val="000000">
                      <a:alpha val="43137"/>
                    </a:srgbClr>
                  </a:outerShdw>
                </a:effectLst>
                <a:uFill>
                  <a:solidFill>
                    <a:schemeClr val="bg2"/>
                  </a:solidFill>
                </a:uFill>
              </a:endParaRPr>
            </a:p>
          </p:txBody>
        </p:sp>
        <p:cxnSp>
          <p:nvCxnSpPr>
            <p:cNvPr id="9" name="Straight Connector 8"/>
            <p:cNvCxnSpPr/>
            <p:nvPr/>
          </p:nvCxnSpPr>
          <p:spPr>
            <a:xfrm flipH="1">
              <a:off x="1805684" y="1662058"/>
              <a:ext cx="6836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7283539" y="5762461"/>
            <a:ext cx="3689261" cy="400110"/>
          </a:xfrm>
          <a:prstGeom prst="rect">
            <a:avLst/>
          </a:prstGeom>
          <a:solidFill>
            <a:schemeClr val="bg1">
              <a:alpha val="48000"/>
            </a:schemeClr>
          </a:solidFill>
        </p:spPr>
        <p:txBody>
          <a:bodyPr wrap="square" rtlCol="0">
            <a:spAutoFit/>
          </a:bodyPr>
          <a:lstStyle/>
          <a:p>
            <a:r>
              <a:rPr lang="en-US" sz="2000" b="1" dirty="0" smtClean="0">
                <a:effectLst>
                  <a:outerShdw blurRad="38100" dist="38100" dir="2700000" algn="tl">
                    <a:srgbClr val="000000">
                      <a:alpha val="43137"/>
                    </a:srgbClr>
                  </a:outerShdw>
                </a:effectLst>
              </a:rPr>
              <a:t>Shading events: </a:t>
            </a:r>
            <a:r>
              <a:rPr lang="en-US" sz="2000" b="1" dirty="0" smtClean="0">
                <a:solidFill>
                  <a:srgbClr val="FF0000"/>
                </a:solidFill>
                <a:effectLst>
                  <a:outerShdw blurRad="38100" dist="38100" dir="2700000" algn="tl">
                    <a:srgbClr val="000000">
                      <a:alpha val="43137"/>
                    </a:srgbClr>
                  </a:outerShdw>
                </a:effectLst>
              </a:rPr>
              <a:t>1.72</a:t>
            </a:r>
            <a:r>
              <a:rPr lang="en-US" sz="2000" b="1" dirty="0" smtClean="0">
                <a:effectLst>
                  <a:outerShdw blurRad="38100" dist="38100" dir="2700000" algn="tl">
                    <a:srgbClr val="000000">
                      <a:alpha val="43137"/>
                    </a:srgbClr>
                  </a:outerShdw>
                </a:effectLst>
              </a:rPr>
              <a:t> /Pixel</a:t>
            </a:r>
            <a:endParaRPr lang="en-US" sz="2000" b="1" dirty="0">
              <a:effectLst>
                <a:outerShdw blurRad="38100" dist="38100" dir="2700000" algn="tl">
                  <a:srgbClr val="000000">
                    <a:alpha val="43137"/>
                  </a:srgbClr>
                </a:outerShdw>
              </a:effectLst>
            </a:endParaRPr>
          </a:p>
        </p:txBody>
      </p:sp>
      <p:sp>
        <p:nvSpPr>
          <p:cNvPr id="11" name="TextBox 10"/>
          <p:cNvSpPr txBox="1"/>
          <p:nvPr/>
        </p:nvSpPr>
        <p:spPr>
          <a:xfrm>
            <a:off x="8630433" y="3742"/>
            <a:ext cx="2342367" cy="461665"/>
          </a:xfrm>
          <a:prstGeom prst="rect">
            <a:avLst/>
          </a:prstGeom>
          <a:solidFill>
            <a:schemeClr val="bg1">
              <a:alpha val="55000"/>
            </a:schemeClr>
          </a:solidFill>
        </p:spPr>
        <p:txBody>
          <a:bodyPr wrap="square" rtlCol="0">
            <a:spAutoFit/>
          </a:bodyPr>
          <a:lstStyle/>
          <a:p>
            <a:r>
              <a:rPr lang="en-US" sz="2400" b="1" dirty="0" smtClean="0">
                <a:solidFill>
                  <a:srgbClr val="76B900"/>
                </a:solidFill>
                <a:effectLst>
                  <a:outerShdw blurRad="38100" dist="38100" dir="2700000" algn="tl">
                    <a:srgbClr val="000000">
                      <a:alpha val="43137"/>
                    </a:srgbClr>
                  </a:outerShdw>
                </a:effectLst>
                <a:latin typeface="+mj-lt"/>
              </a:rPr>
              <a:t>SBAA (</a:t>
            </a:r>
            <a:r>
              <a:rPr lang="en-US" sz="2400" b="1" dirty="0" smtClean="0">
                <a:solidFill>
                  <a:srgbClr val="FFC000"/>
                </a:solidFill>
                <a:effectLst>
                  <a:outerShdw blurRad="38100" dist="38100" dir="2700000" algn="tl">
                    <a:srgbClr val="000000">
                      <a:alpha val="43137"/>
                    </a:srgbClr>
                  </a:outerShdw>
                </a:effectLst>
                <a:latin typeface="+mj-lt"/>
              </a:rPr>
              <a:t>6</a:t>
            </a:r>
            <a:r>
              <a:rPr lang="en-US" sz="2400" b="1" dirty="0" smtClean="0">
                <a:solidFill>
                  <a:srgbClr val="76B900"/>
                </a:solidFill>
                <a:effectLst>
                  <a:outerShdw blurRad="38100" dist="38100" dir="2700000" algn="tl">
                    <a:srgbClr val="000000">
                      <a:alpha val="43137"/>
                    </a:srgbClr>
                  </a:outerShdw>
                </a:effectLst>
                <a:latin typeface="+mj-lt"/>
              </a:rPr>
              <a:t>S)</a:t>
            </a:r>
            <a:endParaRPr lang="en-US" sz="2400" b="1" dirty="0">
              <a:solidFill>
                <a:srgbClr val="76B900"/>
              </a:solidFill>
              <a:effectLst>
                <a:outerShdw blurRad="38100" dist="38100" dir="2700000" algn="tl">
                  <a:srgbClr val="000000">
                    <a:alpha val="43137"/>
                  </a:srgbClr>
                </a:outerShdw>
              </a:effectLst>
              <a:latin typeface="+mj-lt"/>
            </a:endParaRPr>
          </a:p>
        </p:txBody>
      </p:sp>
      <p:sp>
        <p:nvSpPr>
          <p:cNvPr id="12" name="TextBox 11"/>
          <p:cNvSpPr txBox="1"/>
          <p:nvPr/>
        </p:nvSpPr>
        <p:spPr>
          <a:xfrm>
            <a:off x="0" y="5762461"/>
            <a:ext cx="2526957" cy="400110"/>
          </a:xfrm>
          <a:prstGeom prst="rect">
            <a:avLst/>
          </a:prstGeom>
          <a:solidFill>
            <a:schemeClr val="bg1">
              <a:alpha val="48000"/>
            </a:schemeClr>
          </a:solidFill>
        </p:spPr>
        <p:txBody>
          <a:bodyPr wrap="square" rtlCol="0">
            <a:spAutoFit/>
          </a:bodyPr>
          <a:lstStyle/>
          <a:p>
            <a:pPr algn="r"/>
            <a:r>
              <a:rPr lang="en-US" sz="2000" b="1" dirty="0" smtClean="0">
                <a:effectLst>
                  <a:outerShdw blurRad="38100" dist="38100" dir="2700000" algn="tl">
                    <a:srgbClr val="000000">
                      <a:alpha val="43137"/>
                    </a:srgbClr>
                  </a:outerShdw>
                </a:effectLst>
              </a:rPr>
              <a:t>Memory: </a:t>
            </a:r>
            <a:r>
              <a:rPr lang="en-US" sz="2000" b="1" dirty="0" smtClean="0">
                <a:solidFill>
                  <a:srgbClr val="FF0000"/>
                </a:solidFill>
                <a:effectLst>
                  <a:outerShdw blurRad="38100" dist="38100" dir="2700000" algn="tl">
                    <a:srgbClr val="000000">
                      <a:alpha val="43137"/>
                    </a:srgbClr>
                  </a:outerShdw>
                </a:effectLst>
              </a:rPr>
              <a:t>137</a:t>
            </a:r>
            <a:r>
              <a:rPr lang="en-US" sz="2000" b="1" dirty="0" smtClean="0">
                <a:effectLst>
                  <a:outerShdw blurRad="38100" dist="38100" dir="2700000" algn="tl">
                    <a:srgbClr val="000000">
                      <a:alpha val="43137"/>
                    </a:srgbClr>
                  </a:outerShdw>
                </a:effectLst>
              </a:rPr>
              <a:t> MB</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2175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972800" cy="6172200"/>
          </a:xfrm>
          <a:prstGeom prst="rect">
            <a:avLst/>
          </a:prstGeom>
        </p:spPr>
      </p:pic>
      <p:grpSp>
        <p:nvGrpSpPr>
          <p:cNvPr id="3" name="Group 2"/>
          <p:cNvGrpSpPr/>
          <p:nvPr/>
        </p:nvGrpSpPr>
        <p:grpSpPr>
          <a:xfrm>
            <a:off x="254335" y="127496"/>
            <a:ext cx="558373" cy="1262436"/>
            <a:chOff x="1458551" y="509434"/>
            <a:chExt cx="558373" cy="1262436"/>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8551" y="585735"/>
              <a:ext cx="378653" cy="1119497"/>
            </a:xfrm>
            <a:prstGeom prst="rect">
              <a:avLst/>
            </a:prstGeom>
          </p:spPr>
        </p:pic>
        <p:sp>
          <p:nvSpPr>
            <p:cNvPr id="5" name="TextBox 4"/>
            <p:cNvSpPr txBox="1"/>
            <p:nvPr/>
          </p:nvSpPr>
          <p:spPr>
            <a:xfrm>
              <a:off x="1859870" y="509434"/>
              <a:ext cx="157054" cy="264688"/>
            </a:xfrm>
            <a:prstGeom prst="rect">
              <a:avLst/>
            </a:prstGeom>
            <a:noFill/>
          </p:spPr>
          <p:txBody>
            <a:bodyPr wrap="square" lIns="9144" tIns="9144" rIns="9144" bIns="9144" rtlCol="0">
              <a:spAutoFit/>
            </a:bodyPr>
            <a:lstStyle/>
            <a:p>
              <a:pPr algn="ctr"/>
              <a:r>
                <a:rPr lang="en-US" sz="1600" b="1" dirty="0" smtClean="0">
                  <a:solidFill>
                    <a:schemeClr val="bg1"/>
                  </a:solidFill>
                  <a:effectLst>
                    <a:outerShdw blurRad="38100" dist="38100" dir="2700000" algn="tl">
                      <a:srgbClr val="000000">
                        <a:alpha val="43137"/>
                      </a:srgbClr>
                    </a:outerShdw>
                  </a:effectLst>
                  <a:uFill>
                    <a:solidFill>
                      <a:schemeClr val="bg2"/>
                    </a:solidFill>
                  </a:uFill>
                </a:rPr>
                <a:t>8</a:t>
              </a:r>
              <a:endParaRPr lang="en-US" sz="1600" b="1" dirty="0">
                <a:solidFill>
                  <a:schemeClr val="bg1"/>
                </a:solidFill>
                <a:effectLst>
                  <a:outerShdw blurRad="38100" dist="38100" dir="2700000" algn="tl">
                    <a:srgbClr val="000000">
                      <a:alpha val="43137"/>
                    </a:srgbClr>
                  </a:outerShdw>
                </a:effectLst>
                <a:uFill>
                  <a:solidFill>
                    <a:schemeClr val="bg2"/>
                  </a:solidFill>
                </a:uFill>
              </a:endParaRPr>
            </a:p>
          </p:txBody>
        </p:sp>
        <p:cxnSp>
          <p:nvCxnSpPr>
            <p:cNvPr id="6" name="Straight Connector 5"/>
            <p:cNvCxnSpPr/>
            <p:nvPr/>
          </p:nvCxnSpPr>
          <p:spPr>
            <a:xfrm flipH="1">
              <a:off x="1805684" y="623833"/>
              <a:ext cx="6836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859870" y="1507182"/>
              <a:ext cx="157054" cy="264688"/>
            </a:xfrm>
            <a:prstGeom prst="rect">
              <a:avLst/>
            </a:prstGeom>
            <a:noFill/>
          </p:spPr>
          <p:txBody>
            <a:bodyPr wrap="square" lIns="9144" tIns="9144" rIns="9144" bIns="9144" rtlCol="0">
              <a:spAutoFit/>
            </a:bodyPr>
            <a:lstStyle/>
            <a:p>
              <a:pPr algn="ctr"/>
              <a:r>
                <a:rPr lang="en-US" sz="1600" b="1" dirty="0" smtClean="0">
                  <a:solidFill>
                    <a:schemeClr val="bg1"/>
                  </a:solidFill>
                  <a:effectLst>
                    <a:outerShdw blurRad="38100" dist="38100" dir="2700000" algn="tl">
                      <a:srgbClr val="000000">
                        <a:alpha val="43137"/>
                      </a:srgbClr>
                    </a:outerShdw>
                  </a:effectLst>
                  <a:uFill>
                    <a:solidFill>
                      <a:schemeClr val="bg2"/>
                    </a:solidFill>
                  </a:uFill>
                </a:rPr>
                <a:t>1</a:t>
              </a:r>
              <a:endParaRPr lang="en-US" sz="1600" b="1" dirty="0">
                <a:solidFill>
                  <a:schemeClr val="bg1"/>
                </a:solidFill>
                <a:effectLst>
                  <a:outerShdw blurRad="38100" dist="38100" dir="2700000" algn="tl">
                    <a:srgbClr val="000000">
                      <a:alpha val="43137"/>
                    </a:srgbClr>
                  </a:outerShdw>
                </a:effectLst>
                <a:uFill>
                  <a:solidFill>
                    <a:schemeClr val="bg2"/>
                  </a:solidFill>
                </a:uFill>
              </a:endParaRPr>
            </a:p>
          </p:txBody>
        </p:sp>
        <p:cxnSp>
          <p:nvCxnSpPr>
            <p:cNvPr id="8" name="Straight Connector 7"/>
            <p:cNvCxnSpPr/>
            <p:nvPr/>
          </p:nvCxnSpPr>
          <p:spPr>
            <a:xfrm flipH="1">
              <a:off x="1805684" y="1662058"/>
              <a:ext cx="6836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7283539" y="5762461"/>
            <a:ext cx="3689261" cy="400110"/>
          </a:xfrm>
          <a:prstGeom prst="rect">
            <a:avLst/>
          </a:prstGeom>
          <a:solidFill>
            <a:schemeClr val="bg1">
              <a:alpha val="48000"/>
            </a:schemeClr>
          </a:solidFill>
        </p:spPr>
        <p:txBody>
          <a:bodyPr wrap="square" rtlCol="0">
            <a:spAutoFit/>
          </a:bodyPr>
          <a:lstStyle/>
          <a:p>
            <a:r>
              <a:rPr lang="en-US" sz="2000" b="1" dirty="0" smtClean="0">
                <a:effectLst>
                  <a:outerShdw blurRad="38100" dist="38100" dir="2700000" algn="tl">
                    <a:srgbClr val="000000">
                      <a:alpha val="43137"/>
                    </a:srgbClr>
                  </a:outerShdw>
                </a:effectLst>
              </a:rPr>
              <a:t>Shading events: </a:t>
            </a:r>
            <a:r>
              <a:rPr lang="en-US" sz="2000" b="1" dirty="0" smtClean="0">
                <a:solidFill>
                  <a:srgbClr val="FF0000"/>
                </a:solidFill>
                <a:effectLst>
                  <a:outerShdw blurRad="38100" dist="38100" dir="2700000" algn="tl">
                    <a:srgbClr val="000000">
                      <a:alpha val="43137"/>
                    </a:srgbClr>
                  </a:outerShdw>
                </a:effectLst>
              </a:rPr>
              <a:t>3.32</a:t>
            </a:r>
            <a:r>
              <a:rPr lang="en-US" sz="2000" b="1" dirty="0" smtClean="0">
                <a:effectLst>
                  <a:outerShdw blurRad="38100" dist="38100" dir="2700000" algn="tl">
                    <a:srgbClr val="000000">
                      <a:alpha val="43137"/>
                    </a:srgbClr>
                  </a:outerShdw>
                </a:effectLst>
              </a:rPr>
              <a:t> /Pixel</a:t>
            </a:r>
            <a:endParaRPr lang="en-US" sz="2000" b="1" dirty="0">
              <a:effectLst>
                <a:outerShdw blurRad="38100" dist="38100" dir="2700000" algn="tl">
                  <a:srgbClr val="000000">
                    <a:alpha val="43137"/>
                  </a:srgbClr>
                </a:outerShdw>
              </a:effectLst>
            </a:endParaRPr>
          </a:p>
        </p:txBody>
      </p:sp>
      <p:sp>
        <p:nvSpPr>
          <p:cNvPr id="10" name="TextBox 9"/>
          <p:cNvSpPr txBox="1"/>
          <p:nvPr/>
        </p:nvSpPr>
        <p:spPr>
          <a:xfrm>
            <a:off x="8630433" y="3742"/>
            <a:ext cx="2342367" cy="461665"/>
          </a:xfrm>
          <a:prstGeom prst="rect">
            <a:avLst/>
          </a:prstGeom>
          <a:solidFill>
            <a:schemeClr val="bg1">
              <a:alpha val="55000"/>
            </a:schemeClr>
          </a:solidFill>
        </p:spPr>
        <p:txBody>
          <a:bodyPr wrap="square" rtlCol="0">
            <a:spAutoFit/>
          </a:bodyPr>
          <a:lstStyle/>
          <a:p>
            <a:r>
              <a:rPr lang="en-US" sz="2400" b="1" dirty="0" smtClean="0">
                <a:solidFill>
                  <a:srgbClr val="76B900"/>
                </a:solidFill>
                <a:effectLst>
                  <a:outerShdw blurRad="38100" dist="38100" dir="2700000" algn="tl">
                    <a:srgbClr val="000000">
                      <a:alpha val="43137"/>
                    </a:srgbClr>
                  </a:outerShdw>
                </a:effectLst>
                <a:latin typeface="+mj-lt"/>
              </a:rPr>
              <a:t>SBAA (</a:t>
            </a:r>
            <a:r>
              <a:rPr lang="en-US" sz="2400" b="1" dirty="0" smtClean="0">
                <a:solidFill>
                  <a:srgbClr val="FFC000"/>
                </a:solidFill>
                <a:effectLst>
                  <a:outerShdw blurRad="38100" dist="38100" dir="2700000" algn="tl">
                    <a:srgbClr val="000000">
                      <a:alpha val="43137"/>
                    </a:srgbClr>
                  </a:outerShdw>
                </a:effectLst>
                <a:latin typeface="+mj-lt"/>
              </a:rPr>
              <a:t>6</a:t>
            </a:r>
            <a:r>
              <a:rPr lang="en-US" sz="2400" b="1" dirty="0" smtClean="0">
                <a:solidFill>
                  <a:srgbClr val="76B900"/>
                </a:solidFill>
                <a:effectLst>
                  <a:outerShdw blurRad="38100" dist="38100" dir="2700000" algn="tl">
                    <a:srgbClr val="000000">
                      <a:alpha val="43137"/>
                    </a:srgbClr>
                  </a:outerShdw>
                </a:effectLst>
                <a:latin typeface="+mj-lt"/>
              </a:rPr>
              <a:t>S)</a:t>
            </a:r>
            <a:endParaRPr lang="en-US" sz="2400" b="1" dirty="0">
              <a:solidFill>
                <a:srgbClr val="76B900"/>
              </a:solidFill>
              <a:effectLst>
                <a:outerShdw blurRad="38100" dist="38100" dir="2700000" algn="tl">
                  <a:srgbClr val="000000">
                    <a:alpha val="43137"/>
                  </a:srgbClr>
                </a:outerShdw>
              </a:effectLst>
              <a:latin typeface="+mj-lt"/>
            </a:endParaRPr>
          </a:p>
        </p:txBody>
      </p:sp>
      <p:sp>
        <p:nvSpPr>
          <p:cNvPr id="11" name="TextBox 10"/>
          <p:cNvSpPr txBox="1"/>
          <p:nvPr/>
        </p:nvSpPr>
        <p:spPr>
          <a:xfrm>
            <a:off x="0" y="5762461"/>
            <a:ext cx="2526957" cy="400110"/>
          </a:xfrm>
          <a:prstGeom prst="rect">
            <a:avLst/>
          </a:prstGeom>
          <a:solidFill>
            <a:schemeClr val="bg1">
              <a:alpha val="48000"/>
            </a:schemeClr>
          </a:solidFill>
        </p:spPr>
        <p:txBody>
          <a:bodyPr wrap="square" rtlCol="0">
            <a:spAutoFit/>
          </a:bodyPr>
          <a:lstStyle/>
          <a:p>
            <a:pPr algn="r"/>
            <a:r>
              <a:rPr lang="en-US" sz="2000" b="1" dirty="0" smtClean="0">
                <a:effectLst>
                  <a:outerShdw blurRad="38100" dist="38100" dir="2700000" algn="tl">
                    <a:srgbClr val="000000">
                      <a:alpha val="43137"/>
                    </a:srgbClr>
                  </a:outerShdw>
                </a:effectLst>
              </a:rPr>
              <a:t>Memory: </a:t>
            </a:r>
            <a:r>
              <a:rPr lang="en-US" sz="2000" b="1" dirty="0" smtClean="0">
                <a:solidFill>
                  <a:srgbClr val="FF0000"/>
                </a:solidFill>
                <a:effectLst>
                  <a:outerShdw blurRad="38100" dist="38100" dir="2700000" algn="tl">
                    <a:srgbClr val="000000">
                      <a:alpha val="43137"/>
                    </a:srgbClr>
                  </a:outerShdw>
                </a:effectLst>
              </a:rPr>
              <a:t>137</a:t>
            </a:r>
            <a:r>
              <a:rPr lang="en-US" sz="2000" b="1" dirty="0" smtClean="0">
                <a:effectLst>
                  <a:outerShdw blurRad="38100" dist="38100" dir="2700000" algn="tl">
                    <a:srgbClr val="000000">
                      <a:alpha val="43137"/>
                    </a:srgbClr>
                  </a:outerShdw>
                </a:effectLst>
              </a:rPr>
              <a:t> MB</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69757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972800" cy="61722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0972800" cy="6172200"/>
          </a:xfrm>
          <a:prstGeom prst="rect">
            <a:avLst/>
          </a:prstGeom>
        </p:spPr>
      </p:pic>
      <p:grpSp>
        <p:nvGrpSpPr>
          <p:cNvPr id="4" name="Group 3"/>
          <p:cNvGrpSpPr/>
          <p:nvPr/>
        </p:nvGrpSpPr>
        <p:grpSpPr>
          <a:xfrm>
            <a:off x="254335" y="127496"/>
            <a:ext cx="558373" cy="1262436"/>
            <a:chOff x="1458551" y="509434"/>
            <a:chExt cx="558373" cy="1262436"/>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8551" y="585735"/>
              <a:ext cx="378653" cy="1119497"/>
            </a:xfrm>
            <a:prstGeom prst="rect">
              <a:avLst/>
            </a:prstGeom>
          </p:spPr>
        </p:pic>
        <p:sp>
          <p:nvSpPr>
            <p:cNvPr id="6" name="TextBox 5"/>
            <p:cNvSpPr txBox="1"/>
            <p:nvPr/>
          </p:nvSpPr>
          <p:spPr>
            <a:xfrm>
              <a:off x="1859870" y="509434"/>
              <a:ext cx="157054" cy="264688"/>
            </a:xfrm>
            <a:prstGeom prst="rect">
              <a:avLst/>
            </a:prstGeom>
            <a:noFill/>
          </p:spPr>
          <p:txBody>
            <a:bodyPr wrap="square" lIns="9144" tIns="9144" rIns="9144" bIns="9144" rtlCol="0">
              <a:spAutoFit/>
            </a:bodyPr>
            <a:lstStyle/>
            <a:p>
              <a:pPr algn="ctr"/>
              <a:r>
                <a:rPr lang="en-US" sz="1600" b="1" dirty="0" smtClean="0">
                  <a:solidFill>
                    <a:schemeClr val="bg1"/>
                  </a:solidFill>
                  <a:effectLst>
                    <a:outerShdw blurRad="38100" dist="38100" dir="2700000" algn="tl">
                      <a:srgbClr val="000000">
                        <a:alpha val="43137"/>
                      </a:srgbClr>
                    </a:outerShdw>
                  </a:effectLst>
                  <a:uFill>
                    <a:solidFill>
                      <a:schemeClr val="bg2"/>
                    </a:solidFill>
                  </a:uFill>
                </a:rPr>
                <a:t>8</a:t>
              </a:r>
              <a:endParaRPr lang="en-US" sz="1600" b="1" dirty="0">
                <a:solidFill>
                  <a:schemeClr val="bg1"/>
                </a:solidFill>
                <a:effectLst>
                  <a:outerShdw blurRad="38100" dist="38100" dir="2700000" algn="tl">
                    <a:srgbClr val="000000">
                      <a:alpha val="43137"/>
                    </a:srgbClr>
                  </a:outerShdw>
                </a:effectLst>
                <a:uFill>
                  <a:solidFill>
                    <a:schemeClr val="bg2"/>
                  </a:solidFill>
                </a:uFill>
              </a:endParaRPr>
            </a:p>
          </p:txBody>
        </p:sp>
        <p:cxnSp>
          <p:nvCxnSpPr>
            <p:cNvPr id="7" name="Straight Connector 6"/>
            <p:cNvCxnSpPr/>
            <p:nvPr/>
          </p:nvCxnSpPr>
          <p:spPr>
            <a:xfrm flipH="1">
              <a:off x="1805684" y="623833"/>
              <a:ext cx="6836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59870" y="1507182"/>
              <a:ext cx="157054" cy="264688"/>
            </a:xfrm>
            <a:prstGeom prst="rect">
              <a:avLst/>
            </a:prstGeom>
            <a:noFill/>
          </p:spPr>
          <p:txBody>
            <a:bodyPr wrap="square" lIns="9144" tIns="9144" rIns="9144" bIns="9144" rtlCol="0">
              <a:spAutoFit/>
            </a:bodyPr>
            <a:lstStyle/>
            <a:p>
              <a:pPr algn="ctr"/>
              <a:r>
                <a:rPr lang="en-US" sz="1600" b="1" dirty="0" smtClean="0">
                  <a:solidFill>
                    <a:schemeClr val="bg1"/>
                  </a:solidFill>
                  <a:effectLst>
                    <a:outerShdw blurRad="38100" dist="38100" dir="2700000" algn="tl">
                      <a:srgbClr val="000000">
                        <a:alpha val="43137"/>
                      </a:srgbClr>
                    </a:outerShdw>
                  </a:effectLst>
                  <a:uFill>
                    <a:solidFill>
                      <a:schemeClr val="bg2"/>
                    </a:solidFill>
                  </a:uFill>
                </a:rPr>
                <a:t>1</a:t>
              </a:r>
              <a:endParaRPr lang="en-US" sz="1600" b="1" dirty="0">
                <a:solidFill>
                  <a:schemeClr val="bg1"/>
                </a:solidFill>
                <a:effectLst>
                  <a:outerShdw blurRad="38100" dist="38100" dir="2700000" algn="tl">
                    <a:srgbClr val="000000">
                      <a:alpha val="43137"/>
                    </a:srgbClr>
                  </a:outerShdw>
                </a:effectLst>
                <a:uFill>
                  <a:solidFill>
                    <a:schemeClr val="bg2"/>
                  </a:solidFill>
                </a:uFill>
              </a:endParaRPr>
            </a:p>
          </p:txBody>
        </p:sp>
        <p:cxnSp>
          <p:nvCxnSpPr>
            <p:cNvPr id="9" name="Straight Connector 8"/>
            <p:cNvCxnSpPr/>
            <p:nvPr/>
          </p:nvCxnSpPr>
          <p:spPr>
            <a:xfrm flipH="1">
              <a:off x="1805684" y="1662058"/>
              <a:ext cx="6836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8718550" y="3742"/>
            <a:ext cx="2254250" cy="461665"/>
          </a:xfrm>
          <a:prstGeom prst="rect">
            <a:avLst/>
          </a:prstGeom>
          <a:solidFill>
            <a:schemeClr val="bg1">
              <a:alpha val="50000"/>
            </a:schemeClr>
          </a:solidFill>
        </p:spPr>
        <p:txBody>
          <a:bodyPr wrap="square" rtlCol="0">
            <a:spAutoFit/>
          </a:bodyPr>
          <a:lstStyle/>
          <a:p>
            <a:r>
              <a:rPr lang="en-US" sz="2400" b="1" dirty="0">
                <a:solidFill>
                  <a:srgbClr val="FF0000"/>
                </a:solidFill>
                <a:effectLst>
                  <a:outerShdw blurRad="38100" dist="38100" dir="2700000" algn="tl">
                    <a:srgbClr val="000000">
                      <a:alpha val="43137"/>
                    </a:srgbClr>
                  </a:outerShdw>
                </a:effectLst>
              </a:rPr>
              <a:t>AGAA </a:t>
            </a:r>
            <a:r>
              <a:rPr lang="en-US" sz="2400" i="1" dirty="0">
                <a:solidFill>
                  <a:srgbClr val="FF0000"/>
                </a:solidFill>
                <a:effectLst>
                  <a:outerShdw blurRad="38100" dist="38100" dir="2700000" algn="tl">
                    <a:srgbClr val="000000">
                      <a:alpha val="43137"/>
                    </a:srgbClr>
                  </a:outerShdw>
                </a:effectLst>
              </a:rPr>
              <a:t>(</a:t>
            </a:r>
            <a:r>
              <a:rPr lang="en-US" sz="2400" i="1" dirty="0" smtClean="0">
                <a:solidFill>
                  <a:schemeClr val="accent4"/>
                </a:solidFill>
                <a:effectLst>
                  <a:outerShdw blurRad="38100" dist="38100" dir="2700000" algn="tl">
                    <a:srgbClr val="000000">
                      <a:alpha val="43137"/>
                    </a:srgbClr>
                  </a:outerShdw>
                </a:effectLst>
              </a:rPr>
              <a:t>2</a:t>
            </a:r>
            <a:r>
              <a:rPr lang="en-US" sz="2400" i="1" dirty="0" smtClean="0">
                <a:solidFill>
                  <a:srgbClr val="FF0000"/>
                </a:solidFill>
                <a:effectLst>
                  <a:outerShdw blurRad="38100" dist="38100" dir="2700000" algn="tl">
                    <a:srgbClr val="000000">
                      <a:alpha val="43137"/>
                    </a:srgbClr>
                  </a:outerShdw>
                </a:effectLst>
              </a:rPr>
              <a:t>A)</a:t>
            </a:r>
            <a:endParaRPr lang="en-US" sz="2400" i="1" dirty="0">
              <a:solidFill>
                <a:srgbClr val="FF0000"/>
              </a:solidFill>
              <a:effectLst>
                <a:outerShdw blurRad="38100" dist="38100" dir="2700000" algn="tl">
                  <a:srgbClr val="000000">
                    <a:alpha val="43137"/>
                  </a:srgbClr>
                </a:outerShdw>
              </a:effectLst>
            </a:endParaRPr>
          </a:p>
        </p:txBody>
      </p:sp>
      <p:sp>
        <p:nvSpPr>
          <p:cNvPr id="11" name="TextBox 10"/>
          <p:cNvSpPr txBox="1"/>
          <p:nvPr/>
        </p:nvSpPr>
        <p:spPr>
          <a:xfrm>
            <a:off x="7283539" y="5762461"/>
            <a:ext cx="3689261" cy="400110"/>
          </a:xfrm>
          <a:prstGeom prst="rect">
            <a:avLst/>
          </a:prstGeom>
          <a:solidFill>
            <a:schemeClr val="bg1">
              <a:alpha val="48000"/>
            </a:schemeClr>
          </a:solidFill>
        </p:spPr>
        <p:txBody>
          <a:bodyPr wrap="square" rtlCol="0">
            <a:spAutoFit/>
          </a:bodyPr>
          <a:lstStyle/>
          <a:p>
            <a:r>
              <a:rPr lang="en-US" sz="2000" b="1" dirty="0" smtClean="0">
                <a:effectLst>
                  <a:outerShdw blurRad="38100" dist="38100" dir="2700000" algn="tl">
                    <a:srgbClr val="000000">
                      <a:alpha val="43137"/>
                    </a:srgbClr>
                  </a:outerShdw>
                </a:effectLst>
              </a:rPr>
              <a:t>Shading events: </a:t>
            </a:r>
            <a:r>
              <a:rPr lang="en-US" sz="2000" b="1" dirty="0" smtClean="0">
                <a:solidFill>
                  <a:srgbClr val="FF0000"/>
                </a:solidFill>
                <a:effectLst>
                  <a:outerShdw blurRad="38100" dist="38100" dir="2700000" algn="tl">
                    <a:srgbClr val="000000">
                      <a:alpha val="43137"/>
                    </a:srgbClr>
                  </a:outerShdw>
                </a:effectLst>
              </a:rPr>
              <a:t>1.51</a:t>
            </a:r>
            <a:r>
              <a:rPr lang="en-US" sz="2000" b="1" dirty="0" smtClean="0">
                <a:effectLst>
                  <a:outerShdw blurRad="38100" dist="38100" dir="2700000" algn="tl">
                    <a:srgbClr val="000000">
                      <a:alpha val="43137"/>
                    </a:srgbClr>
                  </a:outerShdw>
                </a:effectLst>
              </a:rPr>
              <a:t> /Pixel</a:t>
            </a:r>
            <a:endParaRPr lang="en-US" sz="2000" b="1" dirty="0">
              <a:effectLst>
                <a:outerShdw blurRad="38100" dist="38100" dir="2700000" algn="tl">
                  <a:srgbClr val="000000">
                    <a:alpha val="43137"/>
                  </a:srgbClr>
                </a:outerShdw>
              </a:effectLst>
            </a:endParaRPr>
          </a:p>
        </p:txBody>
      </p:sp>
      <p:sp>
        <p:nvSpPr>
          <p:cNvPr id="12" name="TextBox 11"/>
          <p:cNvSpPr txBox="1"/>
          <p:nvPr/>
        </p:nvSpPr>
        <p:spPr>
          <a:xfrm>
            <a:off x="0" y="5762461"/>
            <a:ext cx="2526957" cy="400110"/>
          </a:xfrm>
          <a:prstGeom prst="rect">
            <a:avLst/>
          </a:prstGeom>
          <a:solidFill>
            <a:schemeClr val="bg1">
              <a:alpha val="48000"/>
            </a:schemeClr>
          </a:solidFill>
        </p:spPr>
        <p:txBody>
          <a:bodyPr wrap="square" rtlCol="0">
            <a:spAutoFit/>
          </a:bodyPr>
          <a:lstStyle/>
          <a:p>
            <a:pPr algn="r"/>
            <a:r>
              <a:rPr lang="en-US" sz="2000" b="1" dirty="0" smtClean="0">
                <a:effectLst>
                  <a:outerShdw blurRad="38100" dist="38100" dir="2700000" algn="tl">
                    <a:srgbClr val="000000">
                      <a:alpha val="43137"/>
                    </a:srgbClr>
                  </a:outerShdw>
                </a:effectLst>
              </a:rPr>
              <a:t>Memory: </a:t>
            </a:r>
            <a:r>
              <a:rPr lang="en-US" sz="2000" b="1" dirty="0" smtClean="0">
                <a:solidFill>
                  <a:srgbClr val="FF0000"/>
                </a:solidFill>
                <a:effectLst>
                  <a:outerShdw blurRad="38100" dist="38100" dir="2700000" algn="tl">
                    <a:srgbClr val="000000">
                      <a:alpha val="43137"/>
                    </a:srgbClr>
                  </a:outerShdw>
                </a:effectLst>
              </a:rPr>
              <a:t>71</a:t>
            </a:r>
            <a:r>
              <a:rPr lang="en-US" sz="2000" b="1" dirty="0" smtClean="0">
                <a:effectLst>
                  <a:outerShdw blurRad="38100" dist="38100" dir="2700000" algn="tl">
                    <a:srgbClr val="000000">
                      <a:alpha val="43137"/>
                    </a:srgbClr>
                  </a:outerShdw>
                </a:effectLst>
              </a:rPr>
              <a:t> MB</a:t>
            </a:r>
            <a:endParaRPr lang="en-US" sz="2000" b="1" dirty="0">
              <a:effectLst>
                <a:outerShdw blurRad="38100" dist="38100" dir="2700000" algn="tl">
                  <a:srgbClr val="000000">
                    <a:alpha val="43137"/>
                  </a:srgbClr>
                </a:outerShdw>
              </a:effectLst>
            </a:endParaRPr>
          </a:p>
        </p:txBody>
      </p:sp>
      <p:sp>
        <p:nvSpPr>
          <p:cNvPr id="13" name="Rectangle 12"/>
          <p:cNvSpPr/>
          <p:nvPr/>
        </p:nvSpPr>
        <p:spPr>
          <a:xfrm>
            <a:off x="0" y="3742"/>
            <a:ext cx="10972800" cy="61588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66928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Performance</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605883583"/>
              </p:ext>
            </p:extLst>
          </p:nvPr>
        </p:nvGraphicFramePr>
        <p:xfrm>
          <a:off x="1314951" y="4726528"/>
          <a:ext cx="8140549" cy="954405"/>
        </p:xfrm>
        <a:graphic>
          <a:graphicData uri="http://schemas.openxmlformats.org/drawingml/2006/table">
            <a:tbl>
              <a:tblPr>
                <a:tableStyleId>{5C22544A-7EE6-4342-B048-85BDC9FD1C3A}</a:tableStyleId>
              </a:tblPr>
              <a:tblGrid>
                <a:gridCol w="1362673"/>
                <a:gridCol w="681336"/>
                <a:gridCol w="880060"/>
                <a:gridCol w="883608"/>
                <a:gridCol w="681336"/>
                <a:gridCol w="681336"/>
                <a:gridCol w="244856"/>
                <a:gridCol w="681336"/>
                <a:gridCol w="681336"/>
                <a:gridCol w="681336"/>
                <a:gridCol w="681336"/>
              </a:tblGrid>
              <a:tr h="190500">
                <a:tc>
                  <a:txBody>
                    <a:bodyPr/>
                    <a:lstStyle/>
                    <a:p>
                      <a:pPr algn="l" fontAlgn="b"/>
                      <a:r>
                        <a:rPr lang="en-US" sz="1100" u="none" strike="noStrike" dirty="0">
                          <a:solidFill>
                            <a:schemeClr val="tx1">
                              <a:lumMod val="95000"/>
                            </a:schemeClr>
                          </a:solidFill>
                          <a:effectLst/>
                        </a:rPr>
                        <a:t>Time (</a:t>
                      </a:r>
                      <a:r>
                        <a:rPr lang="en-US" sz="1100" u="none" strike="noStrike" dirty="0" err="1">
                          <a:solidFill>
                            <a:schemeClr val="tx1">
                              <a:lumMod val="95000"/>
                            </a:schemeClr>
                          </a:solidFill>
                          <a:effectLst/>
                        </a:rPr>
                        <a:t>ms</a:t>
                      </a:r>
                      <a:r>
                        <a:rPr lang="en-US" sz="1100" u="none" strike="noStrike" dirty="0">
                          <a:solidFill>
                            <a:schemeClr val="tx1">
                              <a:lumMod val="95000"/>
                            </a:schemeClr>
                          </a:solidFill>
                          <a:effectLst/>
                        </a:rPr>
                        <a:t>)</a:t>
                      </a:r>
                      <a:endParaRPr lang="en-US" sz="1100" b="0" i="0" u="none" strike="noStrike" dirty="0">
                        <a:solidFill>
                          <a:schemeClr val="tx1">
                            <a:lumMod val="95000"/>
                          </a:schemeClr>
                        </a:solidFill>
                        <a:effectLst/>
                        <a:latin typeface="Calibri"/>
                      </a:endParaRPr>
                    </a:p>
                  </a:txBody>
                  <a:tcPr marL="9525" marR="9525" marT="9525" marB="0" anchor="b">
                    <a:solidFill>
                      <a:schemeClr val="accent1">
                        <a:tint val="20000"/>
                        <a:alpha val="20000"/>
                      </a:schemeClr>
                    </a:solidFill>
                  </a:tcPr>
                </a:tc>
                <a:tc gridSpan="5">
                  <a:txBody>
                    <a:bodyPr/>
                    <a:lstStyle/>
                    <a:p>
                      <a:pPr algn="ctr" fontAlgn="b"/>
                      <a:r>
                        <a:rPr lang="en-US" sz="1100" b="1" u="none" strike="noStrike" dirty="0">
                          <a:solidFill>
                            <a:srgbClr val="FF0000"/>
                          </a:solidFill>
                          <a:effectLst>
                            <a:outerShdw blurRad="38100" dist="38100" dir="2700000" algn="tl">
                              <a:srgbClr val="000000">
                                <a:alpha val="43137"/>
                              </a:srgbClr>
                            </a:outerShdw>
                          </a:effectLst>
                        </a:rPr>
                        <a:t>AGAA</a:t>
                      </a:r>
                      <a:endParaRPr lang="en-US" sz="1100" b="1" i="0" u="none" strike="noStrike" dirty="0">
                        <a:solidFill>
                          <a:srgbClr val="FF0000"/>
                        </a:solidFill>
                        <a:effectLst>
                          <a:outerShdw blurRad="38100" dist="38100" dir="2700000" algn="tl">
                            <a:srgbClr val="000000">
                              <a:alpha val="43137"/>
                            </a:srgbClr>
                          </a:outerShdw>
                        </a:effectLst>
                        <a:latin typeface="Calibri"/>
                      </a:endParaRPr>
                    </a:p>
                  </a:txBody>
                  <a:tcPr marL="9525" marR="9525" marT="9525" marB="0" anchor="b">
                    <a:lnR w="12700" cap="flat" cmpd="sng" algn="ctr">
                      <a:solidFill>
                        <a:schemeClr val="tx1"/>
                      </a:solidFill>
                      <a:prstDash val="solid"/>
                      <a:round/>
                      <a:headEnd type="none" w="med" len="med"/>
                      <a:tailEnd type="none" w="med" len="med"/>
                    </a:lnR>
                    <a:solidFill>
                      <a:schemeClr val="accent1">
                        <a:tint val="20000"/>
                        <a:alpha val="2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algn="l" fontAlgn="b"/>
                      <a:endParaRPr lang="en-US" sz="1100" b="0" i="0" u="none" strike="noStrike" dirty="0">
                        <a:solidFill>
                          <a:schemeClr val="tx1">
                            <a:lumMod val="95000"/>
                          </a:schemeClr>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tc gridSpan="4">
                  <a:txBody>
                    <a:bodyPr/>
                    <a:lstStyle/>
                    <a:p>
                      <a:pPr algn="ctr" fontAlgn="b"/>
                      <a:r>
                        <a:rPr lang="en-US" sz="1100" b="1" u="none" strike="noStrike" dirty="0" smtClean="0">
                          <a:solidFill>
                            <a:srgbClr val="92D050"/>
                          </a:solidFill>
                          <a:effectLst>
                            <a:outerShdw blurRad="38100" dist="38100" dir="2700000" algn="tl">
                              <a:srgbClr val="000000">
                                <a:alpha val="43137"/>
                              </a:srgbClr>
                            </a:outerShdw>
                          </a:effectLst>
                        </a:rPr>
                        <a:t>Deferred Simple/Complex [Ref]</a:t>
                      </a:r>
                      <a:endParaRPr lang="en-US" sz="1100" b="1" i="0" u="none" strike="noStrike" dirty="0">
                        <a:solidFill>
                          <a:srgbClr val="92D050"/>
                        </a:solidFill>
                        <a:effectLst>
                          <a:outerShdw blurRad="38100" dist="38100" dir="2700000" algn="tl">
                            <a:srgbClr val="000000">
                              <a:alpha val="43137"/>
                            </a:srgbClr>
                          </a:outerShdw>
                        </a:effectLst>
                        <a:latin typeface="Calibri"/>
                      </a:endParaRPr>
                    </a:p>
                  </a:txBody>
                  <a:tcPr marL="9525" marR="9525" marT="9525" marB="0" anchor="b">
                    <a:lnL w="12700" cap="flat" cmpd="sng" algn="ctr">
                      <a:solidFill>
                        <a:schemeClr val="tx1"/>
                      </a:solidFill>
                      <a:prstDash val="solid"/>
                      <a:round/>
                      <a:headEnd type="none" w="med" len="med"/>
                      <a:tailEnd type="none" w="med" len="med"/>
                    </a:lnL>
                    <a:solidFill>
                      <a:schemeClr val="accent1">
                        <a:tint val="20000"/>
                        <a:alpha val="2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71500">
                <a:tc>
                  <a:txBody>
                    <a:bodyPr/>
                    <a:lstStyle/>
                    <a:p>
                      <a:pPr algn="l" fontAlgn="b"/>
                      <a:r>
                        <a:rPr lang="en-US" sz="1100" u="none" strike="noStrike" dirty="0">
                          <a:solidFill>
                            <a:schemeClr val="tx1">
                              <a:lumMod val="95000"/>
                            </a:schemeClr>
                          </a:solidFill>
                          <a:effectLst/>
                        </a:rPr>
                        <a:t>Scene</a:t>
                      </a:r>
                      <a:endParaRPr lang="en-US" sz="1100" b="1" i="0" u="none" strike="noStrike" dirty="0">
                        <a:solidFill>
                          <a:schemeClr val="tx1">
                            <a:lumMod val="95000"/>
                          </a:schemeClr>
                        </a:solidFill>
                        <a:effectLst/>
                        <a:latin typeface="Calibri"/>
                      </a:endParaRPr>
                    </a:p>
                  </a:txBody>
                  <a:tcPr marL="9525" marR="9525" marT="9525" marB="0" anchor="b">
                    <a:solidFill>
                      <a:schemeClr val="accent1">
                        <a:tint val="20000"/>
                        <a:alpha val="25000"/>
                      </a:schemeClr>
                    </a:solidFill>
                  </a:tcPr>
                </a:tc>
                <a:tc>
                  <a:txBody>
                    <a:bodyPr/>
                    <a:lstStyle/>
                    <a:p>
                      <a:pPr algn="l" fontAlgn="b"/>
                      <a:r>
                        <a:rPr lang="en-US" sz="1100" u="none" strike="noStrike" dirty="0">
                          <a:solidFill>
                            <a:schemeClr val="tx1">
                              <a:lumMod val="95000"/>
                            </a:schemeClr>
                          </a:solidFill>
                          <a:effectLst/>
                        </a:rPr>
                        <a:t>1. </a:t>
                      </a:r>
                      <a:r>
                        <a:rPr lang="en-US" sz="1100" u="none" strike="noStrike" dirty="0" err="1">
                          <a:solidFill>
                            <a:schemeClr val="tx1">
                              <a:lumMod val="95000"/>
                            </a:schemeClr>
                          </a:solidFill>
                          <a:effectLst/>
                        </a:rPr>
                        <a:t>Prepass</a:t>
                      </a:r>
                      <a:endParaRPr lang="en-US" sz="1100" b="0" i="0" u="none" strike="noStrike" dirty="0">
                        <a:solidFill>
                          <a:schemeClr val="tx1">
                            <a:lumMod val="95000"/>
                          </a:schemeClr>
                        </a:solidFill>
                        <a:effectLst/>
                        <a:latin typeface="Calibri"/>
                      </a:endParaRPr>
                    </a:p>
                  </a:txBody>
                  <a:tcPr marL="9525" marR="9525" marT="91440" marB="0">
                    <a:solidFill>
                      <a:schemeClr val="accent1">
                        <a:tint val="20000"/>
                        <a:alpha val="25000"/>
                      </a:schemeClr>
                    </a:solidFill>
                  </a:tcPr>
                </a:tc>
                <a:tc>
                  <a:txBody>
                    <a:bodyPr/>
                    <a:lstStyle/>
                    <a:p>
                      <a:pPr algn="l" fontAlgn="b"/>
                      <a:r>
                        <a:rPr lang="en-US" sz="1100" u="none" strike="noStrike" dirty="0">
                          <a:solidFill>
                            <a:schemeClr val="tx1">
                              <a:lumMod val="95000"/>
                            </a:schemeClr>
                          </a:solidFill>
                          <a:effectLst/>
                        </a:rPr>
                        <a:t>2. Aggregate Def.</a:t>
                      </a:r>
                      <a:endParaRPr lang="en-US" sz="1100" b="0" i="0" u="none" strike="noStrike" dirty="0">
                        <a:solidFill>
                          <a:schemeClr val="tx1">
                            <a:lumMod val="95000"/>
                          </a:schemeClr>
                        </a:solidFill>
                        <a:effectLst/>
                        <a:latin typeface="Calibri"/>
                      </a:endParaRPr>
                    </a:p>
                  </a:txBody>
                  <a:tcPr marL="9525" marR="9525" marT="91440" marB="0">
                    <a:solidFill>
                      <a:schemeClr val="accent1">
                        <a:tint val="20000"/>
                        <a:alpha val="25000"/>
                      </a:schemeClr>
                    </a:solidFill>
                  </a:tcPr>
                </a:tc>
                <a:tc>
                  <a:txBody>
                    <a:bodyPr/>
                    <a:lstStyle/>
                    <a:p>
                      <a:pPr algn="l" fontAlgn="b"/>
                      <a:r>
                        <a:rPr lang="en-US" sz="1100" u="none" strike="noStrike" dirty="0">
                          <a:solidFill>
                            <a:schemeClr val="tx1">
                              <a:lumMod val="95000"/>
                            </a:schemeClr>
                          </a:solidFill>
                          <a:effectLst/>
                        </a:rPr>
                        <a:t>3. AG-Buffer Generation</a:t>
                      </a:r>
                      <a:endParaRPr lang="en-US" sz="1100" b="0" i="0" u="none" strike="noStrike" dirty="0">
                        <a:solidFill>
                          <a:schemeClr val="tx1">
                            <a:lumMod val="95000"/>
                          </a:schemeClr>
                        </a:solidFill>
                        <a:effectLst/>
                        <a:latin typeface="Calibri"/>
                      </a:endParaRPr>
                    </a:p>
                  </a:txBody>
                  <a:tcPr marL="9525" marR="9525" marT="91440" marB="0">
                    <a:solidFill>
                      <a:schemeClr val="accent1">
                        <a:tint val="20000"/>
                        <a:alpha val="25000"/>
                      </a:schemeClr>
                    </a:solidFill>
                  </a:tcPr>
                </a:tc>
                <a:tc>
                  <a:txBody>
                    <a:bodyPr/>
                    <a:lstStyle/>
                    <a:p>
                      <a:pPr algn="l" fontAlgn="b"/>
                      <a:r>
                        <a:rPr lang="en-US" sz="1100" u="none" strike="noStrike" dirty="0">
                          <a:solidFill>
                            <a:schemeClr val="tx1">
                              <a:lumMod val="95000"/>
                            </a:schemeClr>
                          </a:solidFill>
                          <a:effectLst/>
                        </a:rPr>
                        <a:t>4. Shading</a:t>
                      </a:r>
                      <a:endParaRPr lang="en-US" sz="1100" b="0" i="0" u="none" strike="noStrike" dirty="0">
                        <a:solidFill>
                          <a:schemeClr val="tx1">
                            <a:lumMod val="95000"/>
                          </a:schemeClr>
                        </a:solidFill>
                        <a:effectLst/>
                        <a:latin typeface="Calibri"/>
                      </a:endParaRPr>
                    </a:p>
                  </a:txBody>
                  <a:tcPr marL="9525" marR="9525" marT="91440" marB="0">
                    <a:solidFill>
                      <a:schemeClr val="accent1">
                        <a:tint val="20000"/>
                        <a:alpha val="25000"/>
                      </a:schemeClr>
                    </a:solidFill>
                  </a:tcPr>
                </a:tc>
                <a:tc>
                  <a:txBody>
                    <a:bodyPr/>
                    <a:lstStyle/>
                    <a:p>
                      <a:pPr algn="l" fontAlgn="b"/>
                      <a:r>
                        <a:rPr lang="en-US" sz="1100" u="none" strike="noStrike" dirty="0">
                          <a:solidFill>
                            <a:schemeClr val="tx1">
                              <a:lumMod val="95000"/>
                            </a:schemeClr>
                          </a:solidFill>
                          <a:effectLst/>
                        </a:rPr>
                        <a:t>Total</a:t>
                      </a:r>
                      <a:endParaRPr lang="en-US" sz="1100" b="1" i="0" u="none" strike="noStrike" dirty="0">
                        <a:solidFill>
                          <a:schemeClr val="tx1">
                            <a:lumMod val="95000"/>
                          </a:schemeClr>
                        </a:solidFill>
                        <a:effectLst/>
                        <a:latin typeface="Calibri"/>
                      </a:endParaRPr>
                    </a:p>
                  </a:txBody>
                  <a:tcPr marL="9525" marR="9525" marT="9525" marB="0" anchor="b">
                    <a:lnR w="12700" cap="flat" cmpd="sng" algn="ctr">
                      <a:solidFill>
                        <a:schemeClr val="tx1"/>
                      </a:solidFill>
                      <a:prstDash val="solid"/>
                      <a:round/>
                      <a:headEnd type="none" w="med" len="med"/>
                      <a:tailEnd type="none" w="med" len="med"/>
                    </a:lnR>
                    <a:solidFill>
                      <a:schemeClr val="accent1">
                        <a:tint val="20000"/>
                        <a:alpha val="30000"/>
                      </a:schemeClr>
                    </a:solidFill>
                  </a:tcPr>
                </a:tc>
                <a:tc vMerge="1">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r>
                        <a:rPr lang="en-US" sz="1100" u="none" strike="noStrike" dirty="0">
                          <a:solidFill>
                            <a:schemeClr val="tx1">
                              <a:lumMod val="95000"/>
                            </a:schemeClr>
                          </a:solidFill>
                          <a:effectLst/>
                        </a:rPr>
                        <a:t>G-Buffer Gen.</a:t>
                      </a:r>
                      <a:endParaRPr lang="en-US" sz="1100" b="0" i="0" u="none" strike="noStrike" dirty="0">
                        <a:solidFill>
                          <a:schemeClr val="tx1">
                            <a:lumMod val="95000"/>
                          </a:schemeClr>
                        </a:solidFill>
                        <a:effectLst/>
                        <a:latin typeface="Calibri"/>
                      </a:endParaRPr>
                    </a:p>
                  </a:txBody>
                  <a:tcPr marL="9525" marR="9525" marT="91440" marB="0">
                    <a:lnL w="12700" cap="flat" cmpd="sng" algn="ctr">
                      <a:solidFill>
                        <a:schemeClr val="tx1"/>
                      </a:solidFill>
                      <a:prstDash val="solid"/>
                      <a:round/>
                      <a:headEnd type="none" w="med" len="med"/>
                      <a:tailEnd type="none" w="med" len="med"/>
                    </a:lnL>
                    <a:solidFill>
                      <a:schemeClr val="accent1">
                        <a:tint val="20000"/>
                        <a:alpha val="25000"/>
                      </a:schemeClr>
                    </a:solidFill>
                  </a:tcPr>
                </a:tc>
                <a:tc>
                  <a:txBody>
                    <a:bodyPr/>
                    <a:lstStyle/>
                    <a:p>
                      <a:pPr algn="l" fontAlgn="b"/>
                      <a:r>
                        <a:rPr lang="en-US" sz="1100" u="none" strike="noStrike" dirty="0">
                          <a:solidFill>
                            <a:schemeClr val="tx1">
                              <a:lumMod val="95000"/>
                            </a:schemeClr>
                          </a:solidFill>
                          <a:effectLst/>
                        </a:rPr>
                        <a:t>Simple/ Complex</a:t>
                      </a:r>
                      <a:endParaRPr lang="en-US" sz="1100" b="0" i="0" u="none" strike="noStrike" dirty="0">
                        <a:solidFill>
                          <a:schemeClr val="tx1">
                            <a:lumMod val="95000"/>
                          </a:schemeClr>
                        </a:solidFill>
                        <a:effectLst/>
                        <a:latin typeface="Calibri"/>
                      </a:endParaRPr>
                    </a:p>
                  </a:txBody>
                  <a:tcPr marL="9525" marR="9525" marT="91440" marB="0">
                    <a:solidFill>
                      <a:schemeClr val="accent1">
                        <a:tint val="20000"/>
                        <a:alpha val="25000"/>
                      </a:schemeClr>
                    </a:solidFill>
                  </a:tcPr>
                </a:tc>
                <a:tc>
                  <a:txBody>
                    <a:bodyPr/>
                    <a:lstStyle/>
                    <a:p>
                      <a:pPr algn="l" fontAlgn="b"/>
                      <a:r>
                        <a:rPr lang="en-US" sz="1100" u="none" strike="noStrike" dirty="0">
                          <a:solidFill>
                            <a:schemeClr val="tx1">
                              <a:lumMod val="95000"/>
                            </a:schemeClr>
                          </a:solidFill>
                          <a:effectLst/>
                        </a:rPr>
                        <a:t>Shading</a:t>
                      </a:r>
                      <a:endParaRPr lang="en-US" sz="1100" b="0" i="0" u="none" strike="noStrike" dirty="0">
                        <a:solidFill>
                          <a:schemeClr val="tx1">
                            <a:lumMod val="95000"/>
                          </a:schemeClr>
                        </a:solidFill>
                        <a:effectLst/>
                        <a:latin typeface="Calibri"/>
                      </a:endParaRPr>
                    </a:p>
                  </a:txBody>
                  <a:tcPr marL="9525" marR="9525" marT="91440" marB="0">
                    <a:solidFill>
                      <a:schemeClr val="accent1">
                        <a:tint val="20000"/>
                        <a:alpha val="25000"/>
                      </a:schemeClr>
                    </a:solidFill>
                  </a:tcPr>
                </a:tc>
                <a:tc>
                  <a:txBody>
                    <a:bodyPr/>
                    <a:lstStyle/>
                    <a:p>
                      <a:pPr algn="l" fontAlgn="b"/>
                      <a:r>
                        <a:rPr lang="en-US" sz="1100" u="none" strike="noStrike" dirty="0">
                          <a:solidFill>
                            <a:schemeClr val="tx1">
                              <a:lumMod val="95000"/>
                            </a:schemeClr>
                          </a:solidFill>
                          <a:effectLst/>
                        </a:rPr>
                        <a:t>Total</a:t>
                      </a:r>
                      <a:endParaRPr lang="en-US" sz="1100" b="1" i="0" u="none" strike="noStrike" dirty="0">
                        <a:solidFill>
                          <a:schemeClr val="tx1">
                            <a:lumMod val="95000"/>
                          </a:schemeClr>
                        </a:solidFill>
                        <a:effectLst/>
                        <a:latin typeface="Calibri"/>
                      </a:endParaRPr>
                    </a:p>
                  </a:txBody>
                  <a:tcPr marL="9525" marR="9525" marT="9525" marB="0" anchor="b">
                    <a:solidFill>
                      <a:schemeClr val="accent1">
                        <a:tint val="20000"/>
                        <a:alpha val="30000"/>
                      </a:schemeClr>
                    </a:solidFill>
                  </a:tcPr>
                </a:tc>
              </a:tr>
              <a:tr h="190500">
                <a:tc>
                  <a:txBody>
                    <a:bodyPr/>
                    <a:lstStyle/>
                    <a:p>
                      <a:pPr algn="l" fontAlgn="b"/>
                      <a:r>
                        <a:rPr lang="en-US" sz="1200" b="1" u="none" strike="noStrike" dirty="0" err="1">
                          <a:solidFill>
                            <a:schemeClr val="tx1">
                              <a:lumMod val="95000"/>
                            </a:schemeClr>
                          </a:solidFill>
                          <a:effectLst/>
                        </a:rPr>
                        <a:t>OldCity</a:t>
                      </a:r>
                      <a:endParaRPr lang="en-US" sz="1200" b="1" i="0" u="none" strike="noStrike" dirty="0">
                        <a:solidFill>
                          <a:schemeClr val="tx1">
                            <a:lumMod val="95000"/>
                          </a:schemeClr>
                        </a:solidFill>
                        <a:effectLst/>
                        <a:latin typeface="Calibri"/>
                      </a:endParaRPr>
                    </a:p>
                  </a:txBody>
                  <a:tcPr marL="9525" marR="9525" marT="9525" marB="0" anchor="b">
                    <a:solidFill>
                      <a:schemeClr val="accent1">
                        <a:tint val="20000"/>
                        <a:alpha val="20000"/>
                      </a:schemeClr>
                    </a:solidFill>
                  </a:tcPr>
                </a:tc>
                <a:tc>
                  <a:txBody>
                    <a:bodyPr/>
                    <a:lstStyle/>
                    <a:p>
                      <a:pPr algn="r" fontAlgn="b"/>
                      <a:r>
                        <a:rPr lang="en-US" sz="1100" u="none" strike="noStrike">
                          <a:solidFill>
                            <a:schemeClr val="tx1">
                              <a:lumMod val="95000"/>
                            </a:schemeClr>
                          </a:solidFill>
                          <a:effectLst/>
                        </a:rPr>
                        <a:t>2.61</a:t>
                      </a:r>
                      <a:endParaRPr lang="en-US" sz="1100" b="0" i="0" u="none" strike="noStrike">
                        <a:solidFill>
                          <a:schemeClr val="tx1">
                            <a:lumMod val="95000"/>
                          </a:schemeClr>
                        </a:solidFill>
                        <a:effectLst/>
                        <a:latin typeface="Calibri"/>
                      </a:endParaRPr>
                    </a:p>
                  </a:txBody>
                  <a:tcPr marL="9525" marR="9525" marT="9525" marB="0" anchor="b">
                    <a:solidFill>
                      <a:schemeClr val="accent1">
                        <a:tint val="20000"/>
                        <a:alpha val="20000"/>
                      </a:schemeClr>
                    </a:solidFill>
                  </a:tcPr>
                </a:tc>
                <a:tc>
                  <a:txBody>
                    <a:bodyPr/>
                    <a:lstStyle/>
                    <a:p>
                      <a:pPr algn="r" fontAlgn="b"/>
                      <a:r>
                        <a:rPr lang="en-US" sz="1100" u="none" strike="noStrike">
                          <a:solidFill>
                            <a:schemeClr val="tx1">
                              <a:lumMod val="95000"/>
                            </a:schemeClr>
                          </a:solidFill>
                          <a:effectLst/>
                        </a:rPr>
                        <a:t>0.6</a:t>
                      </a:r>
                      <a:endParaRPr lang="en-US" sz="1100" b="0" i="0" u="none" strike="noStrike">
                        <a:solidFill>
                          <a:schemeClr val="tx1">
                            <a:lumMod val="95000"/>
                          </a:schemeClr>
                        </a:solidFill>
                        <a:effectLst/>
                        <a:latin typeface="Calibri"/>
                      </a:endParaRPr>
                    </a:p>
                  </a:txBody>
                  <a:tcPr marL="9525" marR="9525" marT="9525" marB="0" anchor="b">
                    <a:solidFill>
                      <a:schemeClr val="accent1">
                        <a:tint val="20000"/>
                        <a:alpha val="20000"/>
                      </a:schemeClr>
                    </a:solidFill>
                  </a:tcPr>
                </a:tc>
                <a:tc>
                  <a:txBody>
                    <a:bodyPr/>
                    <a:lstStyle/>
                    <a:p>
                      <a:pPr algn="r" fontAlgn="b"/>
                      <a:r>
                        <a:rPr lang="en-US" sz="1100" u="none" strike="noStrike">
                          <a:solidFill>
                            <a:schemeClr val="tx1">
                              <a:lumMod val="95000"/>
                            </a:schemeClr>
                          </a:solidFill>
                          <a:effectLst/>
                        </a:rPr>
                        <a:t>3.8</a:t>
                      </a:r>
                      <a:endParaRPr lang="en-US" sz="1100" b="0" i="0" u="none" strike="noStrike">
                        <a:solidFill>
                          <a:schemeClr val="tx1">
                            <a:lumMod val="95000"/>
                          </a:schemeClr>
                        </a:solidFill>
                        <a:effectLst/>
                        <a:latin typeface="Calibri"/>
                      </a:endParaRPr>
                    </a:p>
                  </a:txBody>
                  <a:tcPr marL="9525" marR="9525" marT="9525" marB="0" anchor="b">
                    <a:solidFill>
                      <a:schemeClr val="accent1">
                        <a:tint val="20000"/>
                        <a:alpha val="20000"/>
                      </a:schemeClr>
                    </a:solidFill>
                  </a:tcPr>
                </a:tc>
                <a:tc>
                  <a:txBody>
                    <a:bodyPr/>
                    <a:lstStyle/>
                    <a:p>
                      <a:pPr algn="r" fontAlgn="b"/>
                      <a:r>
                        <a:rPr lang="en-US" sz="1100" u="none" strike="noStrike">
                          <a:solidFill>
                            <a:schemeClr val="tx1">
                              <a:lumMod val="95000"/>
                            </a:schemeClr>
                          </a:solidFill>
                          <a:effectLst/>
                        </a:rPr>
                        <a:t>3.6</a:t>
                      </a:r>
                      <a:endParaRPr lang="en-US" sz="1100" b="0" i="0" u="none" strike="noStrike">
                        <a:solidFill>
                          <a:schemeClr val="tx1">
                            <a:lumMod val="95000"/>
                          </a:schemeClr>
                        </a:solidFill>
                        <a:effectLst/>
                        <a:latin typeface="Calibri"/>
                      </a:endParaRPr>
                    </a:p>
                  </a:txBody>
                  <a:tcPr marL="9525" marR="9525" marT="9525" marB="0" anchor="b">
                    <a:solidFill>
                      <a:schemeClr val="accent1">
                        <a:tint val="20000"/>
                        <a:alpha val="20000"/>
                      </a:schemeClr>
                    </a:solidFill>
                  </a:tcPr>
                </a:tc>
                <a:tc>
                  <a:txBody>
                    <a:bodyPr/>
                    <a:lstStyle/>
                    <a:p>
                      <a:pPr algn="r" fontAlgn="b"/>
                      <a:r>
                        <a:rPr lang="en-US" sz="1100" b="1" u="none" strike="noStrike" dirty="0">
                          <a:solidFill>
                            <a:schemeClr val="tx1">
                              <a:lumMod val="95000"/>
                            </a:schemeClr>
                          </a:solidFill>
                          <a:effectLst/>
                        </a:rPr>
                        <a:t>10.61</a:t>
                      </a:r>
                      <a:endParaRPr lang="en-US" sz="1100" b="1" i="0" u="none" strike="noStrike" dirty="0">
                        <a:solidFill>
                          <a:schemeClr val="tx1">
                            <a:lumMod val="95000"/>
                          </a:schemeClr>
                        </a:solidFill>
                        <a:effectLst/>
                        <a:latin typeface="Calibri"/>
                      </a:endParaRPr>
                    </a:p>
                  </a:txBody>
                  <a:tcPr marL="9525" marR="9525" marT="9525" marB="0" anchor="b">
                    <a:lnR w="12700" cap="flat" cmpd="sng" algn="ctr">
                      <a:solidFill>
                        <a:schemeClr val="tx1"/>
                      </a:solidFill>
                      <a:prstDash val="solid"/>
                      <a:round/>
                      <a:headEnd type="none" w="med" len="med"/>
                      <a:tailEnd type="none" w="med" len="med"/>
                    </a:lnR>
                    <a:solidFill>
                      <a:schemeClr val="accent1">
                        <a:tint val="20000"/>
                        <a:alpha val="30000"/>
                      </a:schemeClr>
                    </a:solidFill>
                  </a:tcPr>
                </a:tc>
                <a:tc vMerge="1">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a:solidFill>
                            <a:schemeClr val="tx1">
                              <a:lumMod val="95000"/>
                            </a:schemeClr>
                          </a:solidFill>
                          <a:effectLst/>
                        </a:rPr>
                        <a:t>5.73</a:t>
                      </a:r>
                      <a:endParaRPr lang="en-US" sz="1100" b="0" i="0" u="none" strike="noStrike">
                        <a:solidFill>
                          <a:schemeClr val="tx1">
                            <a:lumMod val="95000"/>
                          </a:schemeClr>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solidFill>
                      <a:schemeClr val="accent1">
                        <a:tint val="20000"/>
                        <a:alpha val="20000"/>
                      </a:schemeClr>
                    </a:solidFill>
                  </a:tcPr>
                </a:tc>
                <a:tc>
                  <a:txBody>
                    <a:bodyPr/>
                    <a:lstStyle/>
                    <a:p>
                      <a:pPr algn="r" fontAlgn="b"/>
                      <a:r>
                        <a:rPr lang="en-US" sz="1100" u="none" strike="noStrike" dirty="0">
                          <a:solidFill>
                            <a:schemeClr val="tx1">
                              <a:lumMod val="95000"/>
                            </a:schemeClr>
                          </a:solidFill>
                          <a:effectLst/>
                        </a:rPr>
                        <a:t>0.41</a:t>
                      </a:r>
                      <a:endParaRPr lang="en-US" sz="1100" b="0" i="0" u="none" strike="noStrike" dirty="0">
                        <a:solidFill>
                          <a:schemeClr val="tx1">
                            <a:lumMod val="95000"/>
                          </a:schemeClr>
                        </a:solidFill>
                        <a:effectLst/>
                        <a:latin typeface="Calibri"/>
                      </a:endParaRPr>
                    </a:p>
                  </a:txBody>
                  <a:tcPr marL="9525" marR="9525" marT="9525" marB="0" anchor="b">
                    <a:solidFill>
                      <a:schemeClr val="accent1">
                        <a:tint val="20000"/>
                        <a:alpha val="20000"/>
                      </a:schemeClr>
                    </a:solidFill>
                  </a:tcPr>
                </a:tc>
                <a:tc>
                  <a:txBody>
                    <a:bodyPr/>
                    <a:lstStyle/>
                    <a:p>
                      <a:pPr algn="r" fontAlgn="b"/>
                      <a:r>
                        <a:rPr lang="en-US" sz="1100" u="none" strike="noStrike" dirty="0">
                          <a:solidFill>
                            <a:schemeClr val="tx1">
                              <a:lumMod val="95000"/>
                            </a:schemeClr>
                          </a:solidFill>
                          <a:effectLst/>
                        </a:rPr>
                        <a:t>10.24</a:t>
                      </a:r>
                      <a:endParaRPr lang="en-US" sz="1100" b="0" i="0" u="none" strike="noStrike" dirty="0">
                        <a:solidFill>
                          <a:schemeClr val="tx1">
                            <a:lumMod val="95000"/>
                          </a:schemeClr>
                        </a:solidFill>
                        <a:effectLst/>
                        <a:latin typeface="Calibri"/>
                      </a:endParaRPr>
                    </a:p>
                  </a:txBody>
                  <a:tcPr marL="9525" marR="9525" marT="9525" marB="0" anchor="b">
                    <a:solidFill>
                      <a:schemeClr val="accent1">
                        <a:tint val="20000"/>
                        <a:alpha val="20000"/>
                      </a:schemeClr>
                    </a:solidFill>
                  </a:tcPr>
                </a:tc>
                <a:tc>
                  <a:txBody>
                    <a:bodyPr/>
                    <a:lstStyle/>
                    <a:p>
                      <a:pPr algn="r" fontAlgn="b"/>
                      <a:r>
                        <a:rPr lang="en-US" sz="1100" u="none" strike="noStrike" dirty="0">
                          <a:solidFill>
                            <a:schemeClr val="tx1">
                              <a:lumMod val="95000"/>
                            </a:schemeClr>
                          </a:solidFill>
                          <a:effectLst/>
                        </a:rPr>
                        <a:t>16.38</a:t>
                      </a:r>
                      <a:endParaRPr lang="en-US" sz="1100" b="1" i="0" u="none" strike="noStrike" dirty="0">
                        <a:solidFill>
                          <a:schemeClr val="tx1">
                            <a:lumMod val="95000"/>
                          </a:schemeClr>
                        </a:solidFill>
                        <a:effectLst/>
                        <a:latin typeface="Calibri"/>
                      </a:endParaRPr>
                    </a:p>
                  </a:txBody>
                  <a:tcPr marL="9525" marR="9525" marT="9525" marB="0" anchor="b">
                    <a:solidFill>
                      <a:schemeClr val="accent1">
                        <a:tint val="20000"/>
                        <a:alpha val="30000"/>
                      </a:schemeClr>
                    </a:solidFill>
                  </a:tcPr>
                </a:tc>
              </a:tr>
            </a:tbl>
          </a:graphicData>
        </a:graphic>
      </p:graphicFrame>
      <p:grpSp>
        <p:nvGrpSpPr>
          <p:cNvPr id="9" name="Group 8"/>
          <p:cNvGrpSpPr/>
          <p:nvPr/>
        </p:nvGrpSpPr>
        <p:grpSpPr>
          <a:xfrm>
            <a:off x="4232847" y="1184330"/>
            <a:ext cx="5663490" cy="3540774"/>
            <a:chOff x="590422" y="1152354"/>
            <a:chExt cx="4794804" cy="2997678"/>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590422" y="1152354"/>
              <a:ext cx="4794804" cy="2697078"/>
            </a:xfrm>
            <a:prstGeom prst="rect">
              <a:avLst/>
            </a:prstGeom>
          </p:spPr>
        </p:pic>
        <p:sp>
          <p:nvSpPr>
            <p:cNvPr id="8" name="TextBox 7"/>
            <p:cNvSpPr txBox="1"/>
            <p:nvPr/>
          </p:nvSpPr>
          <p:spPr>
            <a:xfrm>
              <a:off x="590422" y="3842268"/>
              <a:ext cx="4794804" cy="307764"/>
            </a:xfrm>
            <a:prstGeom prst="rect">
              <a:avLst/>
            </a:prstGeom>
            <a:noFill/>
          </p:spPr>
          <p:txBody>
            <a:bodyPr wrap="square" lIns="91427" tIns="45714" rIns="91427" bIns="45714" rtlCol="0">
              <a:spAutoFit/>
            </a:bodyPr>
            <a:lstStyle/>
            <a:p>
              <a:pPr algn="ctr" defTabSz="914278" fontAlgn="auto">
                <a:spcBef>
                  <a:spcPts val="0"/>
                </a:spcBef>
                <a:spcAft>
                  <a:spcPts val="0"/>
                </a:spcAft>
              </a:pPr>
              <a:r>
                <a:rPr lang="en-US" sz="1400" dirty="0" smtClean="0">
                  <a:solidFill>
                    <a:schemeClr val="tx1">
                      <a:lumMod val="95000"/>
                    </a:schemeClr>
                  </a:solidFill>
                  <a:effectLst>
                    <a:outerShdw blurRad="38100" dist="38100" dir="2700000" algn="tl">
                      <a:srgbClr val="000000">
                        <a:alpha val="43137"/>
                      </a:srgbClr>
                    </a:outerShdw>
                  </a:effectLst>
                  <a:latin typeface="Calibri"/>
                </a:rPr>
                <a:t>Old City</a:t>
              </a:r>
              <a:endParaRPr lang="en-US" sz="1400" dirty="0">
                <a:solidFill>
                  <a:schemeClr val="tx1">
                    <a:lumMod val="95000"/>
                  </a:schemeClr>
                </a:solidFill>
                <a:effectLst>
                  <a:outerShdw blurRad="38100" dist="38100" dir="2700000" algn="tl">
                    <a:srgbClr val="000000">
                      <a:alpha val="43137"/>
                    </a:srgbClr>
                  </a:outerShdw>
                </a:effectLst>
                <a:latin typeface="Calibri"/>
              </a:endParaRPr>
            </a:p>
          </p:txBody>
        </p:sp>
      </p:grpSp>
      <p:sp>
        <p:nvSpPr>
          <p:cNvPr id="12" name="TextBox 11"/>
          <p:cNvSpPr txBox="1"/>
          <p:nvPr/>
        </p:nvSpPr>
        <p:spPr>
          <a:xfrm>
            <a:off x="590422" y="1476379"/>
            <a:ext cx="3194120" cy="984873"/>
          </a:xfrm>
          <a:prstGeom prst="rect">
            <a:avLst/>
          </a:prstGeom>
          <a:noFill/>
        </p:spPr>
        <p:txBody>
          <a:bodyPr wrap="square" lIns="91427" tIns="45714" rIns="91427" bIns="45714" rtlCol="0">
            <a:spAutoFit/>
          </a:bodyPr>
          <a:lstStyle/>
          <a:p>
            <a:pPr algn="ctr" defTabSz="914278" fontAlgn="auto">
              <a:spcBef>
                <a:spcPts val="0"/>
              </a:spcBef>
              <a:spcAft>
                <a:spcPts val="0"/>
              </a:spcAft>
            </a:pPr>
            <a:r>
              <a:rPr lang="en-US" sz="2000" b="1" dirty="0" smtClean="0">
                <a:solidFill>
                  <a:srgbClr val="FF0000"/>
                </a:solidFill>
                <a:effectLst>
                  <a:outerShdw blurRad="38100" dist="38100" dir="2700000" algn="tl">
                    <a:srgbClr val="000000">
                      <a:alpha val="43137"/>
                    </a:srgbClr>
                  </a:outerShdw>
                </a:effectLst>
                <a:latin typeface="Calibri"/>
              </a:rPr>
              <a:t>54%</a:t>
            </a:r>
            <a:r>
              <a:rPr lang="en-US" sz="2000" b="1" dirty="0" smtClean="0">
                <a:solidFill>
                  <a:schemeClr val="tx1">
                    <a:lumMod val="95000"/>
                  </a:schemeClr>
                </a:solidFill>
                <a:effectLst>
                  <a:outerShdw blurRad="38100" dist="38100" dir="2700000" algn="tl">
                    <a:srgbClr val="000000">
                      <a:alpha val="43137"/>
                    </a:srgbClr>
                  </a:outerShdw>
                </a:effectLst>
                <a:latin typeface="Calibri"/>
              </a:rPr>
              <a:t> </a:t>
            </a:r>
            <a:r>
              <a:rPr lang="en-US" sz="2000" dirty="0" smtClean="0">
                <a:solidFill>
                  <a:schemeClr val="tx1">
                    <a:lumMod val="95000"/>
                  </a:schemeClr>
                </a:solidFill>
                <a:effectLst>
                  <a:outerShdw blurRad="38100" dist="38100" dir="2700000" algn="tl">
                    <a:srgbClr val="000000">
                      <a:alpha val="43137"/>
                    </a:srgbClr>
                  </a:outerShdw>
                </a:effectLst>
                <a:latin typeface="Calibri"/>
              </a:rPr>
              <a:t>Faster rendering than </a:t>
            </a:r>
            <a:r>
              <a:rPr lang="en-US" sz="2000" b="1" dirty="0" smtClean="0">
                <a:solidFill>
                  <a:schemeClr val="tx1">
                    <a:lumMod val="95000"/>
                  </a:schemeClr>
                </a:solidFill>
                <a:effectLst>
                  <a:outerShdw blurRad="38100" dist="38100" dir="2700000" algn="tl">
                    <a:srgbClr val="000000">
                      <a:alpha val="43137"/>
                    </a:srgbClr>
                  </a:outerShdw>
                </a:effectLst>
                <a:latin typeface="Calibri"/>
              </a:rPr>
              <a:t>Simple/Complex</a:t>
            </a:r>
          </a:p>
          <a:p>
            <a:pPr algn="ctr" defTabSz="914278" fontAlgn="auto">
              <a:spcBef>
                <a:spcPts val="0"/>
              </a:spcBef>
              <a:spcAft>
                <a:spcPts val="0"/>
              </a:spcAft>
            </a:pPr>
            <a:r>
              <a:rPr lang="en-US" dirty="0" smtClean="0">
                <a:solidFill>
                  <a:schemeClr val="tx1">
                    <a:lumMod val="95000"/>
                  </a:schemeClr>
                </a:solidFill>
                <a:effectLst>
                  <a:outerShdw blurRad="38100" dist="38100" dir="2700000" algn="tl">
                    <a:srgbClr val="000000">
                      <a:alpha val="43137"/>
                    </a:srgbClr>
                  </a:outerShdw>
                </a:effectLst>
                <a:latin typeface="Calibri"/>
              </a:rPr>
              <a:t>(</a:t>
            </a:r>
            <a:r>
              <a:rPr lang="en-US" dirty="0" smtClean="0">
                <a:solidFill>
                  <a:srgbClr val="FF0000"/>
                </a:solidFill>
                <a:effectLst>
                  <a:outerShdw blurRad="38100" dist="38100" dir="2700000" algn="tl">
                    <a:srgbClr val="000000">
                      <a:alpha val="43137"/>
                    </a:srgbClr>
                  </a:outerShdw>
                </a:effectLst>
                <a:latin typeface="Calibri"/>
              </a:rPr>
              <a:t>2.84x</a:t>
            </a:r>
            <a:r>
              <a:rPr lang="en-US" dirty="0" smtClean="0">
                <a:solidFill>
                  <a:schemeClr val="tx1">
                    <a:lumMod val="95000"/>
                  </a:schemeClr>
                </a:solidFill>
                <a:effectLst>
                  <a:outerShdw blurRad="38100" dist="38100" dir="2700000" algn="tl">
                    <a:srgbClr val="000000">
                      <a:alpha val="43137"/>
                    </a:srgbClr>
                  </a:outerShdw>
                </a:effectLst>
                <a:latin typeface="Calibri"/>
              </a:rPr>
              <a:t> Faster shading)</a:t>
            </a:r>
          </a:p>
        </p:txBody>
      </p:sp>
      <p:sp>
        <p:nvSpPr>
          <p:cNvPr id="13" name="TextBox 12"/>
          <p:cNvSpPr txBox="1"/>
          <p:nvPr/>
        </p:nvSpPr>
        <p:spPr>
          <a:xfrm>
            <a:off x="590422" y="786820"/>
            <a:ext cx="9815502" cy="307764"/>
          </a:xfrm>
          <a:prstGeom prst="rect">
            <a:avLst/>
          </a:prstGeom>
          <a:noFill/>
        </p:spPr>
        <p:txBody>
          <a:bodyPr wrap="square" lIns="91427" tIns="45714" rIns="91427" bIns="45714" rtlCol="0">
            <a:spAutoFit/>
          </a:bodyPr>
          <a:lstStyle/>
          <a:p>
            <a:pPr algn="ctr" defTabSz="914278" fontAlgn="auto">
              <a:spcBef>
                <a:spcPts val="0"/>
              </a:spcBef>
              <a:spcAft>
                <a:spcPts val="0"/>
              </a:spcAft>
            </a:pPr>
            <a:r>
              <a:rPr lang="en-US" sz="1400" dirty="0" smtClean="0">
                <a:solidFill>
                  <a:schemeClr val="tx1">
                    <a:lumMod val="95000"/>
                  </a:schemeClr>
                </a:solidFill>
                <a:effectLst>
                  <a:outerShdw blurRad="38100" dist="38100" dir="2700000" algn="tl">
                    <a:srgbClr val="000000">
                      <a:alpha val="43137"/>
                    </a:srgbClr>
                  </a:outerShdw>
                </a:effectLst>
                <a:latin typeface="Calibri"/>
              </a:rPr>
              <a:t>Deferred shading @8x MSAA  720p  -     Comparison with Simple/Complex [</a:t>
            </a:r>
            <a:r>
              <a:rPr lang="en-US" sz="1400" dirty="0" err="1" smtClean="0">
                <a:solidFill>
                  <a:schemeClr val="tx1">
                    <a:lumMod val="95000"/>
                  </a:schemeClr>
                </a:solidFill>
                <a:effectLst>
                  <a:outerShdw blurRad="38100" dist="38100" dir="2700000" algn="tl">
                    <a:srgbClr val="000000">
                      <a:alpha val="43137"/>
                    </a:srgbClr>
                  </a:outerShdw>
                </a:effectLst>
                <a:latin typeface="Calibri"/>
              </a:rPr>
              <a:t>Lauritzen</a:t>
            </a:r>
            <a:r>
              <a:rPr lang="en-US" sz="1400" dirty="0" smtClean="0">
                <a:solidFill>
                  <a:schemeClr val="tx1">
                    <a:lumMod val="95000"/>
                  </a:schemeClr>
                </a:solidFill>
                <a:effectLst>
                  <a:outerShdw blurRad="38100" dist="38100" dir="2700000" algn="tl">
                    <a:srgbClr val="000000">
                      <a:alpha val="43137"/>
                    </a:srgbClr>
                  </a:outerShdw>
                </a:effectLst>
                <a:latin typeface="Calibri"/>
              </a:rPr>
              <a:t> 2010]    -   NVIDIA GTX980 (Maxwell GM204)</a:t>
            </a:r>
            <a:endParaRPr lang="en-US" sz="1400" dirty="0">
              <a:solidFill>
                <a:schemeClr val="tx1">
                  <a:lumMod val="95000"/>
                </a:schemeClr>
              </a:solidFill>
              <a:effectLst>
                <a:outerShdw blurRad="38100" dist="38100" dir="2700000" algn="tl">
                  <a:srgbClr val="000000">
                    <a:alpha val="43137"/>
                  </a:srgbClr>
                </a:outerShdw>
              </a:effectLst>
              <a:latin typeface="Calibri"/>
            </a:endParaRPr>
          </a:p>
        </p:txBody>
      </p:sp>
      <p:graphicFrame>
        <p:nvGraphicFramePr>
          <p:cNvPr id="15" name="Table 14"/>
          <p:cNvGraphicFramePr>
            <a:graphicFrameLocks noGrp="1"/>
          </p:cNvGraphicFramePr>
          <p:nvPr>
            <p:extLst>
              <p:ext uri="{D42A27DB-BD31-4B8C-83A1-F6EECF244321}">
                <p14:modId xmlns:p14="http://schemas.microsoft.com/office/powerpoint/2010/main" val="1016482977"/>
              </p:ext>
            </p:extLst>
          </p:nvPr>
        </p:nvGraphicFramePr>
        <p:xfrm>
          <a:off x="1314951" y="5782445"/>
          <a:ext cx="8140549" cy="192405"/>
        </p:xfrm>
        <a:graphic>
          <a:graphicData uri="http://schemas.openxmlformats.org/drawingml/2006/table">
            <a:tbl>
              <a:tblPr>
                <a:tableStyleId>{5C22544A-7EE6-4342-B048-85BDC9FD1C3A}</a:tableStyleId>
              </a:tblPr>
              <a:tblGrid>
                <a:gridCol w="1362673"/>
                <a:gridCol w="681336"/>
                <a:gridCol w="880060"/>
                <a:gridCol w="883608"/>
                <a:gridCol w="681336"/>
                <a:gridCol w="681336"/>
                <a:gridCol w="244856"/>
                <a:gridCol w="681336"/>
                <a:gridCol w="681336"/>
                <a:gridCol w="681336"/>
                <a:gridCol w="681336"/>
              </a:tblGrid>
              <a:tr h="190500">
                <a:tc>
                  <a:txBody>
                    <a:bodyPr/>
                    <a:lstStyle/>
                    <a:p>
                      <a:pPr algn="l" fontAlgn="b"/>
                      <a:r>
                        <a:rPr lang="en-US" sz="1200" b="1" u="none" strike="noStrike" dirty="0">
                          <a:solidFill>
                            <a:schemeClr val="tx1">
                              <a:lumMod val="95000"/>
                            </a:schemeClr>
                          </a:solidFill>
                          <a:effectLst/>
                        </a:rPr>
                        <a:t>UE3 </a:t>
                      </a:r>
                      <a:r>
                        <a:rPr lang="en-US" sz="1200" b="1" u="none" strike="noStrike" dirty="0" err="1">
                          <a:solidFill>
                            <a:schemeClr val="tx1">
                              <a:lumMod val="95000"/>
                            </a:schemeClr>
                          </a:solidFill>
                          <a:effectLst/>
                        </a:rPr>
                        <a:t>FoliageMap</a:t>
                      </a:r>
                      <a:endParaRPr lang="en-US" sz="1200" b="1" i="0" u="none" strike="noStrike" dirty="0">
                        <a:solidFill>
                          <a:schemeClr val="tx1">
                            <a:lumMod val="95000"/>
                          </a:schemeClr>
                        </a:solidFill>
                        <a:effectLst/>
                        <a:latin typeface="Calibri"/>
                      </a:endParaRPr>
                    </a:p>
                  </a:txBody>
                  <a:tcPr marL="9525" marR="9525" marT="9525" marB="0" anchor="b">
                    <a:solidFill>
                      <a:schemeClr val="accent1">
                        <a:tint val="20000"/>
                        <a:alpha val="20000"/>
                      </a:schemeClr>
                    </a:solidFill>
                  </a:tcPr>
                </a:tc>
                <a:tc>
                  <a:txBody>
                    <a:bodyPr/>
                    <a:lstStyle/>
                    <a:p>
                      <a:pPr algn="r" fontAlgn="b"/>
                      <a:r>
                        <a:rPr lang="en-US" sz="1100" u="none" strike="noStrike">
                          <a:solidFill>
                            <a:schemeClr val="tx1">
                              <a:lumMod val="95000"/>
                            </a:schemeClr>
                          </a:solidFill>
                          <a:effectLst/>
                        </a:rPr>
                        <a:t>2</a:t>
                      </a:r>
                      <a:endParaRPr lang="en-US" sz="1100" b="0" i="0" u="none" strike="noStrike">
                        <a:solidFill>
                          <a:schemeClr val="tx1">
                            <a:lumMod val="95000"/>
                          </a:schemeClr>
                        </a:solidFill>
                        <a:effectLst/>
                        <a:latin typeface="Calibri"/>
                      </a:endParaRPr>
                    </a:p>
                  </a:txBody>
                  <a:tcPr marL="9525" marR="9525" marT="9525" marB="0" anchor="b">
                    <a:solidFill>
                      <a:schemeClr val="accent1">
                        <a:tint val="20000"/>
                        <a:alpha val="20000"/>
                      </a:schemeClr>
                    </a:solidFill>
                  </a:tcPr>
                </a:tc>
                <a:tc>
                  <a:txBody>
                    <a:bodyPr/>
                    <a:lstStyle/>
                    <a:p>
                      <a:pPr algn="r" fontAlgn="b"/>
                      <a:r>
                        <a:rPr lang="en-US" sz="1100" u="none" strike="noStrike">
                          <a:solidFill>
                            <a:schemeClr val="tx1">
                              <a:lumMod val="95000"/>
                            </a:schemeClr>
                          </a:solidFill>
                          <a:effectLst/>
                        </a:rPr>
                        <a:t>0.6</a:t>
                      </a:r>
                      <a:endParaRPr lang="en-US" sz="1100" b="0" i="0" u="none" strike="noStrike">
                        <a:solidFill>
                          <a:schemeClr val="tx1">
                            <a:lumMod val="95000"/>
                          </a:schemeClr>
                        </a:solidFill>
                        <a:effectLst/>
                        <a:latin typeface="Calibri"/>
                      </a:endParaRPr>
                    </a:p>
                  </a:txBody>
                  <a:tcPr marL="9525" marR="9525" marT="9525" marB="0" anchor="b">
                    <a:solidFill>
                      <a:schemeClr val="accent1">
                        <a:tint val="20000"/>
                        <a:alpha val="20000"/>
                      </a:schemeClr>
                    </a:solidFill>
                  </a:tcPr>
                </a:tc>
                <a:tc>
                  <a:txBody>
                    <a:bodyPr/>
                    <a:lstStyle/>
                    <a:p>
                      <a:pPr algn="r" fontAlgn="b"/>
                      <a:r>
                        <a:rPr lang="en-US" sz="1100" u="none" strike="noStrike" dirty="0">
                          <a:solidFill>
                            <a:schemeClr val="tx1">
                              <a:lumMod val="95000"/>
                            </a:schemeClr>
                          </a:solidFill>
                          <a:effectLst/>
                        </a:rPr>
                        <a:t>2.47</a:t>
                      </a:r>
                      <a:endParaRPr lang="en-US" sz="1100" b="0" i="0" u="none" strike="noStrike" dirty="0">
                        <a:solidFill>
                          <a:schemeClr val="tx1">
                            <a:lumMod val="95000"/>
                          </a:schemeClr>
                        </a:solidFill>
                        <a:effectLst/>
                        <a:latin typeface="Calibri"/>
                      </a:endParaRPr>
                    </a:p>
                  </a:txBody>
                  <a:tcPr marL="9525" marR="9525" marT="9525" marB="0" anchor="b">
                    <a:solidFill>
                      <a:schemeClr val="accent1">
                        <a:tint val="20000"/>
                        <a:alpha val="20000"/>
                      </a:schemeClr>
                    </a:solidFill>
                  </a:tcPr>
                </a:tc>
                <a:tc>
                  <a:txBody>
                    <a:bodyPr/>
                    <a:lstStyle/>
                    <a:p>
                      <a:pPr algn="r" fontAlgn="b"/>
                      <a:r>
                        <a:rPr lang="en-US" sz="1100" u="none" strike="noStrike">
                          <a:solidFill>
                            <a:schemeClr val="tx1">
                              <a:lumMod val="95000"/>
                            </a:schemeClr>
                          </a:solidFill>
                          <a:effectLst/>
                        </a:rPr>
                        <a:t>3.67</a:t>
                      </a:r>
                      <a:endParaRPr lang="en-US" sz="1100" b="0" i="0" u="none" strike="noStrike">
                        <a:solidFill>
                          <a:schemeClr val="tx1">
                            <a:lumMod val="95000"/>
                          </a:schemeClr>
                        </a:solidFill>
                        <a:effectLst/>
                        <a:latin typeface="Calibri"/>
                      </a:endParaRPr>
                    </a:p>
                  </a:txBody>
                  <a:tcPr marL="9525" marR="9525" marT="9525" marB="0" anchor="b">
                    <a:solidFill>
                      <a:schemeClr val="accent1">
                        <a:tint val="20000"/>
                        <a:alpha val="20000"/>
                      </a:schemeClr>
                    </a:solidFill>
                  </a:tcPr>
                </a:tc>
                <a:tc>
                  <a:txBody>
                    <a:bodyPr/>
                    <a:lstStyle/>
                    <a:p>
                      <a:pPr algn="r" fontAlgn="b"/>
                      <a:r>
                        <a:rPr lang="en-US" sz="1100" b="1" u="none" strike="noStrike" dirty="0">
                          <a:solidFill>
                            <a:schemeClr val="tx1">
                              <a:lumMod val="95000"/>
                            </a:schemeClr>
                          </a:solidFill>
                          <a:effectLst/>
                        </a:rPr>
                        <a:t>8.74</a:t>
                      </a:r>
                      <a:endParaRPr lang="en-US" sz="1100" b="1" i="0" u="none" strike="noStrike" dirty="0">
                        <a:solidFill>
                          <a:schemeClr val="tx1">
                            <a:lumMod val="95000"/>
                          </a:schemeClr>
                        </a:solidFill>
                        <a:effectLst/>
                        <a:latin typeface="Calibri"/>
                      </a:endParaRPr>
                    </a:p>
                  </a:txBody>
                  <a:tcPr marL="9525" marR="9525" marT="9525" marB="0" anchor="b">
                    <a:lnR w="12700" cap="flat" cmpd="sng" algn="ctr">
                      <a:solidFill>
                        <a:schemeClr val="tx1"/>
                      </a:solidFill>
                      <a:prstDash val="solid"/>
                      <a:round/>
                      <a:headEnd type="none" w="med" len="med"/>
                      <a:tailEnd type="none" w="med" len="med"/>
                    </a:lnR>
                    <a:solidFill>
                      <a:schemeClr val="accent1">
                        <a:tint val="20000"/>
                        <a:alpha val="30000"/>
                      </a:schemeClr>
                    </a:solidFill>
                  </a:tcPr>
                </a:tc>
                <a:tc>
                  <a:txBody>
                    <a:bodyPr/>
                    <a:lstStyle/>
                    <a:p>
                      <a:pPr algn="l" fontAlgn="b"/>
                      <a:endParaRPr lang="en-US" sz="1100" b="0" i="0" u="none" strike="noStrike" dirty="0">
                        <a:solidFill>
                          <a:schemeClr val="tx1">
                            <a:lumMod val="95000"/>
                          </a:schemeClr>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tc>
                  <a:txBody>
                    <a:bodyPr/>
                    <a:lstStyle/>
                    <a:p>
                      <a:pPr algn="r" fontAlgn="b"/>
                      <a:r>
                        <a:rPr lang="en-US" sz="1100" u="none" strike="noStrike" dirty="0">
                          <a:solidFill>
                            <a:schemeClr val="tx1">
                              <a:lumMod val="95000"/>
                            </a:schemeClr>
                          </a:solidFill>
                          <a:effectLst/>
                        </a:rPr>
                        <a:t>4.35</a:t>
                      </a:r>
                      <a:endParaRPr lang="en-US" sz="1100" b="0" i="0" u="none" strike="noStrike" dirty="0">
                        <a:solidFill>
                          <a:schemeClr val="tx1">
                            <a:lumMod val="95000"/>
                          </a:schemeClr>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solidFill>
                      <a:schemeClr val="accent1">
                        <a:tint val="20000"/>
                        <a:alpha val="20000"/>
                      </a:schemeClr>
                    </a:solidFill>
                  </a:tcPr>
                </a:tc>
                <a:tc>
                  <a:txBody>
                    <a:bodyPr/>
                    <a:lstStyle/>
                    <a:p>
                      <a:pPr algn="r" fontAlgn="b"/>
                      <a:r>
                        <a:rPr lang="en-US" sz="1100" u="none" strike="noStrike">
                          <a:solidFill>
                            <a:schemeClr val="tx1">
                              <a:lumMod val="95000"/>
                            </a:schemeClr>
                          </a:solidFill>
                          <a:effectLst/>
                        </a:rPr>
                        <a:t>0.41</a:t>
                      </a:r>
                      <a:endParaRPr lang="en-US" sz="1100" b="0" i="0" u="none" strike="noStrike">
                        <a:solidFill>
                          <a:schemeClr val="tx1">
                            <a:lumMod val="95000"/>
                          </a:schemeClr>
                        </a:solidFill>
                        <a:effectLst/>
                        <a:latin typeface="Calibri"/>
                      </a:endParaRPr>
                    </a:p>
                  </a:txBody>
                  <a:tcPr marL="9525" marR="9525" marT="9525" marB="0" anchor="b">
                    <a:solidFill>
                      <a:schemeClr val="accent1">
                        <a:tint val="20000"/>
                        <a:alpha val="20000"/>
                      </a:schemeClr>
                    </a:solidFill>
                  </a:tcPr>
                </a:tc>
                <a:tc>
                  <a:txBody>
                    <a:bodyPr/>
                    <a:lstStyle/>
                    <a:p>
                      <a:pPr algn="r" fontAlgn="b"/>
                      <a:r>
                        <a:rPr lang="en-US" sz="1100" u="none" strike="noStrike">
                          <a:solidFill>
                            <a:schemeClr val="tx1">
                              <a:lumMod val="95000"/>
                            </a:schemeClr>
                          </a:solidFill>
                          <a:effectLst/>
                        </a:rPr>
                        <a:t>10.45</a:t>
                      </a:r>
                      <a:endParaRPr lang="en-US" sz="1100" b="0" i="0" u="none" strike="noStrike">
                        <a:solidFill>
                          <a:schemeClr val="tx1">
                            <a:lumMod val="95000"/>
                          </a:schemeClr>
                        </a:solidFill>
                        <a:effectLst/>
                        <a:latin typeface="Calibri"/>
                      </a:endParaRPr>
                    </a:p>
                  </a:txBody>
                  <a:tcPr marL="9525" marR="9525" marT="9525" marB="0" anchor="b">
                    <a:solidFill>
                      <a:schemeClr val="accent1">
                        <a:tint val="20000"/>
                        <a:alpha val="20000"/>
                      </a:schemeClr>
                    </a:solidFill>
                  </a:tcPr>
                </a:tc>
                <a:tc>
                  <a:txBody>
                    <a:bodyPr/>
                    <a:lstStyle/>
                    <a:p>
                      <a:pPr algn="r" fontAlgn="b"/>
                      <a:r>
                        <a:rPr lang="en-US" sz="1100" u="none" strike="noStrike" dirty="0">
                          <a:solidFill>
                            <a:schemeClr val="tx1">
                              <a:lumMod val="95000"/>
                            </a:schemeClr>
                          </a:solidFill>
                          <a:effectLst/>
                        </a:rPr>
                        <a:t>15.21</a:t>
                      </a:r>
                      <a:endParaRPr lang="en-US" sz="1100" b="1" i="0" u="none" strike="noStrike" dirty="0">
                        <a:solidFill>
                          <a:schemeClr val="tx1">
                            <a:lumMod val="95000"/>
                          </a:schemeClr>
                        </a:solidFill>
                        <a:effectLst/>
                        <a:latin typeface="Calibri"/>
                      </a:endParaRPr>
                    </a:p>
                  </a:txBody>
                  <a:tcPr marL="9525" marR="9525" marT="9525" marB="0" anchor="b">
                    <a:solidFill>
                      <a:schemeClr val="accent1">
                        <a:tint val="20000"/>
                        <a:alpha val="30000"/>
                      </a:schemeClr>
                    </a:solidFill>
                  </a:tcPr>
                </a:tc>
              </a:tr>
            </a:tbl>
          </a:graphicData>
        </a:graphic>
      </p:graphicFrame>
      <p:grpSp>
        <p:nvGrpSpPr>
          <p:cNvPr id="18" name="Group 17"/>
          <p:cNvGrpSpPr/>
          <p:nvPr/>
        </p:nvGrpSpPr>
        <p:grpSpPr>
          <a:xfrm>
            <a:off x="2680409" y="5488463"/>
            <a:ext cx="2444940" cy="202010"/>
            <a:chOff x="2680409" y="5488463"/>
            <a:chExt cx="2444940" cy="202010"/>
          </a:xfrm>
        </p:grpSpPr>
        <p:sp>
          <p:nvSpPr>
            <p:cNvPr id="16" name="Rectangle 15"/>
            <p:cNvSpPr/>
            <p:nvPr/>
          </p:nvSpPr>
          <p:spPr>
            <a:xfrm>
              <a:off x="2680409" y="5488463"/>
              <a:ext cx="672116" cy="20201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241691" y="5488463"/>
              <a:ext cx="883658" cy="20201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6728534" y="5482986"/>
            <a:ext cx="672116" cy="202010"/>
          </a:xfrm>
          <a:prstGeom prst="rect">
            <a:avLst/>
          </a:prstGeom>
          <a:noFill/>
          <a:ln>
            <a:solidFill>
              <a:srgbClr val="6F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0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8149485" y="894149"/>
            <a:ext cx="2373506" cy="4027883"/>
            <a:chOff x="7225098" y="1161794"/>
            <a:chExt cx="2373506" cy="4027883"/>
          </a:xfrm>
        </p:grpSpPr>
        <p:grpSp>
          <p:nvGrpSpPr>
            <p:cNvPr id="29" name="Group 28"/>
            <p:cNvGrpSpPr/>
            <p:nvPr/>
          </p:nvGrpSpPr>
          <p:grpSpPr>
            <a:xfrm>
              <a:off x="7225098" y="1161794"/>
              <a:ext cx="2373506" cy="4027883"/>
              <a:chOff x="7225098" y="1161794"/>
              <a:chExt cx="2373506" cy="4027883"/>
            </a:xfrm>
          </p:grpSpPr>
          <p:grpSp>
            <p:nvGrpSpPr>
              <p:cNvPr id="181" name="Group 180"/>
              <p:cNvGrpSpPr/>
              <p:nvPr/>
            </p:nvGrpSpPr>
            <p:grpSpPr>
              <a:xfrm>
                <a:off x="7225098" y="1161794"/>
                <a:ext cx="2187331" cy="3827660"/>
                <a:chOff x="729214" y="1218906"/>
                <a:chExt cx="2187331" cy="3827660"/>
              </a:xfrm>
            </p:grpSpPr>
            <p:sp>
              <p:nvSpPr>
                <p:cNvPr id="182" name="Trapezoid 181"/>
                <p:cNvSpPr/>
                <p:nvPr/>
              </p:nvSpPr>
              <p:spPr>
                <a:xfrm rot="10800000">
                  <a:off x="1232133" y="1465166"/>
                  <a:ext cx="1524000" cy="3581400"/>
                </a:xfrm>
                <a:prstGeom prst="trapezoid">
                  <a:avLst>
                    <a:gd name="adj" fmla="val 31944"/>
                  </a:avLst>
                </a:prstGeom>
                <a:solidFill>
                  <a:srgbClr val="4F81BD">
                    <a:alpha val="30000"/>
                  </a:srgbClr>
                </a:solidFill>
                <a:ln w="25400" cap="flat" cmpd="sng" algn="ctr">
                  <a:solidFill>
                    <a:srgbClr val="4F81BD">
                      <a:shade val="50000"/>
                    </a:srgbClr>
                  </a:solidFill>
                  <a:prstDash val="solid"/>
                </a:ln>
                <a:effectLst/>
              </p:spPr>
              <p:txBody>
                <a:bodyPr lIns="91427" tIns="45714" rIns="91427" bIns="45714" rtlCol="0" anchor="ctr"/>
                <a:lstStyle/>
                <a:p>
                  <a:pPr algn="ctr" defTabSz="914278" fontAlgn="auto">
                    <a:spcBef>
                      <a:spcPts val="0"/>
                    </a:spcBef>
                    <a:spcAft>
                      <a:spcPts val="0"/>
                    </a:spcAft>
                    <a:defRPr/>
                  </a:pPr>
                  <a:endParaRPr lang="en-US" sz="1900" kern="0" smtClean="0">
                    <a:solidFill>
                      <a:prstClr val="white"/>
                    </a:solidFill>
                    <a:latin typeface="Calibri"/>
                  </a:endParaRPr>
                </a:p>
              </p:txBody>
            </p:sp>
            <p:sp>
              <p:nvSpPr>
                <p:cNvPr id="183" name="Arc 182"/>
                <p:cNvSpPr/>
                <p:nvPr/>
              </p:nvSpPr>
              <p:spPr>
                <a:xfrm flipH="1" flipV="1">
                  <a:off x="729214" y="2441267"/>
                  <a:ext cx="1332844" cy="398717"/>
                </a:xfrm>
                <a:prstGeom prst="arc">
                  <a:avLst>
                    <a:gd name="adj1" fmla="val 4946202"/>
                    <a:gd name="adj2" fmla="val 15893648"/>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84" name="Arc 183"/>
                <p:cNvSpPr/>
                <p:nvPr/>
              </p:nvSpPr>
              <p:spPr>
                <a:xfrm rot="1207385" flipH="1" flipV="1">
                  <a:off x="1063280" y="1836632"/>
                  <a:ext cx="1853265" cy="419100"/>
                </a:xfrm>
                <a:prstGeom prst="arc">
                  <a:avLst>
                    <a:gd name="adj1" fmla="val 11423225"/>
                    <a:gd name="adj2" fmla="val 20893513"/>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85" name="Arc 184"/>
                <p:cNvSpPr/>
                <p:nvPr/>
              </p:nvSpPr>
              <p:spPr>
                <a:xfrm flipH="1" flipV="1">
                  <a:off x="1213546" y="3977573"/>
                  <a:ext cx="715897" cy="570586"/>
                </a:xfrm>
                <a:prstGeom prst="arc">
                  <a:avLst>
                    <a:gd name="adj1" fmla="val 5536946"/>
                    <a:gd name="adj2" fmla="val 15099065"/>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86" name="TextBox 185"/>
                <p:cNvSpPr txBox="1"/>
                <p:nvPr/>
              </p:nvSpPr>
              <p:spPr>
                <a:xfrm>
                  <a:off x="1278248" y="1218906"/>
                  <a:ext cx="1447800" cy="276987"/>
                </a:xfrm>
                <a:prstGeom prst="rect">
                  <a:avLst/>
                </a:prstGeom>
                <a:noFill/>
              </p:spPr>
              <p:txBody>
                <a:bodyPr wrap="square" lIns="91427" tIns="45714" rIns="91427" bIns="45714" rtlCol="0">
                  <a:spAutoFit/>
                </a:bodyPr>
                <a:lstStyle/>
                <a:p>
                  <a:pPr algn="ctr" defTabSz="914278" fontAlgn="auto">
                    <a:spcBef>
                      <a:spcPts val="0"/>
                    </a:spcBef>
                    <a:spcAft>
                      <a:spcPts val="0"/>
                    </a:spcAft>
                  </a:pPr>
                  <a:r>
                    <a:rPr lang="en-US" sz="1200" i="1" dirty="0">
                      <a:solidFill>
                        <a:schemeClr val="tx1">
                          <a:lumMod val="75000"/>
                        </a:schemeClr>
                      </a:solidFill>
                      <a:latin typeface="Calibri"/>
                    </a:rPr>
                    <a:t>Pixel frustum</a:t>
                  </a:r>
                </a:p>
              </p:txBody>
            </p:sp>
          </p:grpSp>
          <p:sp>
            <p:nvSpPr>
              <p:cNvPr id="112" name="TextBox 111"/>
              <p:cNvSpPr txBox="1"/>
              <p:nvPr/>
            </p:nvSpPr>
            <p:spPr>
              <a:xfrm>
                <a:off x="8730005" y="4912690"/>
                <a:ext cx="868599" cy="276987"/>
              </a:xfrm>
              <a:prstGeom prst="rect">
                <a:avLst/>
              </a:prstGeom>
              <a:noFill/>
            </p:spPr>
            <p:txBody>
              <a:bodyPr wrap="square" lIns="91427" tIns="45714" rIns="91427" bIns="45714" rtlCol="0">
                <a:spAutoFit/>
              </a:bodyPr>
              <a:lstStyle/>
              <a:p>
                <a:pPr defTabSz="914278" fontAlgn="auto">
                  <a:spcBef>
                    <a:spcPts val="0"/>
                  </a:spcBef>
                  <a:spcAft>
                    <a:spcPts val="0"/>
                  </a:spcAft>
                </a:pPr>
                <a:r>
                  <a:rPr lang="en-US" sz="1200" i="1" dirty="0" smtClean="0">
                    <a:solidFill>
                      <a:schemeClr val="tx1">
                        <a:lumMod val="75000"/>
                      </a:schemeClr>
                    </a:solidFill>
                    <a:latin typeface="Calibri"/>
                  </a:rPr>
                  <a:t>Pixel</a:t>
                </a:r>
                <a:endParaRPr lang="en-US" sz="1200" i="1" dirty="0">
                  <a:solidFill>
                    <a:schemeClr val="tx1">
                      <a:lumMod val="75000"/>
                    </a:schemeClr>
                  </a:solidFill>
                  <a:latin typeface="Calibri"/>
                </a:endParaRPr>
              </a:p>
            </p:txBody>
          </p:sp>
        </p:grpSp>
        <p:grpSp>
          <p:nvGrpSpPr>
            <p:cNvPr id="27" name="Group 26"/>
            <p:cNvGrpSpPr/>
            <p:nvPr/>
          </p:nvGrpSpPr>
          <p:grpSpPr>
            <a:xfrm>
              <a:off x="8148768" y="4918902"/>
              <a:ext cx="672230" cy="124404"/>
              <a:chOff x="4776592" y="4692169"/>
              <a:chExt cx="672230" cy="124404"/>
            </a:xfrm>
          </p:grpSpPr>
          <p:cxnSp>
            <p:nvCxnSpPr>
              <p:cNvPr id="7" name="Straight Connector 6"/>
              <p:cNvCxnSpPr/>
              <p:nvPr/>
            </p:nvCxnSpPr>
            <p:spPr>
              <a:xfrm>
                <a:off x="4776592" y="4762473"/>
                <a:ext cx="672230" cy="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825277" y="4692169"/>
                <a:ext cx="0" cy="12390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V="1">
                <a:off x="5397950" y="4692665"/>
                <a:ext cx="0" cy="12390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176" name="Rectangle 175"/>
          <p:cNvSpPr/>
          <p:nvPr/>
        </p:nvSpPr>
        <p:spPr>
          <a:xfrm>
            <a:off x="8633817" y="5008311"/>
            <a:ext cx="1524000" cy="415498"/>
          </a:xfrm>
          <a:prstGeom prst="rect">
            <a:avLst/>
          </a:prstGeom>
        </p:spPr>
        <p:txBody>
          <a:bodyPr wrap="square">
            <a:spAutoFit/>
          </a:bodyPr>
          <a:lstStyle/>
          <a:p>
            <a:pPr algn="ctr"/>
            <a:r>
              <a:rPr lang="en-US" sz="1050" i="1" dirty="0" smtClean="0"/>
              <a:t>Per-sample visibility and shading attributes</a:t>
            </a:r>
            <a:endParaRPr lang="en-US" sz="1050" i="1" dirty="0"/>
          </a:p>
        </p:txBody>
      </p:sp>
      <p:grpSp>
        <p:nvGrpSpPr>
          <p:cNvPr id="11" name="Group 10"/>
          <p:cNvGrpSpPr/>
          <p:nvPr/>
        </p:nvGrpSpPr>
        <p:grpSpPr>
          <a:xfrm>
            <a:off x="8151751" y="894149"/>
            <a:ext cx="2184152" cy="4092797"/>
            <a:chOff x="8489593" y="1205440"/>
            <a:chExt cx="2184152" cy="4092797"/>
          </a:xfrm>
        </p:grpSpPr>
        <p:sp>
          <p:nvSpPr>
            <p:cNvPr id="150" name="Trapezoid 149"/>
            <p:cNvSpPr/>
            <p:nvPr/>
          </p:nvSpPr>
          <p:spPr>
            <a:xfrm rot="10800000">
              <a:off x="8989333" y="1453769"/>
              <a:ext cx="1524000" cy="3581400"/>
            </a:xfrm>
            <a:prstGeom prst="trapezoid">
              <a:avLst>
                <a:gd name="adj" fmla="val 31944"/>
              </a:avLst>
            </a:prstGeom>
            <a:noFill/>
            <a:ln w="25400" cap="flat" cmpd="sng" algn="ctr">
              <a:solidFill>
                <a:srgbClr val="4F81BD">
                  <a:shade val="50000"/>
                </a:srgbClr>
              </a:solidFill>
              <a:prstDash val="solid"/>
            </a:ln>
            <a:effectLst/>
          </p:spPr>
          <p:txBody>
            <a:bodyPr lIns="91427" tIns="45714" rIns="91427" bIns="45714" rtlCol="0" anchor="ctr"/>
            <a:lstStyle/>
            <a:p>
              <a:pPr algn="ctr" defTabSz="914278" fontAlgn="auto">
                <a:spcBef>
                  <a:spcPts val="0"/>
                </a:spcBef>
                <a:spcAft>
                  <a:spcPts val="0"/>
                </a:spcAft>
                <a:defRPr/>
              </a:pPr>
              <a:endParaRPr lang="en-US" sz="1900" kern="0" smtClean="0">
                <a:solidFill>
                  <a:prstClr val="white"/>
                </a:solidFill>
                <a:latin typeface="Calibri"/>
              </a:endParaRPr>
            </a:p>
          </p:txBody>
        </p:sp>
        <p:sp>
          <p:nvSpPr>
            <p:cNvPr id="58" name="Arc 57"/>
            <p:cNvSpPr/>
            <p:nvPr/>
          </p:nvSpPr>
          <p:spPr>
            <a:xfrm flipH="1" flipV="1">
              <a:off x="8489593" y="2426576"/>
              <a:ext cx="1332844" cy="398717"/>
            </a:xfrm>
            <a:prstGeom prst="arc">
              <a:avLst>
                <a:gd name="adj1" fmla="val 4946202"/>
                <a:gd name="adj2" fmla="val 15893648"/>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51" name="TextBox 150"/>
            <p:cNvSpPr txBox="1"/>
            <p:nvPr/>
          </p:nvSpPr>
          <p:spPr>
            <a:xfrm>
              <a:off x="9036979" y="1205440"/>
              <a:ext cx="1447800" cy="276987"/>
            </a:xfrm>
            <a:prstGeom prst="rect">
              <a:avLst/>
            </a:prstGeom>
            <a:noFill/>
          </p:spPr>
          <p:txBody>
            <a:bodyPr wrap="square" lIns="91427" tIns="45714" rIns="91427" bIns="45714" rtlCol="0">
              <a:spAutoFit/>
            </a:bodyPr>
            <a:lstStyle/>
            <a:p>
              <a:pPr algn="ctr" defTabSz="914278" fontAlgn="auto">
                <a:spcBef>
                  <a:spcPts val="0"/>
                </a:spcBef>
                <a:spcAft>
                  <a:spcPts val="0"/>
                </a:spcAft>
              </a:pPr>
              <a:r>
                <a:rPr lang="en-US" sz="1200" i="1" dirty="0">
                  <a:solidFill>
                    <a:schemeClr val="tx1">
                      <a:lumMod val="75000"/>
                    </a:schemeClr>
                  </a:solidFill>
                  <a:latin typeface="Calibri"/>
                </a:rPr>
                <a:t>Pixel frustum</a:t>
              </a:r>
            </a:p>
          </p:txBody>
        </p:sp>
        <p:sp>
          <p:nvSpPr>
            <p:cNvPr id="153" name="Arc 152"/>
            <p:cNvSpPr/>
            <p:nvPr/>
          </p:nvSpPr>
          <p:spPr>
            <a:xfrm rot="1207385" flipH="1" flipV="1">
              <a:off x="8820480" y="1825235"/>
              <a:ext cx="1853265" cy="419100"/>
            </a:xfrm>
            <a:prstGeom prst="arc">
              <a:avLst>
                <a:gd name="adj1" fmla="val 11423225"/>
                <a:gd name="adj2" fmla="val 20893513"/>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70" name="Rectangle 169"/>
            <p:cNvSpPr/>
            <p:nvPr/>
          </p:nvSpPr>
          <p:spPr>
            <a:xfrm>
              <a:off x="9522300" y="5101025"/>
              <a:ext cx="197212" cy="197212"/>
            </a:xfrm>
            <a:prstGeom prst="rect">
              <a:avLst/>
            </a:prstGeom>
            <a:gradFill rotWithShape="1">
              <a:gsLst>
                <a:gs pos="0">
                  <a:srgbClr val="117D7D">
                    <a:tint val="100000"/>
                    <a:shade val="100000"/>
                    <a:satMod val="130000"/>
                  </a:srgbClr>
                </a:gs>
                <a:gs pos="100000">
                  <a:srgbClr val="117D7D">
                    <a:tint val="50000"/>
                    <a:shade val="100000"/>
                    <a:satMod val="350000"/>
                  </a:srgbClr>
                </a:gs>
              </a:gsLst>
              <a:lin ang="16200000" scaled="0"/>
            </a:gradFill>
            <a:ln w="9525" cap="flat" cmpd="sng" algn="ctr">
              <a:solidFill>
                <a:schemeClr val="accent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4A2B"/>
                </a:solidFill>
                <a:effectLst/>
                <a:uLnTx/>
                <a:uFillTx/>
                <a:latin typeface="Arial"/>
                <a:ea typeface="+mn-ea"/>
                <a:cs typeface="+mn-cs"/>
              </a:endParaRPr>
            </a:p>
          </p:txBody>
        </p:sp>
        <p:sp>
          <p:nvSpPr>
            <p:cNvPr id="171" name="Rectangle 170"/>
            <p:cNvSpPr/>
            <p:nvPr/>
          </p:nvSpPr>
          <p:spPr>
            <a:xfrm>
              <a:off x="9789946" y="5101025"/>
              <a:ext cx="197212" cy="197212"/>
            </a:xfrm>
            <a:prstGeom prst="rect">
              <a:avLst/>
            </a:prstGeom>
            <a:gradFill rotWithShape="1">
              <a:gsLst>
                <a:gs pos="0">
                  <a:srgbClr val="BF9064">
                    <a:lumMod val="97000"/>
                  </a:srgbClr>
                </a:gs>
                <a:gs pos="100000">
                  <a:srgbClr val="836F85"/>
                </a:gs>
              </a:gsLst>
              <a:lin ang="16200000" scaled="0"/>
            </a:gradFill>
            <a:ln w="9525" cap="flat" cmpd="sng" algn="ctr">
              <a:solidFill>
                <a:schemeClr val="accent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4A2B"/>
                </a:solidFill>
                <a:effectLst/>
                <a:uLnTx/>
                <a:uFillTx/>
                <a:latin typeface="Arial"/>
                <a:ea typeface="+mn-ea"/>
                <a:cs typeface="+mn-cs"/>
              </a:endParaRPr>
            </a:p>
          </p:txBody>
        </p:sp>
        <p:sp>
          <p:nvSpPr>
            <p:cNvPr id="174" name="TextBox 173"/>
            <p:cNvSpPr txBox="1"/>
            <p:nvPr/>
          </p:nvSpPr>
          <p:spPr>
            <a:xfrm>
              <a:off x="9387351" y="4705034"/>
              <a:ext cx="889299" cy="215431"/>
            </a:xfrm>
            <a:prstGeom prst="rect">
              <a:avLst/>
            </a:prstGeom>
            <a:noFill/>
          </p:spPr>
          <p:txBody>
            <a:bodyPr wrap="square" lIns="91427" tIns="45714" rIns="91427" bIns="45714" rtlCol="0">
              <a:spAutoFit/>
            </a:bodyPr>
            <a:lstStyle/>
            <a:p>
              <a:pPr defTabSz="914278" fontAlgn="auto">
                <a:spcBef>
                  <a:spcPts val="0"/>
                </a:spcBef>
                <a:spcAft>
                  <a:spcPts val="0"/>
                </a:spcAft>
              </a:pPr>
              <a:r>
                <a:rPr lang="en-US" sz="800" b="1" dirty="0" smtClean="0">
                  <a:solidFill>
                    <a:srgbClr val="6FAC00"/>
                  </a:solidFill>
                  <a:latin typeface="Calibri"/>
                </a:rPr>
                <a:t>Aggregate 0</a:t>
              </a:r>
              <a:endParaRPr lang="en-US" sz="800" b="1" dirty="0">
                <a:solidFill>
                  <a:srgbClr val="6FAC00"/>
                </a:solidFill>
                <a:latin typeface="Calibri"/>
              </a:endParaRPr>
            </a:p>
          </p:txBody>
        </p:sp>
        <p:sp>
          <p:nvSpPr>
            <p:cNvPr id="175" name="TextBox 174"/>
            <p:cNvSpPr txBox="1"/>
            <p:nvPr/>
          </p:nvSpPr>
          <p:spPr>
            <a:xfrm>
              <a:off x="9700972" y="2019166"/>
              <a:ext cx="762000" cy="215431"/>
            </a:xfrm>
            <a:prstGeom prst="rect">
              <a:avLst/>
            </a:prstGeom>
            <a:noFill/>
          </p:spPr>
          <p:txBody>
            <a:bodyPr wrap="square" lIns="91427" tIns="45714" rIns="91427" bIns="45714" rtlCol="0">
              <a:spAutoFit/>
            </a:bodyPr>
            <a:lstStyle/>
            <a:p>
              <a:pPr algn="ctr" defTabSz="914278" fontAlgn="auto">
                <a:spcBef>
                  <a:spcPts val="0"/>
                </a:spcBef>
                <a:spcAft>
                  <a:spcPts val="0"/>
                </a:spcAft>
              </a:pPr>
              <a:r>
                <a:rPr lang="en-US" sz="800" b="1" dirty="0" smtClean="0">
                  <a:solidFill>
                    <a:srgbClr val="6FAC00"/>
                  </a:solidFill>
                  <a:latin typeface="Calibri"/>
                </a:rPr>
                <a:t>Aggregate 1</a:t>
              </a:r>
              <a:endParaRPr lang="en-US" sz="800" b="1" dirty="0">
                <a:solidFill>
                  <a:srgbClr val="6FAC00"/>
                </a:solidFill>
                <a:latin typeface="Calibri"/>
              </a:endParaRPr>
            </a:p>
          </p:txBody>
        </p:sp>
        <p:sp>
          <p:nvSpPr>
            <p:cNvPr id="57" name="Arc 56"/>
            <p:cNvSpPr/>
            <p:nvPr/>
          </p:nvSpPr>
          <p:spPr>
            <a:xfrm flipH="1" flipV="1">
              <a:off x="8973925" y="3962882"/>
              <a:ext cx="715897" cy="570586"/>
            </a:xfrm>
            <a:prstGeom prst="arc">
              <a:avLst>
                <a:gd name="adj1" fmla="val 5536946"/>
                <a:gd name="adj2" fmla="val 15099065"/>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62" name="Oval 161"/>
            <p:cNvSpPr/>
            <p:nvPr/>
          </p:nvSpPr>
          <p:spPr>
            <a:xfrm rot="8792411">
              <a:off x="9576590" y="2347114"/>
              <a:ext cx="783601" cy="377126"/>
            </a:xfrm>
            <a:prstGeom prst="ellipse">
              <a:avLst/>
            </a:prstGeom>
            <a:gradFill flip="none" rotWithShape="1">
              <a:gsLst>
                <a:gs pos="0">
                  <a:schemeClr val="accent6">
                    <a:lumMod val="20000"/>
                    <a:lumOff val="80000"/>
                  </a:schemeClr>
                </a:gs>
                <a:gs pos="50000">
                  <a:schemeClr val="accent6">
                    <a:lumMod val="20000"/>
                    <a:lumOff val="80000"/>
                    <a:alpha val="79000"/>
                  </a:schemeClr>
                </a:gs>
                <a:gs pos="100000">
                  <a:schemeClr val="accent1">
                    <a:tint val="23500"/>
                    <a:satMod val="160000"/>
                    <a:alpha val="0"/>
                  </a:schemeClr>
                </a:gs>
              </a:gsLst>
              <a:path path="shape">
                <a:fillToRect l="50000" t="50000" r="50000" b="50000"/>
              </a:path>
              <a:tileRect/>
            </a:gradFill>
            <a:ln w="25400" cap="flat" cmpd="sng" algn="ctr">
              <a:solidFill>
                <a:srgbClr val="9BBB59">
                  <a:lumMod val="75000"/>
                </a:srgbClr>
              </a:solidFill>
              <a:prstDash val="solid"/>
            </a:ln>
            <a:effectLst/>
          </p:spPr>
          <p:txBody>
            <a:bodyPr lIns="91427" tIns="45714" rIns="91427" bIns="45714" rtlCol="0" anchor="ctr"/>
            <a:lstStyle/>
            <a:p>
              <a:pPr algn="ctr" defTabSz="914278" fontAlgn="auto">
                <a:spcBef>
                  <a:spcPts val="0"/>
                </a:spcBef>
                <a:spcAft>
                  <a:spcPts val="0"/>
                </a:spcAft>
                <a:defRPr/>
              </a:pPr>
              <a:endParaRPr lang="en-US" sz="1900" kern="0" smtClean="0">
                <a:solidFill>
                  <a:prstClr val="white"/>
                </a:solidFill>
                <a:latin typeface="Calibri"/>
              </a:endParaRPr>
            </a:p>
          </p:txBody>
        </p:sp>
        <p:grpSp>
          <p:nvGrpSpPr>
            <p:cNvPr id="163" name="Group 162"/>
            <p:cNvGrpSpPr/>
            <p:nvPr/>
          </p:nvGrpSpPr>
          <p:grpSpPr>
            <a:xfrm rot="19556081">
              <a:off x="9836036" y="2553105"/>
              <a:ext cx="209293" cy="235543"/>
              <a:chOff x="4143514" y="2727562"/>
              <a:chExt cx="162133" cy="123428"/>
            </a:xfrm>
          </p:grpSpPr>
          <p:sp>
            <p:nvSpPr>
              <p:cNvPr id="164" name="Teardrop 163"/>
              <p:cNvSpPr/>
              <p:nvPr/>
            </p:nvSpPr>
            <p:spPr bwMode="auto">
              <a:xfrm>
                <a:off x="4143514" y="2768703"/>
                <a:ext cx="108083" cy="82282"/>
              </a:xfrm>
              <a:prstGeom prst="teardrop">
                <a:avLst>
                  <a:gd name="adj" fmla="val 200000"/>
                </a:avLst>
              </a:prstGeom>
              <a:gradFill rotWithShape="1">
                <a:gsLst>
                  <a:gs pos="0">
                    <a:srgbClr val="FFF200"/>
                  </a:gs>
                  <a:gs pos="100000">
                    <a:srgbClr val="FF7A00"/>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914278" fontAlgn="auto">
                  <a:spcBef>
                    <a:spcPts val="0"/>
                  </a:spcBef>
                  <a:spcAft>
                    <a:spcPts val="0"/>
                  </a:spcAft>
                  <a:defRPr/>
                </a:pPr>
                <a:endParaRPr lang="de-DE" sz="1900" kern="0">
                  <a:solidFill>
                    <a:sysClr val="window" lastClr="FFFFFF"/>
                  </a:solidFill>
                  <a:latin typeface="Calibri"/>
                </a:endParaRPr>
              </a:p>
            </p:txBody>
          </p:sp>
          <p:cxnSp>
            <p:nvCxnSpPr>
              <p:cNvPr id="165" name="Straight Arrow Connector 164"/>
              <p:cNvCxnSpPr>
                <a:stCxn id="164" idx="7"/>
                <a:endCxn id="164" idx="5"/>
              </p:cNvCxnSpPr>
              <p:nvPr/>
            </p:nvCxnSpPr>
            <p:spPr>
              <a:xfrm flipH="1">
                <a:off x="4159351" y="2727564"/>
                <a:ext cx="146296" cy="53191"/>
              </a:xfrm>
              <a:prstGeom prst="straightConnector1">
                <a:avLst/>
              </a:prstGeom>
              <a:noFill/>
              <a:ln w="9525" cap="flat" cmpd="sng" algn="ctr">
                <a:solidFill>
                  <a:srgbClr val="C0504D">
                    <a:alpha val="68000"/>
                  </a:srgbClr>
                </a:solidFill>
                <a:prstDash val="solid"/>
                <a:tailEnd type="triangle" w="sm" len="sm"/>
              </a:ln>
              <a:effectLst/>
            </p:spPr>
          </p:cxnSp>
          <p:cxnSp>
            <p:nvCxnSpPr>
              <p:cNvPr id="166" name="Straight Arrow Connector 165"/>
              <p:cNvCxnSpPr>
                <a:stCxn id="164" idx="7"/>
                <a:endCxn id="164" idx="4"/>
              </p:cNvCxnSpPr>
              <p:nvPr/>
            </p:nvCxnSpPr>
            <p:spPr>
              <a:xfrm flipH="1">
                <a:off x="4143521" y="2727562"/>
                <a:ext cx="162125" cy="82283"/>
              </a:xfrm>
              <a:prstGeom prst="straightConnector1">
                <a:avLst/>
              </a:prstGeom>
              <a:noFill/>
              <a:ln w="9525" cap="flat" cmpd="sng" algn="ctr">
                <a:solidFill>
                  <a:srgbClr val="C0504D">
                    <a:alpha val="68000"/>
                  </a:srgbClr>
                </a:solidFill>
                <a:prstDash val="solid"/>
                <a:tailEnd type="triangle" w="sm" len="sm"/>
              </a:ln>
              <a:effectLst/>
            </p:spPr>
          </p:cxnSp>
          <p:cxnSp>
            <p:nvCxnSpPr>
              <p:cNvPr id="167" name="Straight Arrow Connector 166"/>
              <p:cNvCxnSpPr>
                <a:stCxn id="164" idx="7"/>
                <a:endCxn id="164" idx="3"/>
              </p:cNvCxnSpPr>
              <p:nvPr/>
            </p:nvCxnSpPr>
            <p:spPr>
              <a:xfrm flipH="1">
                <a:off x="4159350" y="2727562"/>
                <a:ext cx="146296" cy="111374"/>
              </a:xfrm>
              <a:prstGeom prst="straightConnector1">
                <a:avLst/>
              </a:prstGeom>
              <a:noFill/>
              <a:ln w="9525" cap="flat" cmpd="sng" algn="ctr">
                <a:solidFill>
                  <a:srgbClr val="C0504D">
                    <a:alpha val="68000"/>
                  </a:srgbClr>
                </a:solidFill>
                <a:prstDash val="solid"/>
                <a:tailEnd type="triangle" w="sm" len="sm"/>
              </a:ln>
              <a:effectLst/>
            </p:spPr>
          </p:cxnSp>
          <p:cxnSp>
            <p:nvCxnSpPr>
              <p:cNvPr id="168" name="Straight Arrow Connector 167"/>
              <p:cNvCxnSpPr>
                <a:stCxn id="164" idx="7"/>
                <a:endCxn id="164" idx="2"/>
              </p:cNvCxnSpPr>
              <p:nvPr/>
            </p:nvCxnSpPr>
            <p:spPr>
              <a:xfrm flipH="1">
                <a:off x="4197563" y="2727566"/>
                <a:ext cx="108083" cy="123424"/>
              </a:xfrm>
              <a:prstGeom prst="straightConnector1">
                <a:avLst/>
              </a:prstGeom>
              <a:noFill/>
              <a:ln w="9525" cap="flat" cmpd="sng" algn="ctr">
                <a:solidFill>
                  <a:srgbClr val="C0504D">
                    <a:alpha val="68000"/>
                  </a:srgbClr>
                </a:solidFill>
                <a:prstDash val="solid"/>
                <a:tailEnd type="triangle" w="sm" len="sm"/>
              </a:ln>
              <a:effectLst/>
            </p:spPr>
          </p:cxnSp>
          <p:cxnSp>
            <p:nvCxnSpPr>
              <p:cNvPr id="169" name="Straight Arrow Connector 168"/>
              <p:cNvCxnSpPr>
                <a:stCxn id="164" idx="7"/>
                <a:endCxn id="164" idx="1"/>
              </p:cNvCxnSpPr>
              <p:nvPr/>
            </p:nvCxnSpPr>
            <p:spPr>
              <a:xfrm flipH="1">
                <a:off x="4235775" y="2727562"/>
                <a:ext cx="69870" cy="111374"/>
              </a:xfrm>
              <a:prstGeom prst="straightConnector1">
                <a:avLst/>
              </a:prstGeom>
              <a:noFill/>
              <a:ln w="9525" cap="flat" cmpd="sng" algn="ctr">
                <a:solidFill>
                  <a:srgbClr val="C0504D">
                    <a:alpha val="68000"/>
                  </a:srgbClr>
                </a:solidFill>
                <a:prstDash val="solid"/>
                <a:tailEnd type="triangle" w="sm" len="sm"/>
              </a:ln>
              <a:effectLst/>
            </p:spPr>
          </p:cxnSp>
        </p:grpSp>
        <p:sp>
          <p:nvSpPr>
            <p:cNvPr id="154" name="Oval 153"/>
            <p:cNvSpPr/>
            <p:nvPr/>
          </p:nvSpPr>
          <p:spPr>
            <a:xfrm rot="8687957">
              <a:off x="9437452" y="4412764"/>
              <a:ext cx="235848" cy="94063"/>
            </a:xfrm>
            <a:prstGeom prst="ellipse">
              <a:avLst/>
            </a:prstGeom>
            <a:gradFill flip="none" rotWithShape="1">
              <a:gsLst>
                <a:gs pos="0">
                  <a:schemeClr val="accent6">
                    <a:lumMod val="20000"/>
                    <a:lumOff val="80000"/>
                  </a:schemeClr>
                </a:gs>
                <a:gs pos="50000">
                  <a:schemeClr val="accent6">
                    <a:lumMod val="20000"/>
                    <a:lumOff val="80000"/>
                    <a:alpha val="79000"/>
                  </a:schemeClr>
                </a:gs>
                <a:gs pos="100000">
                  <a:schemeClr val="accent1">
                    <a:tint val="23500"/>
                    <a:satMod val="160000"/>
                    <a:alpha val="0"/>
                  </a:schemeClr>
                </a:gs>
              </a:gsLst>
              <a:path path="shape">
                <a:fillToRect l="50000" t="50000" r="50000" b="50000"/>
              </a:path>
              <a:tileRect/>
            </a:gradFill>
            <a:ln w="25400" cap="flat" cmpd="sng" algn="ctr">
              <a:solidFill>
                <a:srgbClr val="9BBB59">
                  <a:lumMod val="75000"/>
                </a:srgbClr>
              </a:solidFill>
              <a:prstDash val="solid"/>
            </a:ln>
            <a:effectLst/>
          </p:spPr>
          <p:txBody>
            <a:bodyPr lIns="91427" tIns="45714" rIns="91427" bIns="45714" rtlCol="0" anchor="ctr"/>
            <a:lstStyle/>
            <a:p>
              <a:pPr algn="ctr" defTabSz="914278" fontAlgn="auto">
                <a:spcBef>
                  <a:spcPts val="0"/>
                </a:spcBef>
                <a:spcAft>
                  <a:spcPts val="0"/>
                </a:spcAft>
                <a:defRPr/>
              </a:pPr>
              <a:endParaRPr lang="en-US" sz="1900" kern="0" smtClean="0">
                <a:solidFill>
                  <a:prstClr val="white"/>
                </a:solidFill>
                <a:latin typeface="Calibri"/>
              </a:endParaRPr>
            </a:p>
          </p:txBody>
        </p:sp>
        <p:grpSp>
          <p:nvGrpSpPr>
            <p:cNvPr id="155" name="Group 154"/>
            <p:cNvGrpSpPr/>
            <p:nvPr/>
          </p:nvGrpSpPr>
          <p:grpSpPr>
            <a:xfrm rot="15679202">
              <a:off x="9541254" y="4465808"/>
              <a:ext cx="241948" cy="220586"/>
              <a:chOff x="4146692" y="2735985"/>
              <a:chExt cx="187430" cy="115592"/>
            </a:xfrm>
          </p:grpSpPr>
          <p:sp>
            <p:nvSpPr>
              <p:cNvPr id="156" name="Teardrop 155"/>
              <p:cNvSpPr/>
              <p:nvPr/>
            </p:nvSpPr>
            <p:spPr bwMode="auto">
              <a:xfrm rot="944609">
                <a:off x="4146692" y="2763568"/>
                <a:ext cx="108083" cy="82282"/>
              </a:xfrm>
              <a:prstGeom prst="teardrop">
                <a:avLst>
                  <a:gd name="adj" fmla="val 200000"/>
                </a:avLst>
              </a:prstGeom>
              <a:gradFill rotWithShape="1">
                <a:gsLst>
                  <a:gs pos="0">
                    <a:srgbClr val="FFF200"/>
                  </a:gs>
                  <a:gs pos="100000">
                    <a:srgbClr val="FF7A00"/>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914278" fontAlgn="auto">
                  <a:spcBef>
                    <a:spcPts val="0"/>
                  </a:spcBef>
                  <a:spcAft>
                    <a:spcPts val="0"/>
                  </a:spcAft>
                  <a:defRPr/>
                </a:pPr>
                <a:endParaRPr lang="de-DE" sz="1900" kern="0">
                  <a:solidFill>
                    <a:sysClr val="window" lastClr="FFFFFF"/>
                  </a:solidFill>
                  <a:latin typeface="Calibri"/>
                </a:endParaRPr>
              </a:p>
            </p:txBody>
          </p:sp>
          <p:cxnSp>
            <p:nvCxnSpPr>
              <p:cNvPr id="157" name="Straight Arrow Connector 156"/>
              <p:cNvCxnSpPr>
                <a:stCxn id="156" idx="7"/>
                <a:endCxn id="156" idx="5"/>
              </p:cNvCxnSpPr>
              <p:nvPr/>
            </p:nvCxnSpPr>
            <p:spPr>
              <a:xfrm rot="5920798">
                <a:off x="4236386" y="2680096"/>
                <a:ext cx="40618" cy="154855"/>
              </a:xfrm>
              <a:prstGeom prst="straightConnector1">
                <a:avLst/>
              </a:prstGeom>
              <a:noFill/>
              <a:ln w="9525" cap="flat" cmpd="sng" algn="ctr">
                <a:solidFill>
                  <a:srgbClr val="C0504D">
                    <a:alpha val="68000"/>
                  </a:srgbClr>
                </a:solidFill>
                <a:prstDash val="solid"/>
                <a:tailEnd type="triangle" w="sm" len="sm"/>
              </a:ln>
              <a:effectLst/>
            </p:spPr>
          </p:cxnSp>
          <p:cxnSp>
            <p:nvCxnSpPr>
              <p:cNvPr id="158" name="Straight Arrow Connector 157"/>
              <p:cNvCxnSpPr>
                <a:stCxn id="156" idx="7"/>
                <a:endCxn id="156" idx="4"/>
              </p:cNvCxnSpPr>
              <p:nvPr/>
            </p:nvCxnSpPr>
            <p:spPr>
              <a:xfrm rot="5920798">
                <a:off x="4209157" y="2682145"/>
                <a:ext cx="68172" cy="175852"/>
              </a:xfrm>
              <a:prstGeom prst="straightConnector1">
                <a:avLst/>
              </a:prstGeom>
              <a:noFill/>
              <a:ln w="9525" cap="flat" cmpd="sng" algn="ctr">
                <a:solidFill>
                  <a:srgbClr val="C0504D">
                    <a:alpha val="68000"/>
                  </a:srgbClr>
                </a:solidFill>
                <a:prstDash val="solid"/>
                <a:tailEnd type="triangle" w="sm" len="sm"/>
              </a:ln>
              <a:effectLst/>
            </p:spPr>
          </p:cxnSp>
          <p:cxnSp>
            <p:nvCxnSpPr>
              <p:cNvPr id="159" name="Straight Arrow Connector 158"/>
              <p:cNvCxnSpPr>
                <a:stCxn id="156" idx="7"/>
                <a:endCxn id="156" idx="3"/>
              </p:cNvCxnSpPr>
              <p:nvPr/>
            </p:nvCxnSpPr>
            <p:spPr>
              <a:xfrm rot="5920798">
                <a:off x="4195846" y="2702807"/>
                <a:ext cx="98358" cy="165432"/>
              </a:xfrm>
              <a:prstGeom prst="straightConnector1">
                <a:avLst/>
              </a:prstGeom>
              <a:noFill/>
              <a:ln w="9525" cap="flat" cmpd="sng" algn="ctr">
                <a:solidFill>
                  <a:srgbClr val="C0504D">
                    <a:alpha val="68000"/>
                  </a:srgbClr>
                </a:solidFill>
                <a:prstDash val="solid"/>
                <a:tailEnd type="triangle" w="sm" len="sm"/>
              </a:ln>
              <a:effectLst/>
            </p:spPr>
          </p:cxnSp>
          <p:cxnSp>
            <p:nvCxnSpPr>
              <p:cNvPr id="160" name="Straight Arrow Connector 159"/>
              <p:cNvCxnSpPr>
                <a:stCxn id="156" idx="7"/>
                <a:endCxn id="156" idx="2"/>
              </p:cNvCxnSpPr>
              <p:nvPr/>
            </p:nvCxnSpPr>
            <p:spPr>
              <a:xfrm rot="5920798">
                <a:off x="4204251" y="2729979"/>
                <a:ext cx="113496" cy="129699"/>
              </a:xfrm>
              <a:prstGeom prst="straightConnector1">
                <a:avLst/>
              </a:prstGeom>
              <a:noFill/>
              <a:ln w="9525" cap="flat" cmpd="sng" algn="ctr">
                <a:solidFill>
                  <a:srgbClr val="C0504D">
                    <a:alpha val="68000"/>
                  </a:srgbClr>
                </a:solidFill>
                <a:prstDash val="solid"/>
                <a:tailEnd type="triangle" w="sm" len="sm"/>
              </a:ln>
              <a:effectLst/>
            </p:spPr>
          </p:cxnSp>
          <p:cxnSp>
            <p:nvCxnSpPr>
              <p:cNvPr id="161" name="Straight Arrow Connector 160"/>
              <p:cNvCxnSpPr>
                <a:stCxn id="156" idx="7"/>
                <a:endCxn id="156" idx="1"/>
              </p:cNvCxnSpPr>
              <p:nvPr/>
            </p:nvCxnSpPr>
            <p:spPr>
              <a:xfrm rot="5920798">
                <a:off x="4229447" y="2747744"/>
                <a:ext cx="104716" cy="89586"/>
              </a:xfrm>
              <a:prstGeom prst="straightConnector1">
                <a:avLst/>
              </a:prstGeom>
              <a:noFill/>
              <a:ln w="9525" cap="flat" cmpd="sng" algn="ctr">
                <a:solidFill>
                  <a:srgbClr val="C0504D">
                    <a:alpha val="68000"/>
                  </a:srgbClr>
                </a:solidFill>
                <a:prstDash val="solid"/>
                <a:tailEnd type="triangle" w="sm" len="sm"/>
              </a:ln>
              <a:effectLst/>
            </p:spPr>
          </p:cxnSp>
        </p:grpSp>
      </p:grpSp>
      <p:sp>
        <p:nvSpPr>
          <p:cNvPr id="55" name="Rectangle 54"/>
          <p:cNvSpPr/>
          <p:nvPr/>
        </p:nvSpPr>
        <p:spPr>
          <a:xfrm>
            <a:off x="8660160" y="4962144"/>
            <a:ext cx="1524000" cy="461665"/>
          </a:xfrm>
          <a:prstGeom prst="rect">
            <a:avLst/>
          </a:prstGeom>
        </p:spPr>
        <p:txBody>
          <a:bodyPr wrap="square">
            <a:spAutoFit/>
          </a:bodyPr>
          <a:lstStyle/>
          <a:p>
            <a:pPr algn="ctr"/>
            <a:r>
              <a:rPr lang="en-US" sz="1200" b="1" i="1" dirty="0" smtClean="0">
                <a:solidFill>
                  <a:srgbClr val="FF0000"/>
                </a:solidFill>
                <a:effectLst>
                  <a:outerShdw blurRad="38100" dist="38100" dir="2700000" algn="tl">
                    <a:srgbClr val="000000">
                      <a:alpha val="43137"/>
                    </a:srgbClr>
                  </a:outerShdw>
                </a:effectLst>
              </a:rPr>
              <a:t>Aggregate shading</a:t>
            </a:r>
            <a:endParaRPr lang="en-US" sz="1200" b="1" i="1" dirty="0">
              <a:solidFill>
                <a:srgbClr val="FF0000"/>
              </a:solidFill>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pPr algn="ctr"/>
            <a:r>
              <a:rPr lang="en-US" dirty="0" smtClean="0"/>
              <a:t>Overview</a:t>
            </a:r>
            <a:endParaRPr lang="en-US" dirty="0"/>
          </a:p>
        </p:txBody>
      </p:sp>
      <p:sp>
        <p:nvSpPr>
          <p:cNvPr id="3" name="Content Placeholder 2"/>
          <p:cNvSpPr>
            <a:spLocks noGrp="1"/>
          </p:cNvSpPr>
          <p:nvPr>
            <p:ph idx="1"/>
          </p:nvPr>
        </p:nvSpPr>
        <p:spPr>
          <a:xfrm>
            <a:off x="549277" y="1140409"/>
            <a:ext cx="7917833" cy="4552366"/>
          </a:xfrm>
        </p:spPr>
        <p:txBody>
          <a:bodyPr/>
          <a:lstStyle/>
          <a:p>
            <a:r>
              <a:rPr lang="en-US" b="1" dirty="0" smtClean="0"/>
              <a:t>High frequency shading is too costly </a:t>
            </a:r>
          </a:p>
          <a:p>
            <a:r>
              <a:rPr lang="en-US" dirty="0" smtClean="0"/>
              <a:t>Idea</a:t>
            </a:r>
            <a:r>
              <a:rPr lang="en-US" dirty="0"/>
              <a:t>: </a:t>
            </a:r>
            <a:r>
              <a:rPr lang="en-US" dirty="0" smtClean="0"/>
              <a:t>Strong </a:t>
            </a:r>
            <a:r>
              <a:rPr lang="en-US" dirty="0" smtClean="0">
                <a:solidFill>
                  <a:srgbClr val="7EC400"/>
                </a:solidFill>
              </a:rPr>
              <a:t>decoupling</a:t>
            </a:r>
            <a:r>
              <a:rPr lang="en-US" dirty="0" smtClean="0"/>
              <a:t> of </a:t>
            </a:r>
            <a:r>
              <a:rPr lang="en-US" dirty="0"/>
              <a:t>shading rate</a:t>
            </a:r>
          </a:p>
          <a:p>
            <a:pPr lvl="1"/>
            <a:r>
              <a:rPr lang="en-US" dirty="0" smtClean="0"/>
              <a:t>Shading statistical </a:t>
            </a:r>
            <a:r>
              <a:rPr lang="en-US" dirty="0" smtClean="0">
                <a:solidFill>
                  <a:srgbClr val="7EC400"/>
                </a:solidFill>
              </a:rPr>
              <a:t>geometry distributions</a:t>
            </a:r>
          </a:p>
        </p:txBody>
      </p:sp>
      <p:grpSp>
        <p:nvGrpSpPr>
          <p:cNvPr id="10" name="Group 9"/>
          <p:cNvGrpSpPr/>
          <p:nvPr/>
        </p:nvGrpSpPr>
        <p:grpSpPr>
          <a:xfrm>
            <a:off x="8149485" y="895607"/>
            <a:ext cx="2187331" cy="3992733"/>
            <a:chOff x="729214" y="1218906"/>
            <a:chExt cx="2187331" cy="3992733"/>
          </a:xfrm>
        </p:grpSpPr>
        <p:sp>
          <p:nvSpPr>
            <p:cNvPr id="114" name="Trapezoid 113"/>
            <p:cNvSpPr/>
            <p:nvPr/>
          </p:nvSpPr>
          <p:spPr>
            <a:xfrm rot="10800000">
              <a:off x="1232133" y="1465166"/>
              <a:ext cx="1524000" cy="3581400"/>
            </a:xfrm>
            <a:prstGeom prst="trapezoid">
              <a:avLst>
                <a:gd name="adj" fmla="val 31944"/>
              </a:avLst>
            </a:prstGeom>
            <a:noFill/>
            <a:ln w="25400" cap="flat" cmpd="sng" algn="ctr">
              <a:solidFill>
                <a:srgbClr val="4F81BD">
                  <a:shade val="50000"/>
                </a:srgbClr>
              </a:solidFill>
              <a:prstDash val="solid"/>
            </a:ln>
            <a:effectLst/>
          </p:spPr>
          <p:txBody>
            <a:bodyPr lIns="91427" tIns="45714" rIns="91427" bIns="45714" rtlCol="0" anchor="ctr"/>
            <a:lstStyle/>
            <a:p>
              <a:pPr algn="ctr" defTabSz="914278" fontAlgn="auto">
                <a:spcBef>
                  <a:spcPts val="0"/>
                </a:spcBef>
                <a:spcAft>
                  <a:spcPts val="0"/>
                </a:spcAft>
                <a:defRPr/>
              </a:pPr>
              <a:endParaRPr lang="en-US" sz="1900" kern="0" smtClean="0">
                <a:solidFill>
                  <a:prstClr val="white"/>
                </a:solidFill>
                <a:latin typeface="Calibri"/>
              </a:endParaRPr>
            </a:p>
          </p:txBody>
        </p:sp>
        <p:sp>
          <p:nvSpPr>
            <p:cNvPr id="115" name="Arc 114"/>
            <p:cNvSpPr/>
            <p:nvPr/>
          </p:nvSpPr>
          <p:spPr>
            <a:xfrm flipH="1" flipV="1">
              <a:off x="729214" y="2441267"/>
              <a:ext cx="1332844" cy="398717"/>
            </a:xfrm>
            <a:prstGeom prst="arc">
              <a:avLst>
                <a:gd name="adj1" fmla="val 4946202"/>
                <a:gd name="adj2" fmla="val 15893648"/>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16" name="Arc 115"/>
            <p:cNvSpPr/>
            <p:nvPr/>
          </p:nvSpPr>
          <p:spPr>
            <a:xfrm rot="1207385" flipH="1" flipV="1">
              <a:off x="1063280" y="1836632"/>
              <a:ext cx="1853265" cy="419100"/>
            </a:xfrm>
            <a:prstGeom prst="arc">
              <a:avLst>
                <a:gd name="adj1" fmla="val 11423225"/>
                <a:gd name="adj2" fmla="val 20893513"/>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17" name="Arc 116"/>
            <p:cNvSpPr/>
            <p:nvPr/>
          </p:nvSpPr>
          <p:spPr>
            <a:xfrm flipH="1" flipV="1">
              <a:off x="1213546" y="3977573"/>
              <a:ext cx="715897" cy="570586"/>
            </a:xfrm>
            <a:prstGeom prst="arc">
              <a:avLst>
                <a:gd name="adj1" fmla="val 5536946"/>
                <a:gd name="adj2" fmla="val 15099065"/>
              </a:avLst>
            </a:prstGeom>
            <a:noFill/>
            <a:ln w="22225" cap="flat" cmpd="sng" algn="ctr">
              <a:solidFill>
                <a:schemeClr val="tx1"/>
              </a:solidFill>
              <a:prstDash val="solid"/>
            </a:ln>
            <a:effectLst/>
          </p:spPr>
          <p:txBody>
            <a:bodyPr rtlCol="0" anchor="ctr"/>
            <a:lstStyle/>
            <a:p>
              <a:pPr algn="ctr" defTabSz="914278" fontAlgn="auto">
                <a:spcBef>
                  <a:spcPts val="0"/>
                </a:spcBef>
                <a:spcAft>
                  <a:spcPts val="0"/>
                </a:spcAft>
                <a:defRPr/>
              </a:pPr>
              <a:endParaRPr lang="en-US" sz="1900" kern="0" smtClean="0">
                <a:solidFill>
                  <a:prstClr val="black"/>
                </a:solidFill>
                <a:latin typeface="Calibri"/>
              </a:endParaRPr>
            </a:p>
          </p:txBody>
        </p:sp>
        <p:sp>
          <p:nvSpPr>
            <p:cNvPr id="118" name="TextBox 117"/>
            <p:cNvSpPr txBox="1"/>
            <p:nvPr/>
          </p:nvSpPr>
          <p:spPr>
            <a:xfrm>
              <a:off x="1278248" y="1218906"/>
              <a:ext cx="1447800" cy="276987"/>
            </a:xfrm>
            <a:prstGeom prst="rect">
              <a:avLst/>
            </a:prstGeom>
            <a:noFill/>
          </p:spPr>
          <p:txBody>
            <a:bodyPr wrap="square" lIns="91427" tIns="45714" rIns="91427" bIns="45714" rtlCol="0">
              <a:spAutoFit/>
            </a:bodyPr>
            <a:lstStyle/>
            <a:p>
              <a:pPr algn="ctr" defTabSz="914278" fontAlgn="auto">
                <a:spcBef>
                  <a:spcPts val="0"/>
                </a:spcBef>
                <a:spcAft>
                  <a:spcPts val="0"/>
                </a:spcAft>
              </a:pPr>
              <a:r>
                <a:rPr lang="en-US" sz="1200" i="1" dirty="0">
                  <a:solidFill>
                    <a:schemeClr val="tx1">
                      <a:lumMod val="75000"/>
                    </a:schemeClr>
                  </a:solidFill>
                  <a:latin typeface="Calibri"/>
                </a:rPr>
                <a:t>Pixel frustum</a:t>
              </a:r>
            </a:p>
          </p:txBody>
        </p:sp>
        <p:cxnSp>
          <p:nvCxnSpPr>
            <p:cNvPr id="119" name="Straight Arrow Connector 118"/>
            <p:cNvCxnSpPr/>
            <p:nvPr/>
          </p:nvCxnSpPr>
          <p:spPr>
            <a:xfrm>
              <a:off x="1845463" y="4461808"/>
              <a:ext cx="83980" cy="98421"/>
            </a:xfrm>
            <a:prstGeom prst="straightConnector1">
              <a:avLst/>
            </a:prstGeom>
            <a:noFill/>
            <a:ln w="9525" cap="flat" cmpd="sng" algn="ctr">
              <a:solidFill>
                <a:srgbClr val="FFFF00">
                  <a:alpha val="95000"/>
                </a:srgbClr>
              </a:solidFill>
              <a:prstDash val="solid"/>
              <a:tailEnd type="triangle" w="sm" len="sm"/>
            </a:ln>
            <a:effectLst/>
          </p:spPr>
        </p:cxnSp>
        <p:cxnSp>
          <p:nvCxnSpPr>
            <p:cNvPr id="120" name="Straight Arrow Connector 119"/>
            <p:cNvCxnSpPr/>
            <p:nvPr/>
          </p:nvCxnSpPr>
          <p:spPr>
            <a:xfrm>
              <a:off x="1953521" y="2761779"/>
              <a:ext cx="58930" cy="140449"/>
            </a:xfrm>
            <a:prstGeom prst="straightConnector1">
              <a:avLst/>
            </a:prstGeom>
            <a:noFill/>
            <a:ln w="9525" cap="flat" cmpd="sng" algn="ctr">
              <a:solidFill>
                <a:srgbClr val="FFFF00">
                  <a:alpha val="95000"/>
                </a:srgbClr>
              </a:solidFill>
              <a:prstDash val="solid"/>
              <a:tailEnd type="triangle" w="sm" len="sm"/>
            </a:ln>
            <a:effectLst/>
          </p:spPr>
        </p:cxnSp>
        <p:cxnSp>
          <p:nvCxnSpPr>
            <p:cNvPr id="121" name="Straight Arrow Connector 120"/>
            <p:cNvCxnSpPr/>
            <p:nvPr/>
          </p:nvCxnSpPr>
          <p:spPr>
            <a:xfrm flipH="1">
              <a:off x="2197627" y="2351206"/>
              <a:ext cx="58141" cy="144255"/>
            </a:xfrm>
            <a:prstGeom prst="straightConnector1">
              <a:avLst/>
            </a:prstGeom>
            <a:noFill/>
            <a:ln w="9525" cap="flat" cmpd="sng" algn="ctr">
              <a:solidFill>
                <a:srgbClr val="FFFF00">
                  <a:alpha val="95000"/>
                </a:srgbClr>
              </a:solidFill>
              <a:prstDash val="solid"/>
              <a:tailEnd type="triangle" w="sm" len="sm"/>
            </a:ln>
            <a:effectLst/>
          </p:spPr>
        </p:cxnSp>
        <p:sp>
          <p:nvSpPr>
            <p:cNvPr id="122" name="Rectangle 121"/>
            <p:cNvSpPr/>
            <p:nvPr/>
          </p:nvSpPr>
          <p:spPr>
            <a:xfrm>
              <a:off x="1701244" y="5112423"/>
              <a:ext cx="99215" cy="99215"/>
            </a:xfrm>
            <a:prstGeom prst="rect">
              <a:avLst/>
            </a:prstGeom>
            <a:gradFill rotWithShape="1">
              <a:gsLst>
                <a:gs pos="0">
                  <a:srgbClr val="78BD57">
                    <a:tint val="100000"/>
                    <a:shade val="100000"/>
                    <a:satMod val="130000"/>
                  </a:srgbClr>
                </a:gs>
                <a:gs pos="100000">
                  <a:srgbClr val="78BD57">
                    <a:tint val="50000"/>
                    <a:shade val="100000"/>
                    <a:satMod val="350000"/>
                  </a:srgbClr>
                </a:gs>
              </a:gsLst>
              <a:lin ang="16200000" scaled="0"/>
            </a:gradFill>
            <a:ln w="9525" cap="flat" cmpd="sng" algn="ctr">
              <a:solidFill>
                <a:schemeClr val="accent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4A2B"/>
                </a:solidFill>
                <a:effectLst/>
                <a:uLnTx/>
                <a:uFillTx/>
                <a:latin typeface="Arial"/>
                <a:ea typeface="+mn-ea"/>
                <a:cs typeface="+mn-cs"/>
              </a:endParaRPr>
            </a:p>
          </p:txBody>
        </p:sp>
        <p:sp>
          <p:nvSpPr>
            <p:cNvPr id="123" name="Rectangle 122"/>
            <p:cNvSpPr/>
            <p:nvPr/>
          </p:nvSpPr>
          <p:spPr>
            <a:xfrm>
              <a:off x="1823556" y="5112424"/>
              <a:ext cx="99215" cy="99215"/>
            </a:xfrm>
            <a:prstGeom prst="rect">
              <a:avLst/>
            </a:prstGeom>
            <a:gradFill rotWithShape="1">
              <a:gsLst>
                <a:gs pos="0">
                  <a:srgbClr val="0C569E">
                    <a:tint val="100000"/>
                    <a:shade val="100000"/>
                    <a:satMod val="130000"/>
                  </a:srgbClr>
                </a:gs>
                <a:gs pos="100000">
                  <a:srgbClr val="0C569E">
                    <a:tint val="50000"/>
                    <a:shade val="100000"/>
                    <a:satMod val="350000"/>
                  </a:srgbClr>
                </a:gs>
              </a:gsLst>
              <a:lin ang="16200000" scaled="0"/>
            </a:gradFill>
            <a:ln w="9525" cap="flat" cmpd="sng" algn="ctr">
              <a:solidFill>
                <a:schemeClr val="accent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4A2B"/>
                </a:solidFill>
                <a:effectLst/>
                <a:uLnTx/>
                <a:uFillTx/>
                <a:latin typeface="Arial"/>
                <a:ea typeface="+mn-ea"/>
                <a:cs typeface="+mn-cs"/>
              </a:endParaRPr>
            </a:p>
          </p:txBody>
        </p:sp>
        <p:sp>
          <p:nvSpPr>
            <p:cNvPr id="124" name="Rectangle 123"/>
            <p:cNvSpPr/>
            <p:nvPr/>
          </p:nvSpPr>
          <p:spPr>
            <a:xfrm>
              <a:off x="1944525" y="5112422"/>
              <a:ext cx="99215" cy="99215"/>
            </a:xfrm>
            <a:prstGeom prst="rect">
              <a:avLst/>
            </a:prstGeom>
            <a:gradFill rotWithShape="1">
              <a:gsLst>
                <a:gs pos="0">
                  <a:schemeClr val="accent3"/>
                </a:gs>
                <a:gs pos="100000">
                  <a:schemeClr val="accent4"/>
                </a:gs>
              </a:gsLst>
              <a:lin ang="16200000" scaled="0"/>
            </a:gradFill>
            <a:ln w="9525" cap="flat" cmpd="sng" algn="ctr">
              <a:solidFill>
                <a:schemeClr val="accent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4A2B"/>
                </a:solidFill>
                <a:effectLst/>
                <a:uLnTx/>
                <a:uFillTx/>
                <a:latin typeface="Arial"/>
                <a:ea typeface="+mn-ea"/>
                <a:cs typeface="+mn-cs"/>
              </a:endParaRPr>
            </a:p>
          </p:txBody>
        </p:sp>
        <p:sp>
          <p:nvSpPr>
            <p:cNvPr id="125" name="Rectangle 124"/>
            <p:cNvSpPr/>
            <p:nvPr/>
          </p:nvSpPr>
          <p:spPr>
            <a:xfrm>
              <a:off x="2183872" y="5112424"/>
              <a:ext cx="99215" cy="99215"/>
            </a:xfrm>
            <a:prstGeom prst="rect">
              <a:avLst/>
            </a:prstGeom>
            <a:gradFill rotWithShape="1">
              <a:gsLst>
                <a:gs pos="0">
                  <a:schemeClr val="accent6"/>
                </a:gs>
                <a:gs pos="100000">
                  <a:schemeClr val="accent6">
                    <a:lumMod val="40000"/>
                    <a:lumOff val="60000"/>
                  </a:schemeClr>
                </a:gs>
              </a:gsLst>
              <a:lin ang="16200000" scaled="0"/>
            </a:gradFill>
            <a:ln w="9525" cap="flat" cmpd="sng" algn="ctr">
              <a:solidFill>
                <a:schemeClr val="accent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4A2B"/>
                </a:solidFill>
                <a:effectLst/>
                <a:uLnTx/>
                <a:uFillTx/>
                <a:latin typeface="Arial"/>
                <a:ea typeface="+mn-ea"/>
                <a:cs typeface="+mn-cs"/>
              </a:endParaRPr>
            </a:p>
          </p:txBody>
        </p:sp>
        <p:sp>
          <p:nvSpPr>
            <p:cNvPr id="126" name="Rectangle 125"/>
            <p:cNvSpPr/>
            <p:nvPr/>
          </p:nvSpPr>
          <p:spPr>
            <a:xfrm>
              <a:off x="2064221" y="5112424"/>
              <a:ext cx="99215" cy="99215"/>
            </a:xfrm>
            <a:prstGeom prst="rect">
              <a:avLst/>
            </a:prstGeom>
            <a:gradFill rotWithShape="1">
              <a:gsLst>
                <a:gs pos="0">
                  <a:srgbClr val="532903">
                    <a:tint val="100000"/>
                    <a:shade val="100000"/>
                    <a:satMod val="130000"/>
                  </a:srgbClr>
                </a:gs>
                <a:gs pos="100000">
                  <a:srgbClr val="532903">
                    <a:tint val="50000"/>
                    <a:shade val="100000"/>
                    <a:satMod val="350000"/>
                  </a:srgbClr>
                </a:gs>
              </a:gsLst>
              <a:lin ang="16200000" scaled="0"/>
            </a:gradFill>
            <a:ln w="9525" cap="flat" cmpd="sng" algn="ctr">
              <a:solidFill>
                <a:schemeClr val="accent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84A2B"/>
                </a:solidFill>
                <a:effectLst/>
                <a:uLnTx/>
                <a:uFillTx/>
                <a:latin typeface="Arial"/>
                <a:ea typeface="+mn-ea"/>
                <a:cs typeface="+mn-cs"/>
              </a:endParaRPr>
            </a:p>
          </p:txBody>
        </p:sp>
        <p:cxnSp>
          <p:nvCxnSpPr>
            <p:cNvPr id="127" name="Straight Connector 126"/>
            <p:cNvCxnSpPr/>
            <p:nvPr/>
          </p:nvCxnSpPr>
          <p:spPr>
            <a:xfrm flipV="1">
              <a:off x="2108434" y="2352751"/>
              <a:ext cx="147334" cy="2693820"/>
            </a:xfrm>
            <a:prstGeom prst="line">
              <a:avLst/>
            </a:prstGeom>
            <a:noFill/>
            <a:ln w="12700" cap="flat" cmpd="sng" algn="ctr">
              <a:solidFill>
                <a:srgbClr val="C0504D"/>
              </a:solidFill>
              <a:prstDash val="dash"/>
              <a:tailEnd type="oval" w="sm" len="sm"/>
            </a:ln>
            <a:effectLst/>
          </p:spPr>
        </p:cxnSp>
        <p:cxnSp>
          <p:nvCxnSpPr>
            <p:cNvPr id="128" name="Straight Connector 127"/>
            <p:cNvCxnSpPr/>
            <p:nvPr/>
          </p:nvCxnSpPr>
          <p:spPr>
            <a:xfrm flipH="1" flipV="1">
              <a:off x="1738411" y="4511020"/>
              <a:ext cx="39434" cy="535546"/>
            </a:xfrm>
            <a:prstGeom prst="line">
              <a:avLst/>
            </a:prstGeom>
            <a:noFill/>
            <a:ln w="12700" cap="flat" cmpd="sng" algn="ctr">
              <a:solidFill>
                <a:srgbClr val="C0504D"/>
              </a:solidFill>
              <a:prstDash val="dash"/>
              <a:tailEnd type="oval" w="sm" len="sm"/>
            </a:ln>
            <a:effectLst/>
          </p:spPr>
        </p:cxnSp>
        <p:cxnSp>
          <p:nvCxnSpPr>
            <p:cNvPr id="129" name="Straight Connector 128"/>
            <p:cNvCxnSpPr/>
            <p:nvPr/>
          </p:nvCxnSpPr>
          <p:spPr>
            <a:xfrm flipH="1" flipV="1">
              <a:off x="1839150" y="4464328"/>
              <a:ext cx="40687" cy="582246"/>
            </a:xfrm>
            <a:prstGeom prst="line">
              <a:avLst/>
            </a:prstGeom>
            <a:noFill/>
            <a:ln w="12700" cap="flat" cmpd="sng" algn="ctr">
              <a:solidFill>
                <a:srgbClr val="C0504D"/>
              </a:solidFill>
              <a:prstDash val="dash"/>
              <a:tailEnd type="oval" w="sm" len="sm"/>
            </a:ln>
            <a:effectLst/>
          </p:spPr>
        </p:cxnSp>
        <p:cxnSp>
          <p:nvCxnSpPr>
            <p:cNvPr id="130" name="Straight Connector 129"/>
            <p:cNvCxnSpPr>
              <a:stCxn id="114" idx="0"/>
            </p:cNvCxnSpPr>
            <p:nvPr/>
          </p:nvCxnSpPr>
          <p:spPr>
            <a:xfrm flipH="1" flipV="1">
              <a:off x="1952541" y="2760018"/>
              <a:ext cx="41592" cy="2286548"/>
            </a:xfrm>
            <a:prstGeom prst="line">
              <a:avLst/>
            </a:prstGeom>
            <a:noFill/>
            <a:ln w="12700" cap="flat" cmpd="sng" algn="ctr">
              <a:solidFill>
                <a:srgbClr val="C0504D"/>
              </a:solidFill>
              <a:prstDash val="dash"/>
              <a:tailEnd type="oval" w="sm" len="sm"/>
            </a:ln>
            <a:effectLst/>
          </p:spPr>
        </p:cxnSp>
        <p:cxnSp>
          <p:nvCxnSpPr>
            <p:cNvPr id="152" name="Straight Connector 151"/>
            <p:cNvCxnSpPr/>
            <p:nvPr/>
          </p:nvCxnSpPr>
          <p:spPr>
            <a:xfrm flipV="1">
              <a:off x="2194165" y="2418552"/>
              <a:ext cx="311412" cy="2628020"/>
            </a:xfrm>
            <a:prstGeom prst="line">
              <a:avLst/>
            </a:prstGeom>
            <a:noFill/>
            <a:ln w="12700" cap="flat" cmpd="sng" algn="ctr">
              <a:solidFill>
                <a:srgbClr val="C0504D"/>
              </a:solidFill>
              <a:prstDash val="dash"/>
              <a:tailEnd type="oval" w="sm" len="sm"/>
            </a:ln>
            <a:effectLst/>
          </p:spPr>
        </p:cxnSp>
        <p:cxnSp>
          <p:nvCxnSpPr>
            <p:cNvPr id="172" name="Straight Arrow Connector 171"/>
            <p:cNvCxnSpPr/>
            <p:nvPr/>
          </p:nvCxnSpPr>
          <p:spPr>
            <a:xfrm flipH="1">
              <a:off x="2472475" y="2418314"/>
              <a:ext cx="26419" cy="156430"/>
            </a:xfrm>
            <a:prstGeom prst="straightConnector1">
              <a:avLst/>
            </a:prstGeom>
            <a:noFill/>
            <a:ln w="9525" cap="flat" cmpd="sng" algn="ctr">
              <a:solidFill>
                <a:srgbClr val="FFFF00">
                  <a:alpha val="95000"/>
                </a:srgbClr>
              </a:solidFill>
              <a:prstDash val="solid"/>
              <a:tailEnd type="triangle" w="sm" len="sm"/>
            </a:ln>
            <a:effectLst/>
          </p:spPr>
        </p:cxnSp>
        <p:cxnSp>
          <p:nvCxnSpPr>
            <p:cNvPr id="177" name="Straight Arrow Connector 176"/>
            <p:cNvCxnSpPr/>
            <p:nvPr/>
          </p:nvCxnSpPr>
          <p:spPr>
            <a:xfrm>
              <a:off x="1744547" y="4511018"/>
              <a:ext cx="33298" cy="125836"/>
            </a:xfrm>
            <a:prstGeom prst="straightConnector1">
              <a:avLst/>
            </a:prstGeom>
            <a:noFill/>
            <a:ln w="9525" cap="flat" cmpd="sng" algn="ctr">
              <a:solidFill>
                <a:srgbClr val="FFFF00">
                  <a:alpha val="95000"/>
                </a:srgbClr>
              </a:solidFill>
              <a:prstDash val="solid"/>
              <a:tailEnd type="triangle" w="sm" len="sm"/>
            </a:ln>
            <a:effectLst/>
          </p:spPr>
        </p:cxnSp>
      </p:grpSp>
      <p:grpSp>
        <p:nvGrpSpPr>
          <p:cNvPr id="12" name="Group 11"/>
          <p:cNvGrpSpPr/>
          <p:nvPr/>
        </p:nvGrpSpPr>
        <p:grpSpPr>
          <a:xfrm>
            <a:off x="9091536" y="2037064"/>
            <a:ext cx="922739" cy="2159713"/>
            <a:chOff x="4336258" y="2516767"/>
            <a:chExt cx="922739" cy="2159713"/>
          </a:xfrm>
          <a:noFill/>
        </p:grpSpPr>
        <p:sp>
          <p:nvSpPr>
            <p:cNvPr id="202" name="Oval 201"/>
            <p:cNvSpPr/>
            <p:nvPr/>
          </p:nvSpPr>
          <p:spPr>
            <a:xfrm rot="8792411">
              <a:off x="4475396" y="2516767"/>
              <a:ext cx="783601" cy="377126"/>
            </a:xfrm>
            <a:prstGeom prst="ellipse">
              <a:avLst/>
            </a:prstGeom>
            <a:grpFill/>
            <a:ln w="19050" cap="flat" cmpd="sng" algn="ctr">
              <a:solidFill>
                <a:srgbClr val="9BBB59">
                  <a:lumMod val="75000"/>
                </a:srgbClr>
              </a:solidFill>
              <a:prstDash val="sysDash"/>
            </a:ln>
            <a:effectLst/>
          </p:spPr>
          <p:txBody>
            <a:bodyPr lIns="91427" tIns="45714" rIns="91427" bIns="45714" rtlCol="0" anchor="ctr"/>
            <a:lstStyle/>
            <a:p>
              <a:pPr algn="ctr" defTabSz="914278" fontAlgn="auto">
                <a:spcBef>
                  <a:spcPts val="0"/>
                </a:spcBef>
                <a:spcAft>
                  <a:spcPts val="0"/>
                </a:spcAft>
                <a:defRPr/>
              </a:pPr>
              <a:endParaRPr lang="en-US" sz="1900" kern="0" smtClean="0">
                <a:solidFill>
                  <a:prstClr val="white"/>
                </a:solidFill>
                <a:latin typeface="Calibri"/>
              </a:endParaRPr>
            </a:p>
          </p:txBody>
        </p:sp>
        <p:sp>
          <p:nvSpPr>
            <p:cNvPr id="203" name="Oval 202"/>
            <p:cNvSpPr/>
            <p:nvPr/>
          </p:nvSpPr>
          <p:spPr>
            <a:xfrm rot="8687957">
              <a:off x="4336258" y="4582417"/>
              <a:ext cx="235848" cy="94063"/>
            </a:xfrm>
            <a:prstGeom prst="ellipse">
              <a:avLst/>
            </a:prstGeom>
            <a:grpFill/>
            <a:ln w="19050" cap="flat" cmpd="sng" algn="ctr">
              <a:solidFill>
                <a:srgbClr val="9BBB59">
                  <a:lumMod val="75000"/>
                </a:srgbClr>
              </a:solidFill>
              <a:prstDash val="sysDash"/>
            </a:ln>
            <a:effectLst/>
          </p:spPr>
          <p:txBody>
            <a:bodyPr lIns="91427" tIns="45714" rIns="91427" bIns="45714" rtlCol="0" anchor="ctr"/>
            <a:lstStyle/>
            <a:p>
              <a:pPr algn="ctr" defTabSz="914278" fontAlgn="auto">
                <a:spcBef>
                  <a:spcPts val="0"/>
                </a:spcBef>
                <a:spcAft>
                  <a:spcPts val="0"/>
                </a:spcAft>
                <a:defRPr/>
              </a:pPr>
              <a:endParaRPr lang="en-US" sz="1900" kern="0" smtClean="0">
                <a:solidFill>
                  <a:prstClr val="white"/>
                </a:solidFill>
                <a:latin typeface="Calibri"/>
              </a:endParaRPr>
            </a:p>
          </p:txBody>
        </p:sp>
      </p:grpSp>
      <p:pic>
        <p:nvPicPr>
          <p:cNvPr id="1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6475" y="2837737"/>
            <a:ext cx="3531653" cy="3060668"/>
          </a:xfrm>
          <a:prstGeom prst="roundRect">
            <a:avLst>
              <a:gd name="adj" fmla="val 8594"/>
            </a:avLst>
          </a:prstGeom>
          <a:solidFill>
            <a:srgbClr val="FFFFFF">
              <a:shade val="85000"/>
            </a:srgbClr>
          </a:solidFill>
          <a:ln>
            <a:noFill/>
          </a:ln>
          <a:effectLst>
            <a:reflection blurRad="2540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573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6"/>
                                        </p:tgtEl>
                                        <p:attrNameLst>
                                          <p:attrName>style.visibility</p:attrName>
                                        </p:attrNameLst>
                                      </p:cBhvr>
                                      <p:to>
                                        <p:strVal val="visible"/>
                                      </p:to>
                                    </p:set>
                                    <p:animEffect transition="in" filter="fade">
                                      <p:cBhvr>
                                        <p:cTn id="15" dur="500"/>
                                        <p:tgtEl>
                                          <p:spTgt spid="17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500"/>
                            </p:stCondLst>
                            <p:childTnLst>
                              <p:par>
                                <p:cTn id="22" presetID="10" presetClass="exit" presetSubtype="0" fill="hold" nodeType="afterEffect">
                                  <p:stCondLst>
                                    <p:cond delay="100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0" presetClass="exit" presetSubtype="0" fill="hold" grpId="1" nodeType="withEffect">
                                  <p:stCondLst>
                                    <p:cond delay="1000"/>
                                  </p:stCondLst>
                                  <p:childTnLst>
                                    <p:animEffect transition="out" filter="fade">
                                      <p:cBhvr>
                                        <p:cTn id="26" dur="500"/>
                                        <p:tgtEl>
                                          <p:spTgt spid="176"/>
                                        </p:tgtEl>
                                      </p:cBhvr>
                                    </p:animEffect>
                                    <p:set>
                                      <p:cBhvr>
                                        <p:cTn id="27" dur="1" fill="hold">
                                          <p:stCondLst>
                                            <p:cond delay="499"/>
                                          </p:stCondLst>
                                        </p:cTn>
                                        <p:tgtEl>
                                          <p:spTgt spid="176"/>
                                        </p:tgtEl>
                                        <p:attrNameLst>
                                          <p:attrName>style.visibility</p:attrName>
                                        </p:attrNameLst>
                                      </p:cBhvr>
                                      <p:to>
                                        <p:strVal val="hidden"/>
                                      </p:to>
                                    </p:set>
                                  </p:childTnLst>
                                </p:cTn>
                              </p:par>
                              <p:par>
                                <p:cTn id="28" presetID="10" presetClass="entr" presetSubtype="0" fill="hold" nodeType="withEffect">
                                  <p:stCondLst>
                                    <p:cond delay="10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xit" presetSubtype="0" fill="hold" nodeType="withEffect">
                                  <p:stCondLst>
                                    <p:cond delay="100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6" grpId="1"/>
      <p:bldP spid="5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Memory savings</a:t>
            </a:r>
            <a:endParaRPr lang="en-US" dirty="0"/>
          </a:p>
        </p:txBody>
      </p:sp>
      <p:sp>
        <p:nvSpPr>
          <p:cNvPr id="3" name="Content Placeholder 2"/>
          <p:cNvSpPr>
            <a:spLocks noGrp="1"/>
          </p:cNvSpPr>
          <p:nvPr>
            <p:ph idx="1"/>
          </p:nvPr>
        </p:nvSpPr>
        <p:spPr>
          <a:xfrm>
            <a:off x="549277" y="901612"/>
            <a:ext cx="10042525" cy="1668940"/>
          </a:xfrm>
        </p:spPr>
        <p:txBody>
          <a:bodyPr/>
          <a:lstStyle/>
          <a:p>
            <a:r>
              <a:rPr lang="en-US" dirty="0" smtClean="0"/>
              <a:t> % Memory relative to super-sampled G-Buffer</a:t>
            </a:r>
          </a:p>
          <a:p>
            <a:pPr lvl="1"/>
            <a:r>
              <a:rPr lang="en-US" dirty="0" smtClean="0">
                <a:solidFill>
                  <a:srgbClr val="7EC400"/>
                </a:solidFill>
              </a:rPr>
              <a:t>37% saving </a:t>
            </a:r>
            <a:r>
              <a:rPr lang="en-US" dirty="0" smtClean="0"/>
              <a:t>@8x - 2 Aggregates</a:t>
            </a:r>
          </a:p>
          <a:p>
            <a:pPr lvl="1"/>
            <a:r>
              <a:rPr lang="en-US" i="1" dirty="0" smtClean="0"/>
              <a:t>20% </a:t>
            </a:r>
            <a:r>
              <a:rPr lang="en-US" i="1" dirty="0"/>
              <a:t>l</a:t>
            </a:r>
            <a:r>
              <a:rPr lang="en-US" i="1" dirty="0" smtClean="0"/>
              <a:t>ess than SBAA @2 Surfaces - ~40% less @</a:t>
            </a:r>
            <a:r>
              <a:rPr lang="en-US" i="1" dirty="0" err="1" smtClean="0"/>
              <a:t>Iso</a:t>
            </a:r>
            <a:r>
              <a:rPr lang="en-US" i="1" dirty="0" smtClean="0"/>
              <a:t> quality</a:t>
            </a:r>
            <a:endParaRPr lang="en-US" i="1" dirty="0"/>
          </a:p>
        </p:txBody>
      </p:sp>
      <p:grpSp>
        <p:nvGrpSpPr>
          <p:cNvPr id="9" name="Group 8"/>
          <p:cNvGrpSpPr/>
          <p:nvPr/>
        </p:nvGrpSpPr>
        <p:grpSpPr>
          <a:xfrm>
            <a:off x="2706284" y="2325822"/>
            <a:ext cx="6407525" cy="3803448"/>
            <a:chOff x="613761" y="2301986"/>
            <a:chExt cx="5000625" cy="3803448"/>
          </a:xfrm>
        </p:grpSpPr>
        <p:sp>
          <p:nvSpPr>
            <p:cNvPr id="8" name="Rounded Rectangle 7"/>
            <p:cNvSpPr/>
            <p:nvPr/>
          </p:nvSpPr>
          <p:spPr>
            <a:xfrm>
              <a:off x="636000" y="2301986"/>
              <a:ext cx="4290247" cy="3663994"/>
            </a:xfrm>
            <a:prstGeom prst="roundRect">
              <a:avLst/>
            </a:prstGeom>
            <a:solidFill>
              <a:schemeClr val="tx1">
                <a:alpha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hart 5"/>
            <p:cNvGraphicFramePr>
              <a:graphicFrameLocks/>
            </p:cNvGraphicFramePr>
            <p:nvPr>
              <p:extLst>
                <p:ext uri="{D42A27DB-BD31-4B8C-83A1-F6EECF244321}">
                  <p14:modId xmlns:p14="http://schemas.microsoft.com/office/powerpoint/2010/main" val="2652609278"/>
                </p:ext>
              </p:extLst>
            </p:nvPr>
          </p:nvGraphicFramePr>
          <p:xfrm>
            <a:off x="613761" y="2343060"/>
            <a:ext cx="5000625" cy="3762374"/>
          </p:xfrm>
          <a:graphic>
            <a:graphicData uri="http://schemas.openxmlformats.org/drawingml/2006/chart">
              <c:chart xmlns:c="http://schemas.openxmlformats.org/drawingml/2006/chart" xmlns:r="http://schemas.openxmlformats.org/officeDocument/2006/relationships" r:id="rId3"/>
            </a:graphicData>
          </a:graphic>
        </p:graphicFrame>
      </p:grpSp>
      <p:sp>
        <p:nvSpPr>
          <p:cNvPr id="12" name="Rectangle 11"/>
          <p:cNvSpPr/>
          <p:nvPr/>
        </p:nvSpPr>
        <p:spPr>
          <a:xfrm>
            <a:off x="8107403" y="799380"/>
            <a:ext cx="2865397" cy="430887"/>
          </a:xfrm>
          <a:prstGeom prst="rect">
            <a:avLst/>
          </a:prstGeom>
        </p:spPr>
        <p:txBody>
          <a:bodyPr wrap="square">
            <a:spAutoFit/>
          </a:bodyPr>
          <a:lstStyle/>
          <a:p>
            <a:pPr algn="ctr"/>
            <a:r>
              <a:rPr lang="en-US" sz="1100" b="1" i="1" dirty="0" smtClean="0">
                <a:solidFill>
                  <a:srgbClr val="FF0000"/>
                </a:solidFill>
                <a:effectLst>
                  <a:outerShdw blurRad="38100" dist="38100" dir="2700000" algn="tl">
                    <a:srgbClr val="000000">
                      <a:alpha val="43137"/>
                    </a:srgbClr>
                  </a:outerShdw>
                </a:effectLst>
              </a:rPr>
              <a:t>AGAA G-Buffer layout:</a:t>
            </a:r>
            <a:br>
              <a:rPr lang="en-US" sz="1100" b="1" i="1" dirty="0" smtClean="0">
                <a:solidFill>
                  <a:srgbClr val="FF0000"/>
                </a:solidFill>
                <a:effectLst>
                  <a:outerShdw blurRad="38100" dist="38100" dir="2700000" algn="tl">
                    <a:srgbClr val="000000">
                      <a:alpha val="43137"/>
                    </a:srgbClr>
                  </a:outerShdw>
                </a:effectLst>
              </a:rPr>
            </a:br>
            <a:r>
              <a:rPr lang="en-US" sz="1100" b="1" i="1" dirty="0" smtClean="0">
                <a:solidFill>
                  <a:srgbClr val="FF0000"/>
                </a:solidFill>
                <a:effectLst>
                  <a:outerShdw blurRad="38100" dist="38100" dir="2700000" algn="tl">
                    <a:srgbClr val="000000">
                      <a:alpha val="43137"/>
                    </a:srgbClr>
                  </a:outerShdw>
                </a:effectLst>
              </a:rPr>
              <a:t> </a:t>
            </a:r>
            <a:r>
              <a:rPr lang="en-US" sz="1100" b="1" i="1" dirty="0" smtClean="0">
                <a:solidFill>
                  <a:srgbClr val="FFFFFF"/>
                </a:solidFill>
                <a:effectLst>
                  <a:outerShdw blurRad="38100" dist="38100" dir="2700000" algn="tl">
                    <a:srgbClr val="000000">
                      <a:alpha val="43137"/>
                    </a:srgbClr>
                  </a:outerShdw>
                </a:effectLst>
              </a:rPr>
              <a:t>[16B/Aggregate + 6B/Sample]</a:t>
            </a:r>
            <a:endParaRPr lang="en-US" sz="1100" b="1" i="1" dirty="0">
              <a:solidFill>
                <a:srgbClr val="FFFFFF"/>
              </a:solidFill>
              <a:effectLst>
                <a:outerShdw blurRad="38100" dist="38100" dir="2700000" algn="tl">
                  <a:srgbClr val="000000">
                    <a:alpha val="43137"/>
                  </a:srgbClr>
                </a:outerShdw>
              </a:effectLst>
            </a:endParaRPr>
          </a:p>
        </p:txBody>
      </p:sp>
      <p:sp>
        <p:nvSpPr>
          <p:cNvPr id="13" name="Rectangle 12"/>
          <p:cNvSpPr/>
          <p:nvPr/>
        </p:nvSpPr>
        <p:spPr>
          <a:xfrm>
            <a:off x="8107402" y="1356458"/>
            <a:ext cx="2865397" cy="261610"/>
          </a:xfrm>
          <a:prstGeom prst="rect">
            <a:avLst/>
          </a:prstGeom>
        </p:spPr>
        <p:txBody>
          <a:bodyPr wrap="square">
            <a:spAutoFit/>
          </a:bodyPr>
          <a:lstStyle/>
          <a:p>
            <a:pPr algn="ctr"/>
            <a:r>
              <a:rPr lang="en-US" sz="1100" b="1" i="1" dirty="0" smtClean="0">
                <a:solidFill>
                  <a:srgbClr val="FFFFFF"/>
                </a:solidFill>
                <a:effectLst>
                  <a:outerShdw blurRad="38100" dist="38100" dir="2700000" algn="tl">
                    <a:srgbClr val="000000">
                      <a:alpha val="43137"/>
                    </a:srgbClr>
                  </a:outerShdw>
                </a:effectLst>
              </a:rPr>
              <a:t>G-Buffer layout: [16B/sample]</a:t>
            </a:r>
            <a:endParaRPr lang="en-US" sz="1100" b="1" i="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3119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Constraints and Limitations</a:t>
            </a:r>
            <a:endParaRPr lang="en-US" dirty="0"/>
          </a:p>
        </p:txBody>
      </p:sp>
      <p:sp>
        <p:nvSpPr>
          <p:cNvPr id="3" name="Content Placeholder 2"/>
          <p:cNvSpPr>
            <a:spLocks noGrp="1"/>
          </p:cNvSpPr>
          <p:nvPr>
            <p:ph idx="1"/>
          </p:nvPr>
        </p:nvSpPr>
        <p:spPr>
          <a:xfrm>
            <a:off x="549278" y="1203158"/>
            <a:ext cx="6984582" cy="4489617"/>
          </a:xfrm>
        </p:spPr>
        <p:txBody>
          <a:bodyPr/>
          <a:lstStyle/>
          <a:p>
            <a:r>
              <a:rPr lang="en-US" dirty="0"/>
              <a:t>Unified material with </a:t>
            </a:r>
            <a:r>
              <a:rPr lang="en-US" dirty="0">
                <a:solidFill>
                  <a:srgbClr val="7EC400"/>
                </a:solidFill>
              </a:rPr>
              <a:t>unique</a:t>
            </a:r>
            <a:r>
              <a:rPr lang="en-US" dirty="0"/>
              <a:t> shading model</a:t>
            </a:r>
          </a:p>
          <a:p>
            <a:pPr lvl="1"/>
            <a:r>
              <a:rPr lang="en-US" dirty="0"/>
              <a:t>No material switch (Skin, water, hair, cloth</a:t>
            </a:r>
            <a:r>
              <a:rPr lang="en-US" dirty="0" smtClean="0"/>
              <a:t>…)</a:t>
            </a:r>
            <a:endParaRPr lang="en-US" dirty="0"/>
          </a:p>
          <a:p>
            <a:pPr lvl="1"/>
            <a:r>
              <a:rPr lang="en-US" dirty="0"/>
              <a:t>All shading inputs must be </a:t>
            </a:r>
            <a:r>
              <a:rPr lang="en-US" dirty="0" smtClean="0"/>
              <a:t>filterable </a:t>
            </a:r>
            <a:r>
              <a:rPr lang="en-US" dirty="0"/>
              <a:t>!</a:t>
            </a:r>
          </a:p>
          <a:p>
            <a:endParaRPr lang="en-US" dirty="0" smtClean="0"/>
          </a:p>
          <a:p>
            <a:r>
              <a:rPr lang="en-US" dirty="0" smtClean="0"/>
              <a:t>NDF precision:</a:t>
            </a:r>
          </a:p>
          <a:p>
            <a:pPr lvl="1"/>
            <a:r>
              <a:rPr lang="en-US" dirty="0" smtClean="0"/>
              <a:t>A few very differently oriented surfaces</a:t>
            </a:r>
          </a:p>
          <a:p>
            <a:pPr lvl="1"/>
            <a:r>
              <a:rPr lang="en-US" dirty="0" smtClean="0"/>
              <a:t>But </a:t>
            </a:r>
            <a:r>
              <a:rPr lang="en-US" dirty="0" err="1" smtClean="0"/>
              <a:t>uni</a:t>
            </a:r>
            <a:r>
              <a:rPr lang="en-US" dirty="0" smtClean="0"/>
              <a:t>-modal </a:t>
            </a:r>
            <a:r>
              <a:rPr lang="en-US" dirty="0"/>
              <a:t>G</a:t>
            </a:r>
            <a:r>
              <a:rPr lang="en-US" dirty="0" smtClean="0"/>
              <a:t>aussian </a:t>
            </a:r>
            <a:r>
              <a:rPr lang="en-US" dirty="0" err="1" smtClean="0"/>
              <a:t>distrib</a:t>
            </a:r>
            <a:r>
              <a:rPr lang="en-US" dirty="0" smtClean="0"/>
              <a:t>.</a:t>
            </a:r>
          </a:p>
          <a:p>
            <a:pPr lvl="2"/>
            <a:r>
              <a:rPr lang="en-US" dirty="0" smtClean="0"/>
              <a:t>Specular sparkling</a:t>
            </a:r>
            <a:br>
              <a:rPr lang="en-US" dirty="0" smtClean="0"/>
            </a:br>
            <a:endParaRPr lang="en-US" dirty="0" smtClean="0"/>
          </a:p>
          <a:p>
            <a:r>
              <a:rPr lang="en-US" dirty="0" smtClean="0"/>
              <a:t>Correlation issues:</a:t>
            </a:r>
          </a:p>
          <a:p>
            <a:pPr lvl="1"/>
            <a:r>
              <a:rPr lang="en-US" dirty="0" smtClean="0"/>
              <a:t>Lit green foliage + Shadowed red wall </a:t>
            </a:r>
          </a:p>
          <a:p>
            <a:pPr lvl="1"/>
            <a:endParaRPr lang="en-US" dirty="0"/>
          </a:p>
          <a:p>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053" t="18935" r="20074"/>
          <a:stretch/>
        </p:blipFill>
        <p:spPr>
          <a:xfrm>
            <a:off x="7968343" y="1910166"/>
            <a:ext cx="2710543" cy="1665222"/>
          </a:xfrm>
          <a:prstGeom prst="rect">
            <a:avLst/>
          </a:prstGeom>
        </p:spPr>
      </p:pic>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826" r="9237" b="27476"/>
          <a:stretch/>
        </p:blipFill>
        <p:spPr bwMode="auto">
          <a:xfrm>
            <a:off x="7968343" y="3926897"/>
            <a:ext cx="2710543" cy="1799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968342" y="3565890"/>
            <a:ext cx="2710543" cy="307764"/>
          </a:xfrm>
          <a:prstGeom prst="rect">
            <a:avLst/>
          </a:prstGeom>
          <a:noFill/>
        </p:spPr>
        <p:txBody>
          <a:bodyPr wrap="square" lIns="91427" tIns="45714" rIns="91427" bIns="45714" rtlCol="0">
            <a:spAutoFit/>
          </a:bodyPr>
          <a:lstStyle/>
          <a:p>
            <a:pPr algn="ctr" defTabSz="914278" fontAlgn="auto">
              <a:spcBef>
                <a:spcPts val="0"/>
              </a:spcBef>
              <a:spcAft>
                <a:spcPts val="0"/>
              </a:spcAft>
            </a:pPr>
            <a:r>
              <a:rPr lang="en-US" sz="1400" dirty="0" smtClean="0">
                <a:effectLst>
                  <a:outerShdw blurRad="38100" dist="38100" dir="2700000" algn="tl">
                    <a:srgbClr val="000000">
                      <a:alpha val="43137"/>
                    </a:srgbClr>
                  </a:outerShdw>
                </a:effectLst>
                <a:latin typeface="Calibri"/>
              </a:rPr>
              <a:t>1 Aggregate/ pixel</a:t>
            </a:r>
            <a:endParaRPr lang="en-US" sz="1400" dirty="0">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72200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1007918" y="1439863"/>
            <a:ext cx="9583884" cy="4252912"/>
          </a:xfrm>
        </p:spPr>
        <p:txBody>
          <a:bodyPr/>
          <a:lstStyle/>
          <a:p>
            <a:r>
              <a:rPr lang="en-US" dirty="0" smtClean="0"/>
              <a:t>Path forward for very </a:t>
            </a:r>
            <a:r>
              <a:rPr lang="en-US" dirty="0" smtClean="0">
                <a:solidFill>
                  <a:srgbClr val="7EC400"/>
                </a:solidFill>
              </a:rPr>
              <a:t>high sampling rates </a:t>
            </a:r>
            <a:r>
              <a:rPr lang="en-US" dirty="0" smtClean="0"/>
              <a:t>in real-time</a:t>
            </a:r>
          </a:p>
          <a:p>
            <a:pPr lvl="1"/>
            <a:r>
              <a:rPr lang="en-US" dirty="0"/>
              <a:t>Scalable: Bounded </a:t>
            </a:r>
            <a:r>
              <a:rPr lang="en-US" dirty="0">
                <a:solidFill>
                  <a:srgbClr val="7EC400"/>
                </a:solidFill>
              </a:rPr>
              <a:t>storage </a:t>
            </a:r>
            <a:r>
              <a:rPr lang="en-US" dirty="0"/>
              <a:t>and </a:t>
            </a:r>
            <a:r>
              <a:rPr lang="en-US" dirty="0">
                <a:solidFill>
                  <a:srgbClr val="7EC400"/>
                </a:solidFill>
              </a:rPr>
              <a:t>shading </a:t>
            </a:r>
            <a:r>
              <a:rPr lang="en-US" dirty="0" smtClean="0">
                <a:solidFill>
                  <a:srgbClr val="7EC400"/>
                </a:solidFill>
              </a:rPr>
              <a:t>rate</a:t>
            </a:r>
            <a:endParaRPr lang="en-US" dirty="0"/>
          </a:p>
          <a:p>
            <a:pPr marL="0" indent="0" defTabSz="914400">
              <a:buNone/>
            </a:pPr>
            <a:endParaRPr lang="en-US" b="1" dirty="0" smtClean="0"/>
          </a:p>
          <a:p>
            <a:pPr marL="0" indent="0" defTabSz="914400">
              <a:buNone/>
            </a:pPr>
            <a:r>
              <a:rPr lang="en-US" b="1" dirty="0" smtClean="0"/>
              <a:t>Properties</a:t>
            </a:r>
            <a:r>
              <a:rPr lang="en-US" b="1" dirty="0"/>
              <a:t>: </a:t>
            </a:r>
          </a:p>
          <a:p>
            <a:pPr defTabSz="914400"/>
            <a:r>
              <a:rPr lang="en-US" dirty="0">
                <a:solidFill>
                  <a:srgbClr val="7EC400"/>
                </a:solidFill>
              </a:rPr>
              <a:t>Cross-primitives</a:t>
            </a:r>
            <a:r>
              <a:rPr lang="en-US" dirty="0">
                <a:solidFill>
                  <a:srgbClr val="6FAC00"/>
                </a:solidFill>
              </a:rPr>
              <a:t> </a:t>
            </a:r>
            <a:r>
              <a:rPr lang="en-US" dirty="0"/>
              <a:t>+ </a:t>
            </a:r>
            <a:r>
              <a:rPr lang="en-US" dirty="0">
                <a:solidFill>
                  <a:srgbClr val="7EC400"/>
                </a:solidFill>
              </a:rPr>
              <a:t>Cross-surfaces</a:t>
            </a:r>
            <a:r>
              <a:rPr lang="en-US" dirty="0">
                <a:solidFill>
                  <a:srgbClr val="6FAC00"/>
                </a:solidFill>
              </a:rPr>
              <a:t> </a:t>
            </a:r>
            <a:r>
              <a:rPr lang="en-US" dirty="0"/>
              <a:t>amortization </a:t>
            </a:r>
          </a:p>
          <a:p>
            <a:pPr defTabSz="914400"/>
            <a:r>
              <a:rPr lang="en-US" dirty="0"/>
              <a:t>All </a:t>
            </a:r>
            <a:r>
              <a:rPr lang="en-US" dirty="0">
                <a:solidFill>
                  <a:srgbClr val="7EC400"/>
                </a:solidFill>
              </a:rPr>
              <a:t>geometric details </a:t>
            </a:r>
            <a:r>
              <a:rPr lang="en-US" dirty="0"/>
              <a:t>integrated</a:t>
            </a:r>
          </a:p>
          <a:p>
            <a:pPr marL="0" indent="0">
              <a:buNone/>
            </a:pPr>
            <a:endParaRPr lang="en-US" dirty="0"/>
          </a:p>
          <a:p>
            <a:pPr marL="0" indent="0">
              <a:buNone/>
            </a:pPr>
            <a:r>
              <a:rPr lang="en-US" dirty="0" smtClean="0"/>
              <a:t>Remaining work on pre-filtering schemes for advanced unified shading/material models</a:t>
            </a:r>
            <a:endParaRPr lang="en-US" dirty="0"/>
          </a:p>
        </p:txBody>
      </p:sp>
    </p:spTree>
    <p:extLst>
      <p:ext uri="{BB962C8B-B14F-4D97-AF65-F5344CB8AC3E}">
        <p14:creationId xmlns:p14="http://schemas.microsoft.com/office/powerpoint/2010/main" val="205081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3">
                                            <p:txEl>
                                              <p:pRg st="4" end="4"/>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92863" y="4306305"/>
            <a:ext cx="9018311" cy="701731"/>
          </a:xfrm>
        </p:spPr>
        <p:txBody>
          <a:bodyPr/>
          <a:lstStyle/>
          <a:p>
            <a:r>
              <a:rPr lang="en-US" dirty="0" smtClean="0"/>
              <a:t>Thank you !</a:t>
            </a:r>
            <a:endParaRPr lang="en-US" dirty="0"/>
          </a:p>
        </p:txBody>
      </p:sp>
      <p:sp>
        <p:nvSpPr>
          <p:cNvPr id="5" name="Subtitle 4"/>
          <p:cNvSpPr>
            <a:spLocks noGrp="1"/>
          </p:cNvSpPr>
          <p:nvPr>
            <p:ph type="subTitle" idx="1"/>
          </p:nvPr>
        </p:nvSpPr>
        <p:spPr/>
        <p:txBody>
          <a:bodyPr/>
          <a:lstStyle/>
          <a:p>
            <a:r>
              <a:rPr lang="en-US" dirty="0" smtClean="0"/>
              <a:t>Questions ?</a:t>
            </a:r>
            <a:endParaRPr lang="en-US" dirty="0"/>
          </a:p>
        </p:txBody>
      </p:sp>
    </p:spTree>
    <p:extLst>
      <p:ext uri="{BB962C8B-B14F-4D97-AF65-F5344CB8AC3E}">
        <p14:creationId xmlns:p14="http://schemas.microsoft.com/office/powerpoint/2010/main" val="414837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41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92863" y="4306305"/>
            <a:ext cx="9018311" cy="701731"/>
          </a:xfrm>
        </p:spPr>
        <p:txBody>
          <a:bodyPr/>
          <a:lstStyle/>
          <a:p>
            <a:r>
              <a:rPr lang="en-US" dirty="0" smtClean="0"/>
              <a:t>Backups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0196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277" y="899771"/>
            <a:ext cx="10042525" cy="3258278"/>
          </a:xfrm>
        </p:spPr>
        <p:txBody>
          <a:bodyPr/>
          <a:lstStyle/>
          <a:p>
            <a:r>
              <a:rPr lang="en-US" sz="1800" dirty="0" smtClean="0"/>
              <a:t>Rasterize @ sample frequency (</a:t>
            </a:r>
            <a:r>
              <a:rPr lang="en-US" sz="1800" dirty="0" err="1"/>
              <a:t>E</a:t>
            </a:r>
            <a:r>
              <a:rPr lang="en-US" sz="1800" dirty="0" err="1" smtClean="0"/>
              <a:t>g</a:t>
            </a:r>
            <a:r>
              <a:rPr lang="en-US" sz="1800" dirty="0" smtClean="0"/>
              <a:t>. 8x MSAA)</a:t>
            </a:r>
          </a:p>
          <a:p>
            <a:pPr lvl="1"/>
            <a:r>
              <a:rPr lang="en-US" sz="1600" dirty="0" smtClean="0"/>
              <a:t>Inside a set of color buffers @ Aggregate frequency (</a:t>
            </a:r>
            <a:r>
              <a:rPr lang="en-US" sz="1600" dirty="0" err="1" smtClean="0"/>
              <a:t>Eg</a:t>
            </a:r>
            <a:r>
              <a:rPr lang="en-US" sz="1600" dirty="0" smtClean="0"/>
              <a:t>. 2x) 	</a:t>
            </a:r>
            <a:r>
              <a:rPr lang="en-US" sz="1600" dirty="0" smtClean="0">
                <a:solidFill>
                  <a:srgbClr val="6FAC00"/>
                </a:solidFill>
              </a:rPr>
              <a:t>*[</a:t>
            </a:r>
            <a:r>
              <a:rPr lang="en-US" sz="1600" i="1" dirty="0" smtClean="0">
                <a:solidFill>
                  <a:srgbClr val="6FAC00"/>
                </a:solidFill>
              </a:rPr>
              <a:t>TIR M-&gt;N</a:t>
            </a:r>
            <a:r>
              <a:rPr lang="en-US" sz="1600" dirty="0" smtClean="0">
                <a:solidFill>
                  <a:srgbClr val="6FAC00"/>
                </a:solidFill>
              </a:rPr>
              <a:t>]</a:t>
            </a:r>
          </a:p>
          <a:p>
            <a:pPr lvl="1"/>
            <a:r>
              <a:rPr lang="en-US" sz="1600" dirty="0" smtClean="0"/>
              <a:t>Per-sample early depth testing</a:t>
            </a:r>
            <a:br>
              <a:rPr lang="en-US" sz="1600" dirty="0" smtClean="0"/>
            </a:br>
            <a:endParaRPr lang="en-US" sz="900" dirty="0" smtClean="0"/>
          </a:p>
          <a:p>
            <a:r>
              <a:rPr lang="en-US" sz="1800" dirty="0" smtClean="0"/>
              <a:t>Fragment </a:t>
            </a:r>
            <a:r>
              <a:rPr lang="en-US" sz="1800" dirty="0" err="1" smtClean="0"/>
              <a:t>shader</a:t>
            </a:r>
            <a:r>
              <a:rPr lang="en-US" sz="1800" dirty="0" smtClean="0"/>
              <a:t>:</a:t>
            </a:r>
          </a:p>
          <a:p>
            <a:pPr lvl="1"/>
            <a:r>
              <a:rPr lang="en-US" sz="1600" dirty="0" smtClean="0"/>
              <a:t>Generates attributes for </a:t>
            </a:r>
            <a:r>
              <a:rPr lang="en-US" sz="1600" dirty="0" err="1" smtClean="0"/>
              <a:t>accum</a:t>
            </a:r>
            <a:r>
              <a:rPr lang="en-US" sz="1600" dirty="0" smtClean="0"/>
              <a:t>., weighted by visible coverage 	</a:t>
            </a:r>
            <a:r>
              <a:rPr lang="en-US" sz="1600" b="1" dirty="0" smtClean="0">
                <a:solidFill>
                  <a:srgbClr val="6FAC00"/>
                </a:solidFill>
              </a:rPr>
              <a:t>*</a:t>
            </a:r>
            <a:r>
              <a:rPr lang="en-US" sz="1600" dirty="0" smtClean="0">
                <a:solidFill>
                  <a:srgbClr val="6FAC00"/>
                </a:solidFill>
              </a:rPr>
              <a:t>[</a:t>
            </a:r>
            <a:r>
              <a:rPr lang="en-US" sz="1600" i="1" dirty="0" smtClean="0">
                <a:solidFill>
                  <a:srgbClr val="6FAC00"/>
                </a:solidFill>
              </a:rPr>
              <a:t>Post-depth coverage</a:t>
            </a:r>
            <a:r>
              <a:rPr lang="en-US" sz="1600" dirty="0" smtClean="0">
                <a:solidFill>
                  <a:srgbClr val="6FAC00"/>
                </a:solidFill>
              </a:rPr>
              <a:t>]</a:t>
            </a:r>
          </a:p>
          <a:p>
            <a:pPr lvl="1"/>
            <a:r>
              <a:rPr lang="en-US" sz="1600" dirty="0" smtClean="0"/>
              <a:t>Route output attributes into one of the aggregates 		</a:t>
            </a:r>
            <a:r>
              <a:rPr lang="en-US" sz="1600" b="1" dirty="0" smtClean="0">
                <a:solidFill>
                  <a:srgbClr val="6FAC00"/>
                </a:solidFill>
              </a:rPr>
              <a:t>*</a:t>
            </a:r>
            <a:r>
              <a:rPr lang="en-US" sz="1600" dirty="0" smtClean="0">
                <a:solidFill>
                  <a:srgbClr val="6FAC00"/>
                </a:solidFill>
              </a:rPr>
              <a:t>[</a:t>
            </a:r>
            <a:r>
              <a:rPr lang="en-US" sz="1600" i="1" dirty="0" smtClean="0">
                <a:solidFill>
                  <a:srgbClr val="6FAC00"/>
                </a:solidFill>
              </a:rPr>
              <a:t>Out coverage override</a:t>
            </a:r>
            <a:r>
              <a:rPr lang="en-US" sz="1600" dirty="0" smtClean="0">
                <a:solidFill>
                  <a:srgbClr val="6FAC00"/>
                </a:solidFill>
              </a:rPr>
              <a:t>]</a:t>
            </a:r>
            <a:br>
              <a:rPr lang="en-US" sz="1600" dirty="0" smtClean="0">
                <a:solidFill>
                  <a:srgbClr val="6FAC00"/>
                </a:solidFill>
              </a:rPr>
            </a:br>
            <a:endParaRPr lang="en-US" sz="900" dirty="0" smtClean="0">
              <a:solidFill>
                <a:srgbClr val="6FAC00"/>
              </a:solidFill>
            </a:endParaRPr>
          </a:p>
          <a:p>
            <a:r>
              <a:rPr lang="en-US" sz="1800" dirty="0" smtClean="0"/>
              <a:t>Additive blending:</a:t>
            </a:r>
          </a:p>
          <a:p>
            <a:pPr lvl="1"/>
            <a:r>
              <a:rPr lang="en-US" sz="1600" dirty="0"/>
              <a:t>Additive blending inside AG-Buffer (weighted sum)</a:t>
            </a:r>
          </a:p>
          <a:p>
            <a:pPr lvl="1"/>
            <a:endParaRPr lang="en-US" sz="1400" dirty="0" smtClean="0"/>
          </a:p>
          <a:p>
            <a:pPr lvl="1"/>
            <a:endParaRPr lang="en-US" sz="1600" dirty="0" smtClean="0"/>
          </a:p>
          <a:p>
            <a:endParaRPr lang="en-US" sz="1800" dirty="0"/>
          </a:p>
        </p:txBody>
      </p:sp>
      <p:sp>
        <p:nvSpPr>
          <p:cNvPr id="2" name="Title 1"/>
          <p:cNvSpPr>
            <a:spLocks noGrp="1"/>
          </p:cNvSpPr>
          <p:nvPr>
            <p:ph type="title"/>
          </p:nvPr>
        </p:nvSpPr>
        <p:spPr/>
        <p:txBody>
          <a:bodyPr/>
          <a:lstStyle/>
          <a:p>
            <a:r>
              <a:rPr lang="en-US" dirty="0" smtClean="0">
                <a:solidFill>
                  <a:srgbClr val="79705A"/>
                </a:solidFill>
              </a:rPr>
              <a:t>Step 3: </a:t>
            </a:r>
            <a:r>
              <a:rPr lang="en-US" dirty="0" smtClean="0"/>
              <a:t>AG-Buffer generation</a:t>
            </a:r>
            <a:endParaRPr lang="en-US" dirty="0"/>
          </a:p>
        </p:txBody>
      </p:sp>
      <p:pic>
        <p:nvPicPr>
          <p:cNvPr id="71" name="Picture 70"/>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3573" y="4808962"/>
            <a:ext cx="559721" cy="574293"/>
          </a:xfrm>
          <a:prstGeom prst="rect">
            <a:avLst/>
          </a:prstGeom>
          <a:noFill/>
          <a:ln w="9525">
            <a:noFill/>
            <a:miter lim="800000"/>
            <a:headEnd/>
            <a:tailEnd/>
          </a:ln>
          <a:effectLst/>
        </p:spPr>
      </p:pic>
      <p:sp>
        <p:nvSpPr>
          <p:cNvPr id="72" name="Right Arrow 71"/>
          <p:cNvSpPr/>
          <p:nvPr/>
        </p:nvSpPr>
        <p:spPr>
          <a:xfrm>
            <a:off x="738054" y="4706502"/>
            <a:ext cx="208970" cy="915186"/>
          </a:xfrm>
          <a:prstGeom prst="rightArrow">
            <a:avLst/>
          </a:prstGeom>
          <a:gradFill rotWithShape="1">
            <a:gsLst>
              <a:gs pos="0">
                <a:srgbClr val="A09781">
                  <a:shade val="51000"/>
                  <a:satMod val="130000"/>
                </a:srgbClr>
              </a:gs>
              <a:gs pos="80000">
                <a:srgbClr val="9F9478"/>
              </a:gs>
              <a:gs pos="100000">
                <a:srgbClr val="A19578"/>
              </a:gs>
            </a:gsLst>
            <a:lin ang="16200000" scaled="0"/>
          </a:gradFill>
          <a:ln w="9525" cap="flat" cmpd="sng" algn="ctr">
            <a:solidFill>
              <a:srgbClr val="A09781">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endParaRPr lang="en-US" kern="0" smtClean="0">
              <a:solidFill>
                <a:prstClr val="white"/>
              </a:solidFill>
              <a:latin typeface="Calibri"/>
            </a:endParaRPr>
          </a:p>
        </p:txBody>
      </p:sp>
      <p:grpSp>
        <p:nvGrpSpPr>
          <p:cNvPr id="260" name="Group 259"/>
          <p:cNvGrpSpPr/>
          <p:nvPr/>
        </p:nvGrpSpPr>
        <p:grpSpPr>
          <a:xfrm>
            <a:off x="3681936" y="4488592"/>
            <a:ext cx="937509" cy="1376057"/>
            <a:chOff x="3113560" y="4488592"/>
            <a:chExt cx="937509" cy="1376057"/>
          </a:xfrm>
        </p:grpSpPr>
        <p:sp>
          <p:nvSpPr>
            <p:cNvPr id="8" name="TextBox 7"/>
            <p:cNvSpPr txBox="1"/>
            <p:nvPr/>
          </p:nvSpPr>
          <p:spPr>
            <a:xfrm>
              <a:off x="3398099" y="4488592"/>
              <a:ext cx="652970" cy="1376057"/>
            </a:xfrm>
            <a:prstGeom prst="rect">
              <a:avLst/>
            </a:prstGeom>
            <a:ln/>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rmAutofit/>
            </a:bodyPr>
            <a:lstStyle/>
            <a:p>
              <a:pPr algn="ctr" defTabSz="914400" fontAlgn="auto">
                <a:spcBef>
                  <a:spcPts val="0"/>
                </a:spcBef>
                <a:spcAft>
                  <a:spcPts val="0"/>
                </a:spcAft>
                <a:defRPr/>
              </a:pPr>
              <a:r>
                <a:rPr lang="en-US" sz="1600" b="1" i="1" kern="0" dirty="0" smtClean="0">
                  <a:solidFill>
                    <a:sysClr val="windowText" lastClr="000000"/>
                  </a:solidFill>
                  <a:latin typeface="Calibri" pitchFamily="34" charset="0"/>
                  <a:cs typeface="Calibri" pitchFamily="34" charset="0"/>
                </a:rPr>
                <a:t>Depth</a:t>
              </a:r>
              <a:r>
                <a:rPr lang="en-US" sz="1600" b="1" i="1" kern="0" dirty="0">
                  <a:solidFill>
                    <a:sysClr val="windowText" lastClr="000000"/>
                  </a:solidFill>
                  <a:latin typeface="Calibri" pitchFamily="34" charset="0"/>
                  <a:cs typeface="Calibri" pitchFamily="34" charset="0"/>
                </a:rPr>
                <a:t/>
              </a:r>
              <a:br>
                <a:rPr lang="en-US" sz="1600" b="1" i="1" kern="0" dirty="0">
                  <a:solidFill>
                    <a:sysClr val="windowText" lastClr="000000"/>
                  </a:solidFill>
                  <a:latin typeface="Calibri" pitchFamily="34" charset="0"/>
                  <a:cs typeface="Calibri" pitchFamily="34" charset="0"/>
                </a:rPr>
              </a:br>
              <a:r>
                <a:rPr lang="en-US" sz="1600" b="1" i="1" kern="0" dirty="0">
                  <a:solidFill>
                    <a:sysClr val="windowText" lastClr="000000"/>
                  </a:solidFill>
                  <a:latin typeface="Calibri" pitchFamily="34" charset="0"/>
                  <a:cs typeface="Calibri" pitchFamily="34" charset="0"/>
                </a:rPr>
                <a:t>Test</a:t>
              </a:r>
            </a:p>
          </p:txBody>
        </p:sp>
        <p:sp>
          <p:nvSpPr>
            <p:cNvPr id="10" name="Right Arrow 9"/>
            <p:cNvSpPr/>
            <p:nvPr/>
          </p:nvSpPr>
          <p:spPr>
            <a:xfrm>
              <a:off x="3116587" y="4601583"/>
              <a:ext cx="190500" cy="366556"/>
            </a:xfrm>
            <a:prstGeom prst="rightArrow">
              <a:avLst/>
            </a:prstGeom>
            <a:gradFill>
              <a:gsLst>
                <a:gs pos="0">
                  <a:srgbClr val="79705A"/>
                </a:gs>
                <a:gs pos="80000">
                  <a:srgbClr val="9F9478"/>
                </a:gs>
                <a:gs pos="100000">
                  <a:srgbClr val="9F9478"/>
                </a:gs>
              </a:gsLst>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5" name="Right Arrow 14"/>
            <p:cNvSpPr/>
            <p:nvPr/>
          </p:nvSpPr>
          <p:spPr>
            <a:xfrm>
              <a:off x="3113560" y="5413914"/>
              <a:ext cx="190500" cy="366556"/>
            </a:xfrm>
            <a:prstGeom prst="rightArrow">
              <a:avLst/>
            </a:prstGeom>
            <a:gradFill>
              <a:gsLst>
                <a:gs pos="0">
                  <a:srgbClr val="79705A"/>
                </a:gs>
                <a:gs pos="80000">
                  <a:srgbClr val="9F9478"/>
                </a:gs>
                <a:gs pos="100000">
                  <a:srgbClr val="9F9478"/>
                </a:gs>
              </a:gsLst>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grpSp>
        <p:nvGrpSpPr>
          <p:cNvPr id="259" name="Group 258"/>
          <p:cNvGrpSpPr/>
          <p:nvPr/>
        </p:nvGrpSpPr>
        <p:grpSpPr>
          <a:xfrm>
            <a:off x="2713511" y="4479363"/>
            <a:ext cx="1161952" cy="1599603"/>
            <a:chOff x="2145135" y="4479363"/>
            <a:chExt cx="1161952" cy="1599603"/>
          </a:xfrm>
        </p:grpSpPr>
        <p:sp>
          <p:nvSpPr>
            <p:cNvPr id="9" name="Right Arrow 8"/>
            <p:cNvSpPr/>
            <p:nvPr/>
          </p:nvSpPr>
          <p:spPr>
            <a:xfrm>
              <a:off x="2148847" y="4599878"/>
              <a:ext cx="190500" cy="366556"/>
            </a:xfrm>
            <a:prstGeom prst="rightArrow">
              <a:avLst/>
            </a:prstGeom>
            <a:gradFill>
              <a:gsLst>
                <a:gs pos="0">
                  <a:srgbClr val="79705A"/>
                </a:gs>
                <a:gs pos="80000">
                  <a:srgbClr val="9F9478"/>
                </a:gs>
                <a:gs pos="100000">
                  <a:srgbClr val="9F9478"/>
                </a:gs>
              </a:gsLst>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4" name="Right Arrow 13"/>
            <p:cNvSpPr/>
            <p:nvPr/>
          </p:nvSpPr>
          <p:spPr>
            <a:xfrm>
              <a:off x="2145135" y="5394698"/>
              <a:ext cx="190500" cy="366556"/>
            </a:xfrm>
            <a:prstGeom prst="rightArrow">
              <a:avLst/>
            </a:prstGeom>
            <a:gradFill>
              <a:gsLst>
                <a:gs pos="0">
                  <a:srgbClr val="79705A"/>
                </a:gs>
                <a:gs pos="80000">
                  <a:srgbClr val="9F9478"/>
                </a:gs>
                <a:gs pos="100000">
                  <a:srgbClr val="9F9478"/>
                </a:gs>
              </a:gsLst>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nvGrpSpPr>
            <p:cNvPr id="222" name="Group 221"/>
            <p:cNvGrpSpPr/>
            <p:nvPr/>
          </p:nvGrpSpPr>
          <p:grpSpPr>
            <a:xfrm>
              <a:off x="2193313" y="4479363"/>
              <a:ext cx="1113774" cy="784639"/>
              <a:chOff x="2193313" y="4324913"/>
              <a:chExt cx="1113774" cy="784639"/>
            </a:xfrm>
          </p:grpSpPr>
          <p:grpSp>
            <p:nvGrpSpPr>
              <p:cNvPr id="171" name="Group 170"/>
              <p:cNvGrpSpPr/>
              <p:nvPr/>
            </p:nvGrpSpPr>
            <p:grpSpPr>
              <a:xfrm>
                <a:off x="2435093" y="4324913"/>
                <a:ext cx="592531" cy="592538"/>
                <a:chOff x="2443136" y="2257745"/>
                <a:chExt cx="815058" cy="815068"/>
              </a:xfrm>
            </p:grpSpPr>
            <p:sp>
              <p:nvSpPr>
                <p:cNvPr id="172" name="Rectangle 171"/>
                <p:cNvSpPr/>
                <p:nvPr/>
              </p:nvSpPr>
              <p:spPr>
                <a:xfrm>
                  <a:off x="2443136" y="2257745"/>
                  <a:ext cx="815058" cy="815068"/>
                </a:xfrm>
                <a:prstGeom prst="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3" name="Group 172"/>
                <p:cNvGrpSpPr/>
                <p:nvPr/>
              </p:nvGrpSpPr>
              <p:grpSpPr>
                <a:xfrm>
                  <a:off x="2527697" y="2318194"/>
                  <a:ext cx="682205" cy="701343"/>
                  <a:chOff x="2099046" y="2829885"/>
                  <a:chExt cx="1508349" cy="1550662"/>
                </a:xfrm>
                <a:solidFill>
                  <a:srgbClr val="FF0000"/>
                </a:solidFill>
              </p:grpSpPr>
              <p:sp>
                <p:nvSpPr>
                  <p:cNvPr id="174" name="Oval 173"/>
                  <p:cNvSpPr/>
                  <p:nvPr/>
                </p:nvSpPr>
                <p:spPr>
                  <a:xfrm>
                    <a:off x="2308346" y="2829885"/>
                    <a:ext cx="118533" cy="125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2435415" y="3382070"/>
                    <a:ext cx="118533" cy="125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3488862" y="3013614"/>
                    <a:ext cx="118533" cy="125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2968117" y="3213989"/>
                    <a:ext cx="118533" cy="125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3149490" y="3711438"/>
                    <a:ext cx="118533" cy="125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3327964" y="4255197"/>
                    <a:ext cx="118533" cy="125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2619791" y="3886741"/>
                    <a:ext cx="118533" cy="125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2099046" y="4087116"/>
                    <a:ext cx="118533" cy="125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3" name="Rectangle 192"/>
              <p:cNvSpPr/>
              <p:nvPr/>
            </p:nvSpPr>
            <p:spPr>
              <a:xfrm>
                <a:off x="2193313" y="4878720"/>
                <a:ext cx="1113774" cy="230832"/>
              </a:xfrm>
              <a:prstGeom prst="rect">
                <a:avLst/>
              </a:prstGeom>
            </p:spPr>
            <p:txBody>
              <a:bodyPr wrap="square">
                <a:spAutoFit/>
              </a:bodyPr>
              <a:lstStyle/>
              <a:p>
                <a:pPr algn="ctr"/>
                <a:r>
                  <a:rPr lang="en-US" sz="900" i="1" dirty="0" smtClean="0">
                    <a:solidFill>
                      <a:srgbClr val="FF0000"/>
                    </a:solidFill>
                  </a:rPr>
                  <a:t>Prim. Coverage</a:t>
                </a:r>
                <a:endParaRPr lang="en-US" sz="900" i="1" dirty="0"/>
              </a:p>
            </p:txBody>
          </p:sp>
        </p:grpSp>
        <p:grpSp>
          <p:nvGrpSpPr>
            <p:cNvPr id="223" name="Group 222"/>
            <p:cNvGrpSpPr/>
            <p:nvPr/>
          </p:nvGrpSpPr>
          <p:grpSpPr>
            <a:xfrm>
              <a:off x="2372342" y="5262559"/>
              <a:ext cx="736031" cy="816407"/>
              <a:chOff x="2372342" y="5108109"/>
              <a:chExt cx="736031" cy="816407"/>
            </a:xfrm>
          </p:grpSpPr>
          <p:grpSp>
            <p:nvGrpSpPr>
              <p:cNvPr id="182" name="Group 181"/>
              <p:cNvGrpSpPr/>
              <p:nvPr/>
            </p:nvGrpSpPr>
            <p:grpSpPr>
              <a:xfrm>
                <a:off x="2435092" y="5108109"/>
                <a:ext cx="592531" cy="592538"/>
                <a:chOff x="2443136" y="3190652"/>
                <a:chExt cx="815058" cy="815068"/>
              </a:xfrm>
            </p:grpSpPr>
            <p:sp>
              <p:nvSpPr>
                <p:cNvPr id="183" name="Rectangle 182"/>
                <p:cNvSpPr/>
                <p:nvPr/>
              </p:nvSpPr>
              <p:spPr>
                <a:xfrm>
                  <a:off x="2443136" y="3190652"/>
                  <a:ext cx="815058" cy="815068"/>
                </a:xfrm>
                <a:prstGeom prst="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4" name="Group 183"/>
                <p:cNvGrpSpPr/>
                <p:nvPr/>
              </p:nvGrpSpPr>
              <p:grpSpPr>
                <a:xfrm>
                  <a:off x="2527697" y="3251101"/>
                  <a:ext cx="682205" cy="701343"/>
                  <a:chOff x="2099046" y="2829885"/>
                  <a:chExt cx="1508349" cy="1550662"/>
                </a:xfrm>
                <a:solidFill>
                  <a:schemeClr val="tx2"/>
                </a:solidFill>
              </p:grpSpPr>
              <p:sp>
                <p:nvSpPr>
                  <p:cNvPr id="185" name="Oval 184"/>
                  <p:cNvSpPr/>
                  <p:nvPr/>
                </p:nvSpPr>
                <p:spPr>
                  <a:xfrm>
                    <a:off x="2308346" y="2829885"/>
                    <a:ext cx="118533" cy="125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2435415" y="3382070"/>
                    <a:ext cx="118533" cy="125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3488862" y="3013614"/>
                    <a:ext cx="118533" cy="125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2968117" y="3213989"/>
                    <a:ext cx="118533" cy="125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3149490" y="3711438"/>
                    <a:ext cx="118533" cy="125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3327964" y="4255197"/>
                    <a:ext cx="118533" cy="125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2619791" y="3886741"/>
                    <a:ext cx="118533" cy="125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2099046" y="4087116"/>
                    <a:ext cx="118533" cy="125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4" name="Rectangle 193"/>
              <p:cNvSpPr/>
              <p:nvPr/>
            </p:nvSpPr>
            <p:spPr>
              <a:xfrm>
                <a:off x="2372342" y="5693684"/>
                <a:ext cx="736031" cy="230832"/>
              </a:xfrm>
              <a:prstGeom prst="rect">
                <a:avLst/>
              </a:prstGeom>
            </p:spPr>
            <p:txBody>
              <a:bodyPr wrap="square">
                <a:spAutoFit/>
              </a:bodyPr>
              <a:lstStyle/>
              <a:p>
                <a:pPr algn="ctr"/>
                <a:r>
                  <a:rPr lang="en-US" sz="900" i="1" dirty="0" smtClean="0">
                    <a:solidFill>
                      <a:schemeClr val="tx2"/>
                    </a:solidFill>
                  </a:rPr>
                  <a:t>Depth</a:t>
                </a:r>
                <a:endParaRPr lang="en-US" sz="900" i="1" dirty="0">
                  <a:solidFill>
                    <a:schemeClr val="tx2"/>
                  </a:solidFill>
                </a:endParaRPr>
              </a:p>
            </p:txBody>
          </p:sp>
        </p:grpSp>
      </p:grpSp>
      <p:grpSp>
        <p:nvGrpSpPr>
          <p:cNvPr id="270" name="Group 269"/>
          <p:cNvGrpSpPr/>
          <p:nvPr/>
        </p:nvGrpSpPr>
        <p:grpSpPr>
          <a:xfrm>
            <a:off x="5634451" y="4478716"/>
            <a:ext cx="1301499" cy="1385933"/>
            <a:chOff x="5634451" y="4478716"/>
            <a:chExt cx="1301499" cy="1385933"/>
          </a:xfrm>
        </p:grpSpPr>
        <p:sp>
          <p:nvSpPr>
            <p:cNvPr id="7" name="TextBox 6"/>
            <p:cNvSpPr txBox="1"/>
            <p:nvPr/>
          </p:nvSpPr>
          <p:spPr>
            <a:xfrm>
              <a:off x="5875759" y="4478716"/>
              <a:ext cx="1060191" cy="1385933"/>
            </a:xfrm>
            <a:prstGeom prst="rect">
              <a:avLst/>
            </a:prstGeom>
            <a:ln/>
          </p:spPr>
          <p:style>
            <a:lnRef idx="1">
              <a:schemeClr val="accent4"/>
            </a:lnRef>
            <a:fillRef idx="3">
              <a:schemeClr val="accent4"/>
            </a:fillRef>
            <a:effectRef idx="2">
              <a:schemeClr val="accent4"/>
            </a:effectRef>
            <a:fontRef idx="minor">
              <a:schemeClr val="lt1"/>
            </a:fontRef>
          </p:style>
          <p:txBody>
            <a:bodyPr wrap="square" lIns="0" tIns="0" rIns="0" bIns="0" rtlCol="0" anchor="ctr" anchorCtr="0">
              <a:noAutofit/>
            </a:bodyPr>
            <a:lstStyle/>
            <a:p>
              <a:pPr algn="ctr" defTabSz="914400" fontAlgn="auto">
                <a:spcBef>
                  <a:spcPts val="0"/>
                </a:spcBef>
                <a:spcAft>
                  <a:spcPts val="0"/>
                </a:spcAft>
                <a:defRPr/>
              </a:pPr>
              <a:r>
                <a:rPr lang="en-US" b="1" i="1" kern="0" dirty="0" smtClean="0">
                  <a:solidFill>
                    <a:sysClr val="windowText" lastClr="000000"/>
                  </a:solidFill>
                  <a:latin typeface="Calibri" pitchFamily="34" charset="0"/>
                  <a:ea typeface="+mn-ea"/>
                  <a:cs typeface="Calibri" pitchFamily="34" charset="0"/>
                </a:rPr>
                <a:t>Fragment </a:t>
              </a:r>
              <a:r>
                <a:rPr lang="en-US" b="1" i="1" kern="0" dirty="0" err="1" smtClean="0">
                  <a:solidFill>
                    <a:sysClr val="windowText" lastClr="000000"/>
                  </a:solidFill>
                  <a:latin typeface="Calibri" pitchFamily="34" charset="0"/>
                  <a:ea typeface="+mn-ea"/>
                  <a:cs typeface="Calibri" pitchFamily="34" charset="0"/>
                </a:rPr>
                <a:t>Shader</a:t>
              </a:r>
              <a:endParaRPr lang="en-US" b="1" i="1" kern="0" dirty="0">
                <a:solidFill>
                  <a:sysClr val="windowText" lastClr="000000"/>
                </a:solidFill>
                <a:latin typeface="Calibri" pitchFamily="34" charset="0"/>
                <a:ea typeface="+mn-ea"/>
                <a:cs typeface="Calibri" pitchFamily="34" charset="0"/>
              </a:endParaRPr>
            </a:p>
          </p:txBody>
        </p:sp>
        <p:sp>
          <p:nvSpPr>
            <p:cNvPr id="19" name="Right Arrow 18"/>
            <p:cNvSpPr/>
            <p:nvPr/>
          </p:nvSpPr>
          <p:spPr>
            <a:xfrm>
              <a:off x="5634451" y="4610701"/>
              <a:ext cx="190500" cy="366556"/>
            </a:xfrm>
            <a:prstGeom prst="rightArrow">
              <a:avLst/>
            </a:prstGeom>
            <a:gradFill>
              <a:gsLst>
                <a:gs pos="0">
                  <a:srgbClr val="79705A"/>
                </a:gs>
                <a:gs pos="80000">
                  <a:srgbClr val="9F9478"/>
                </a:gs>
                <a:gs pos="100000">
                  <a:srgbClr val="9F9478"/>
                </a:gs>
              </a:gsLst>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grpSp>
        <p:nvGrpSpPr>
          <p:cNvPr id="269" name="Group 268"/>
          <p:cNvGrpSpPr/>
          <p:nvPr/>
        </p:nvGrpSpPr>
        <p:grpSpPr>
          <a:xfrm>
            <a:off x="4533162" y="4489323"/>
            <a:ext cx="1417371" cy="1191211"/>
            <a:chOff x="4533162" y="4489323"/>
            <a:chExt cx="1417371" cy="1191211"/>
          </a:xfrm>
        </p:grpSpPr>
        <p:grpSp>
          <p:nvGrpSpPr>
            <p:cNvPr id="268" name="Group 267"/>
            <p:cNvGrpSpPr/>
            <p:nvPr/>
          </p:nvGrpSpPr>
          <p:grpSpPr>
            <a:xfrm>
              <a:off x="4710604" y="4489323"/>
              <a:ext cx="1019097" cy="937295"/>
              <a:chOff x="4710604" y="4489323"/>
              <a:chExt cx="1019097" cy="937295"/>
            </a:xfrm>
          </p:grpSpPr>
          <p:sp>
            <p:nvSpPr>
              <p:cNvPr id="17" name="Right Arrow 16"/>
              <p:cNvSpPr/>
              <p:nvPr/>
            </p:nvSpPr>
            <p:spPr>
              <a:xfrm>
                <a:off x="4710604" y="4599878"/>
                <a:ext cx="190500" cy="366556"/>
              </a:xfrm>
              <a:prstGeom prst="rightArrow">
                <a:avLst/>
              </a:prstGeom>
              <a:gradFill>
                <a:gsLst>
                  <a:gs pos="0">
                    <a:srgbClr val="79705A"/>
                  </a:gs>
                  <a:gs pos="80000">
                    <a:srgbClr val="9F9478"/>
                  </a:gs>
                  <a:gs pos="100000">
                    <a:srgbClr val="9F9478"/>
                  </a:gs>
                </a:gsLst>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nvGrpSpPr>
              <p:cNvPr id="226" name="Group 225"/>
              <p:cNvGrpSpPr/>
              <p:nvPr/>
            </p:nvGrpSpPr>
            <p:grpSpPr>
              <a:xfrm>
                <a:off x="4805855" y="4489323"/>
                <a:ext cx="923846" cy="937295"/>
                <a:chOff x="4237479" y="4334873"/>
                <a:chExt cx="923846" cy="937295"/>
              </a:xfrm>
            </p:grpSpPr>
            <p:grpSp>
              <p:nvGrpSpPr>
                <p:cNvPr id="135" name="Group 134"/>
                <p:cNvGrpSpPr/>
                <p:nvPr/>
              </p:nvGrpSpPr>
              <p:grpSpPr>
                <a:xfrm>
                  <a:off x="4399523" y="4334873"/>
                  <a:ext cx="592531" cy="592538"/>
                  <a:chOff x="5331116" y="2562426"/>
                  <a:chExt cx="815058" cy="815068"/>
                </a:xfrm>
              </p:grpSpPr>
              <p:sp>
                <p:nvSpPr>
                  <p:cNvPr id="136" name="Rectangle 135"/>
                  <p:cNvSpPr/>
                  <p:nvPr/>
                </p:nvSpPr>
                <p:spPr>
                  <a:xfrm>
                    <a:off x="5331116" y="2562426"/>
                    <a:ext cx="815058" cy="815068"/>
                  </a:xfrm>
                  <a:prstGeom prst="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p:cNvGrpSpPr/>
                  <p:nvPr/>
                </p:nvGrpSpPr>
                <p:grpSpPr>
                  <a:xfrm>
                    <a:off x="5415677" y="2622875"/>
                    <a:ext cx="682205" cy="701343"/>
                    <a:chOff x="2099046" y="2829885"/>
                    <a:chExt cx="1508349" cy="1550662"/>
                  </a:xfrm>
                  <a:solidFill>
                    <a:srgbClr val="FF0000"/>
                  </a:solidFill>
                </p:grpSpPr>
                <p:sp>
                  <p:nvSpPr>
                    <p:cNvPr id="138" name="Oval 137"/>
                    <p:cNvSpPr/>
                    <p:nvPr/>
                  </p:nvSpPr>
                  <p:spPr>
                    <a:xfrm>
                      <a:off x="2308346" y="2829885"/>
                      <a:ext cx="118533" cy="125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2435415" y="3382070"/>
                      <a:ext cx="118533" cy="125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3488862" y="3013614"/>
                      <a:ext cx="118533" cy="125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2968117" y="3213989"/>
                      <a:ext cx="118533" cy="125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3149490" y="3711438"/>
                      <a:ext cx="118533" cy="125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3327964" y="4255197"/>
                      <a:ext cx="118533" cy="125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2619791" y="3886741"/>
                      <a:ext cx="118533" cy="125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2099046" y="4087116"/>
                      <a:ext cx="118533" cy="125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6" name="Rectangle 145"/>
                <p:cNvSpPr/>
                <p:nvPr/>
              </p:nvSpPr>
              <p:spPr>
                <a:xfrm>
                  <a:off x="4237479" y="4902836"/>
                  <a:ext cx="923846" cy="369332"/>
                </a:xfrm>
                <a:prstGeom prst="rect">
                  <a:avLst/>
                </a:prstGeom>
              </p:spPr>
              <p:txBody>
                <a:bodyPr wrap="square">
                  <a:spAutoFit/>
                </a:bodyPr>
                <a:lstStyle/>
                <a:p>
                  <a:pPr algn="ctr"/>
                  <a:r>
                    <a:rPr lang="en-US" sz="900" i="1" dirty="0" smtClean="0">
                      <a:solidFill>
                        <a:srgbClr val="FF0000"/>
                      </a:solidFill>
                    </a:rPr>
                    <a:t>*Post-depth coverage</a:t>
                  </a:r>
                  <a:endParaRPr lang="en-US" sz="900" i="1" dirty="0"/>
                </a:p>
              </p:txBody>
            </p:sp>
          </p:grpSp>
        </p:grpSp>
        <p:sp>
          <p:nvSpPr>
            <p:cNvPr id="199" name="Rectangle 198"/>
            <p:cNvSpPr/>
            <p:nvPr/>
          </p:nvSpPr>
          <p:spPr>
            <a:xfrm>
              <a:off x="4533162" y="5426618"/>
              <a:ext cx="1417371" cy="253916"/>
            </a:xfrm>
            <a:prstGeom prst="rect">
              <a:avLst/>
            </a:prstGeom>
          </p:spPr>
          <p:txBody>
            <a:bodyPr wrap="square">
              <a:spAutoFit/>
            </a:bodyPr>
            <a:lstStyle/>
            <a:p>
              <a:pPr algn="ctr"/>
              <a:endParaRPr lang="en-US" sz="1050" i="1" dirty="0"/>
            </a:p>
          </p:txBody>
        </p:sp>
      </p:grpSp>
      <p:grpSp>
        <p:nvGrpSpPr>
          <p:cNvPr id="294" name="Group 293"/>
          <p:cNvGrpSpPr/>
          <p:nvPr/>
        </p:nvGrpSpPr>
        <p:grpSpPr>
          <a:xfrm>
            <a:off x="7009466" y="4479363"/>
            <a:ext cx="2097792" cy="1608437"/>
            <a:chOff x="7009466" y="4479363"/>
            <a:chExt cx="2097792" cy="1608437"/>
          </a:xfrm>
        </p:grpSpPr>
        <p:grpSp>
          <p:nvGrpSpPr>
            <p:cNvPr id="231" name="Group 230"/>
            <p:cNvGrpSpPr/>
            <p:nvPr/>
          </p:nvGrpSpPr>
          <p:grpSpPr>
            <a:xfrm>
              <a:off x="7009466" y="4479363"/>
              <a:ext cx="1893558" cy="1608437"/>
              <a:chOff x="6441090" y="4324913"/>
              <a:chExt cx="1893558" cy="1608437"/>
            </a:xfrm>
          </p:grpSpPr>
          <p:sp>
            <p:nvSpPr>
              <p:cNvPr id="20" name="TextBox 19"/>
              <p:cNvSpPr txBox="1"/>
              <p:nvPr/>
            </p:nvSpPr>
            <p:spPr>
              <a:xfrm>
                <a:off x="7667476" y="4324913"/>
                <a:ext cx="667172" cy="1385285"/>
              </a:xfrm>
              <a:prstGeom prst="rect">
                <a:avLst/>
              </a:prstGeom>
              <a:ln/>
            </p:spPr>
            <p:style>
              <a:lnRef idx="1">
                <a:schemeClr val="accent6"/>
              </a:lnRef>
              <a:fillRef idx="3">
                <a:schemeClr val="accent6"/>
              </a:fillRef>
              <a:effectRef idx="2">
                <a:schemeClr val="accent6"/>
              </a:effectRef>
              <a:fontRef idx="minor">
                <a:schemeClr val="lt1"/>
              </a:fontRef>
            </p:style>
            <p:txBody>
              <a:bodyPr wrap="square" lIns="0" tIns="0" rIns="0" bIns="0" rtlCol="0" anchor="ctr" anchorCtr="0">
                <a:noAutofit/>
              </a:bodyPr>
              <a:lstStyle/>
              <a:p>
                <a:pPr algn="ctr" defTabSz="914400" fontAlgn="auto">
                  <a:spcBef>
                    <a:spcPts val="0"/>
                  </a:spcBef>
                  <a:spcAft>
                    <a:spcPts val="0"/>
                  </a:spcAft>
                  <a:defRPr/>
                </a:pPr>
                <a:r>
                  <a:rPr lang="en-US" b="1" i="1" kern="0" dirty="0" smtClean="0">
                    <a:solidFill>
                      <a:sysClr val="windowText" lastClr="000000"/>
                    </a:solidFill>
                    <a:latin typeface="Calibri" pitchFamily="34" charset="0"/>
                    <a:ea typeface="+mn-ea"/>
                    <a:cs typeface="Calibri" pitchFamily="34" charset="0"/>
                  </a:rPr>
                  <a:t>Blend</a:t>
                </a:r>
              </a:p>
              <a:p>
                <a:pPr algn="ctr" defTabSz="914400" fontAlgn="auto">
                  <a:spcBef>
                    <a:spcPts val="0"/>
                  </a:spcBef>
                  <a:spcAft>
                    <a:spcPts val="0"/>
                  </a:spcAft>
                  <a:defRPr/>
                </a:pPr>
                <a:r>
                  <a:rPr lang="en-US" sz="1050" b="1" i="1" kern="0" dirty="0" smtClean="0">
                    <a:solidFill>
                      <a:sysClr val="windowText" lastClr="000000"/>
                    </a:solidFill>
                    <a:latin typeface="Calibri" pitchFamily="34" charset="0"/>
                    <a:cs typeface="Calibri" pitchFamily="34" charset="0"/>
                  </a:rPr>
                  <a:t>(ADDITIVE)</a:t>
                </a:r>
                <a:endParaRPr lang="en-US" sz="1600" b="1" i="1" kern="0" dirty="0">
                  <a:solidFill>
                    <a:sysClr val="windowText" lastClr="000000"/>
                  </a:solidFill>
                  <a:latin typeface="Calibri" pitchFamily="34" charset="0"/>
                  <a:ea typeface="+mn-ea"/>
                  <a:cs typeface="Calibri" pitchFamily="34" charset="0"/>
                </a:endParaRPr>
              </a:p>
            </p:txBody>
          </p:sp>
          <p:grpSp>
            <p:nvGrpSpPr>
              <p:cNvPr id="230" name="Group 229"/>
              <p:cNvGrpSpPr/>
              <p:nvPr/>
            </p:nvGrpSpPr>
            <p:grpSpPr>
              <a:xfrm>
                <a:off x="6441090" y="5303895"/>
                <a:ext cx="1119083" cy="629455"/>
                <a:chOff x="6441090" y="5303895"/>
                <a:chExt cx="1119083" cy="629455"/>
              </a:xfrm>
            </p:grpSpPr>
            <p:sp>
              <p:nvSpPr>
                <p:cNvPr id="133" name="Right Arrow 132"/>
                <p:cNvSpPr/>
                <p:nvPr/>
              </p:nvSpPr>
              <p:spPr>
                <a:xfrm>
                  <a:off x="6441090" y="5303895"/>
                  <a:ext cx="1119083" cy="326687"/>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98" name="Rectangle 197"/>
                <p:cNvSpPr/>
                <p:nvPr/>
              </p:nvSpPr>
              <p:spPr>
                <a:xfrm>
                  <a:off x="6441091" y="5564018"/>
                  <a:ext cx="1018362" cy="369332"/>
                </a:xfrm>
                <a:prstGeom prst="rect">
                  <a:avLst/>
                </a:prstGeom>
              </p:spPr>
              <p:txBody>
                <a:bodyPr wrap="square">
                  <a:spAutoFit/>
                </a:bodyPr>
                <a:lstStyle/>
                <a:p>
                  <a:pPr algn="ctr"/>
                  <a:r>
                    <a:rPr lang="en-US" sz="900" i="1" dirty="0" smtClean="0">
                      <a:solidFill>
                        <a:schemeClr val="accent4"/>
                      </a:solidFill>
                    </a:rPr>
                    <a:t>Fragment output attributes</a:t>
                  </a:r>
                  <a:endParaRPr lang="en-US" sz="900" i="1" dirty="0">
                    <a:solidFill>
                      <a:schemeClr val="accent4"/>
                    </a:solidFill>
                  </a:endParaRPr>
                </a:p>
              </p:txBody>
            </p:sp>
          </p:grpSp>
        </p:grpSp>
        <p:sp>
          <p:nvSpPr>
            <p:cNvPr id="200" name="Right Arrow 199"/>
            <p:cNvSpPr/>
            <p:nvPr/>
          </p:nvSpPr>
          <p:spPr>
            <a:xfrm>
              <a:off x="8995671" y="4818248"/>
              <a:ext cx="111587" cy="736203"/>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grpSp>
        <p:nvGrpSpPr>
          <p:cNvPr id="256" name="Group 255"/>
          <p:cNvGrpSpPr/>
          <p:nvPr/>
        </p:nvGrpSpPr>
        <p:grpSpPr>
          <a:xfrm>
            <a:off x="1904877" y="4237812"/>
            <a:ext cx="811214" cy="1636655"/>
            <a:chOff x="1336501" y="4237812"/>
            <a:chExt cx="811214" cy="1636655"/>
          </a:xfrm>
        </p:grpSpPr>
        <p:sp>
          <p:nvSpPr>
            <p:cNvPr id="6" name="TextBox 5"/>
            <p:cNvSpPr txBox="1"/>
            <p:nvPr/>
          </p:nvSpPr>
          <p:spPr>
            <a:xfrm>
              <a:off x="1454768" y="4498732"/>
              <a:ext cx="572160" cy="1375735"/>
            </a:xfrm>
            <a:prstGeom prst="rect">
              <a:avLst/>
            </a:prstGeom>
            <a:ln/>
          </p:spPr>
          <p:style>
            <a:lnRef idx="1">
              <a:schemeClr val="accent3"/>
            </a:lnRef>
            <a:fillRef idx="3">
              <a:schemeClr val="accent3"/>
            </a:fillRef>
            <a:effectRef idx="2">
              <a:schemeClr val="accent3"/>
            </a:effectRef>
            <a:fontRef idx="minor">
              <a:schemeClr val="lt1"/>
            </a:fontRef>
          </p:style>
          <p:txBody>
            <a:bodyPr wrap="square" lIns="0" tIns="0" rIns="0" bIns="0" rtlCol="0" anchor="ctr" anchorCtr="0">
              <a:noAutofit/>
            </a:bodyPr>
            <a:lstStyle/>
            <a:p>
              <a:pPr algn="ctr" defTabSz="914400" fontAlgn="auto">
                <a:spcBef>
                  <a:spcPts val="0"/>
                </a:spcBef>
                <a:spcAft>
                  <a:spcPts val="0"/>
                </a:spcAft>
                <a:defRPr/>
              </a:pPr>
              <a:r>
                <a:rPr lang="en-US" sz="1600" b="1" i="1" kern="0" dirty="0" smtClean="0">
                  <a:solidFill>
                    <a:sysClr val="windowText" lastClr="000000"/>
                  </a:solidFill>
                  <a:latin typeface="Calibri" pitchFamily="34" charset="0"/>
                  <a:ea typeface="+mn-ea"/>
                  <a:cs typeface="Calibri" pitchFamily="34" charset="0"/>
                </a:rPr>
                <a:t>Raster</a:t>
              </a:r>
              <a:endParaRPr lang="en-US" sz="1600" b="1" i="1" kern="0" dirty="0">
                <a:solidFill>
                  <a:sysClr val="windowText" lastClr="000000"/>
                </a:solidFill>
                <a:latin typeface="Calibri" pitchFamily="34" charset="0"/>
                <a:ea typeface="+mn-ea"/>
                <a:cs typeface="Calibri" pitchFamily="34" charset="0"/>
              </a:endParaRPr>
            </a:p>
          </p:txBody>
        </p:sp>
        <p:sp>
          <p:nvSpPr>
            <p:cNvPr id="218" name="Rectangle 217"/>
            <p:cNvSpPr/>
            <p:nvPr/>
          </p:nvSpPr>
          <p:spPr>
            <a:xfrm>
              <a:off x="1336501" y="4237812"/>
              <a:ext cx="811214" cy="253916"/>
            </a:xfrm>
            <a:prstGeom prst="rect">
              <a:avLst/>
            </a:prstGeom>
          </p:spPr>
          <p:txBody>
            <a:bodyPr wrap="square">
              <a:spAutoFit/>
            </a:bodyPr>
            <a:lstStyle/>
            <a:p>
              <a:r>
                <a:rPr lang="en-US" sz="1050" i="1" dirty="0" smtClean="0">
                  <a:solidFill>
                    <a:srgbClr val="FF0000"/>
                  </a:solidFill>
                </a:rPr>
                <a:t>8x</a:t>
              </a:r>
              <a:r>
                <a:rPr lang="en-US" sz="1050" i="1" dirty="0" smtClean="0"/>
                <a:t> MSAA</a:t>
              </a:r>
              <a:endParaRPr lang="en-US" sz="1050" i="1" dirty="0"/>
            </a:p>
          </p:txBody>
        </p:sp>
      </p:grpSp>
      <p:grpSp>
        <p:nvGrpSpPr>
          <p:cNvPr id="265" name="Group 264"/>
          <p:cNvGrpSpPr/>
          <p:nvPr/>
        </p:nvGrpSpPr>
        <p:grpSpPr>
          <a:xfrm>
            <a:off x="981201" y="4851663"/>
            <a:ext cx="1114180" cy="654300"/>
            <a:chOff x="1141829" y="4851663"/>
            <a:chExt cx="1114180" cy="654300"/>
          </a:xfrm>
        </p:grpSpPr>
        <p:sp>
          <p:nvSpPr>
            <p:cNvPr id="263" name="Isosceles Triangle 262"/>
            <p:cNvSpPr/>
            <p:nvPr/>
          </p:nvSpPr>
          <p:spPr>
            <a:xfrm rot="8160546">
              <a:off x="1141829" y="5058764"/>
              <a:ext cx="1114180" cy="447199"/>
            </a:xfrm>
            <a:prstGeom prst="triangle">
              <a:avLst>
                <a:gd name="adj" fmla="val 63367"/>
              </a:avLst>
            </a:prstGeom>
            <a:solidFill>
              <a:schemeClr val="tx1">
                <a:lumMod val="50000"/>
                <a:alpha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1251151" y="4851663"/>
              <a:ext cx="592531" cy="592538"/>
            </a:xfrm>
            <a:prstGeom prst="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4" name="Right Arrow 263"/>
          <p:cNvSpPr/>
          <p:nvPr/>
        </p:nvSpPr>
        <p:spPr>
          <a:xfrm>
            <a:off x="1773144" y="5003770"/>
            <a:ext cx="190500" cy="366556"/>
          </a:xfrm>
          <a:prstGeom prst="rightArrow">
            <a:avLst/>
          </a:prstGeom>
          <a:gradFill>
            <a:gsLst>
              <a:gs pos="0">
                <a:srgbClr val="79705A"/>
              </a:gs>
              <a:gs pos="80000">
                <a:srgbClr val="9F9478"/>
              </a:gs>
              <a:gs pos="100000">
                <a:srgbClr val="9F9478"/>
              </a:gs>
            </a:gsLst>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nvGrpSpPr>
          <p:cNvPr id="267" name="Group 266"/>
          <p:cNvGrpSpPr/>
          <p:nvPr/>
        </p:nvGrpSpPr>
        <p:grpSpPr>
          <a:xfrm>
            <a:off x="7009467" y="4488592"/>
            <a:ext cx="1119083" cy="948359"/>
            <a:chOff x="7009467" y="4488592"/>
            <a:chExt cx="1119083" cy="948359"/>
          </a:xfrm>
        </p:grpSpPr>
        <p:grpSp>
          <p:nvGrpSpPr>
            <p:cNvPr id="257" name="Group 256"/>
            <p:cNvGrpSpPr/>
            <p:nvPr/>
          </p:nvGrpSpPr>
          <p:grpSpPr>
            <a:xfrm>
              <a:off x="7009467" y="4488592"/>
              <a:ext cx="1119081" cy="948359"/>
              <a:chOff x="6441091" y="4488592"/>
              <a:chExt cx="1119081" cy="948359"/>
            </a:xfrm>
          </p:grpSpPr>
          <p:sp>
            <p:nvSpPr>
              <p:cNvPr id="16" name="Right Arrow 15"/>
              <p:cNvSpPr/>
              <p:nvPr/>
            </p:nvSpPr>
            <p:spPr>
              <a:xfrm>
                <a:off x="6441091" y="4610701"/>
                <a:ext cx="190500" cy="366556"/>
              </a:xfrm>
              <a:prstGeom prst="rightArrow">
                <a:avLst/>
              </a:prstGeom>
              <a:gradFill>
                <a:gsLst>
                  <a:gs pos="0">
                    <a:srgbClr val="79705A"/>
                  </a:gs>
                  <a:gs pos="80000">
                    <a:srgbClr val="9F9478"/>
                  </a:gs>
                  <a:gs pos="100000">
                    <a:srgbClr val="9F9478"/>
                  </a:gs>
                </a:gsLst>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nvGrpSpPr>
              <p:cNvPr id="228" name="Group 227"/>
              <p:cNvGrpSpPr/>
              <p:nvPr/>
            </p:nvGrpSpPr>
            <p:grpSpPr>
              <a:xfrm>
                <a:off x="6441091" y="4488592"/>
                <a:ext cx="1119081" cy="948359"/>
                <a:chOff x="6441091" y="4334142"/>
                <a:chExt cx="1119081" cy="948359"/>
              </a:xfrm>
            </p:grpSpPr>
            <p:grpSp>
              <p:nvGrpSpPr>
                <p:cNvPr id="121" name="Group 120"/>
                <p:cNvGrpSpPr/>
                <p:nvPr/>
              </p:nvGrpSpPr>
              <p:grpSpPr>
                <a:xfrm>
                  <a:off x="6696035" y="4334142"/>
                  <a:ext cx="592531" cy="592538"/>
                  <a:chOff x="5331116" y="2562426"/>
                  <a:chExt cx="815058" cy="815068"/>
                </a:xfrm>
              </p:grpSpPr>
              <p:sp>
                <p:nvSpPr>
                  <p:cNvPr id="122" name="Rectangle 121"/>
                  <p:cNvSpPr/>
                  <p:nvPr/>
                </p:nvSpPr>
                <p:spPr>
                  <a:xfrm>
                    <a:off x="5331116" y="2562426"/>
                    <a:ext cx="815058" cy="815068"/>
                  </a:xfrm>
                  <a:prstGeom prst="rect">
                    <a:avLst/>
                  </a:prstGeom>
                  <a:noFill/>
                  <a:ln>
                    <a:solidFill>
                      <a:schemeClr val="accent4">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p:cNvGrpSpPr/>
                  <p:nvPr/>
                </p:nvGrpSpPr>
                <p:grpSpPr>
                  <a:xfrm>
                    <a:off x="5567812" y="2951168"/>
                    <a:ext cx="376577" cy="58658"/>
                    <a:chOff x="2435415" y="3555706"/>
                    <a:chExt cx="832608" cy="129691"/>
                  </a:xfrm>
                  <a:solidFill>
                    <a:srgbClr val="FF0000"/>
                  </a:solidFill>
                </p:grpSpPr>
                <p:sp>
                  <p:nvSpPr>
                    <p:cNvPr id="125" name="Oval 124"/>
                    <p:cNvSpPr/>
                    <p:nvPr/>
                  </p:nvSpPr>
                  <p:spPr>
                    <a:xfrm>
                      <a:off x="2435415" y="3560046"/>
                      <a:ext cx="118533" cy="12535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3149490" y="3555706"/>
                      <a:ext cx="118533" cy="12535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2" name="Rectangle 131"/>
                <p:cNvSpPr/>
                <p:nvPr/>
              </p:nvSpPr>
              <p:spPr>
                <a:xfrm>
                  <a:off x="6441091" y="4913169"/>
                  <a:ext cx="1119081" cy="369332"/>
                </a:xfrm>
                <a:prstGeom prst="rect">
                  <a:avLst/>
                </a:prstGeom>
              </p:spPr>
              <p:txBody>
                <a:bodyPr wrap="square">
                  <a:spAutoFit/>
                </a:bodyPr>
                <a:lstStyle/>
                <a:p>
                  <a:pPr algn="ctr"/>
                  <a:r>
                    <a:rPr lang="en-US" sz="900" i="1" dirty="0" smtClean="0">
                      <a:solidFill>
                        <a:srgbClr val="FF0000"/>
                      </a:solidFill>
                    </a:rPr>
                    <a:t>*Output coverage</a:t>
                  </a:r>
                </a:p>
                <a:p>
                  <a:pPr algn="ctr"/>
                  <a:r>
                    <a:rPr lang="en-US" sz="900" i="1" dirty="0" smtClean="0">
                      <a:solidFill>
                        <a:srgbClr val="FF0000"/>
                      </a:solidFill>
                    </a:rPr>
                    <a:t>(</a:t>
                  </a:r>
                  <a:r>
                    <a:rPr lang="en-US" sz="900" b="1" i="1" dirty="0" smtClean="0">
                      <a:solidFill>
                        <a:srgbClr val="FF0000"/>
                      </a:solidFill>
                    </a:rPr>
                    <a:t>routing</a:t>
                  </a:r>
                  <a:r>
                    <a:rPr lang="en-US" sz="900" i="1" dirty="0" smtClean="0">
                      <a:solidFill>
                        <a:srgbClr val="FF0000"/>
                      </a:solidFill>
                    </a:rPr>
                    <a:t>)</a:t>
                  </a:r>
                  <a:endParaRPr lang="en-US" sz="900" i="1" dirty="0">
                    <a:solidFill>
                      <a:srgbClr val="FF0000"/>
                    </a:solidFill>
                  </a:endParaRPr>
                </a:p>
              </p:txBody>
            </p:sp>
          </p:grpSp>
        </p:grpSp>
        <p:sp>
          <p:nvSpPr>
            <p:cNvPr id="266" name="Right Arrow 265"/>
            <p:cNvSpPr/>
            <p:nvPr/>
          </p:nvSpPr>
          <p:spPr>
            <a:xfrm>
              <a:off x="7938050" y="4602314"/>
              <a:ext cx="190500" cy="366556"/>
            </a:xfrm>
            <a:prstGeom prst="rightArrow">
              <a:avLst/>
            </a:prstGeom>
            <a:gradFill>
              <a:gsLst>
                <a:gs pos="0">
                  <a:srgbClr val="79705A"/>
                </a:gs>
                <a:gs pos="80000">
                  <a:srgbClr val="9F9478"/>
                </a:gs>
                <a:gs pos="100000">
                  <a:srgbClr val="9F9478"/>
                </a:gs>
              </a:gsLst>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grpSp>
        <p:nvGrpSpPr>
          <p:cNvPr id="295" name="Group 294"/>
          <p:cNvGrpSpPr/>
          <p:nvPr/>
        </p:nvGrpSpPr>
        <p:grpSpPr>
          <a:xfrm>
            <a:off x="9214648" y="4499299"/>
            <a:ext cx="1584825" cy="1261465"/>
            <a:chOff x="9214648" y="4499299"/>
            <a:chExt cx="1584825" cy="1261465"/>
          </a:xfrm>
        </p:grpSpPr>
        <p:grpSp>
          <p:nvGrpSpPr>
            <p:cNvPr id="212" name="Group 211"/>
            <p:cNvGrpSpPr/>
            <p:nvPr/>
          </p:nvGrpSpPr>
          <p:grpSpPr>
            <a:xfrm>
              <a:off x="9214648" y="4499299"/>
              <a:ext cx="1584825" cy="1261465"/>
              <a:chOff x="8641044" y="4004466"/>
              <a:chExt cx="1584825" cy="1261465"/>
            </a:xfrm>
          </p:grpSpPr>
          <p:sp>
            <p:nvSpPr>
              <p:cNvPr id="203" name="Snip Diagonal Corner Rectangle 202"/>
              <p:cNvSpPr/>
              <p:nvPr/>
            </p:nvSpPr>
            <p:spPr>
              <a:xfrm>
                <a:off x="8655264" y="4161433"/>
                <a:ext cx="1570605" cy="1104498"/>
              </a:xfrm>
              <a:prstGeom prst="snip2DiagRect">
                <a:avLst>
                  <a:gd name="adj1" fmla="val 0"/>
                  <a:gd name="adj2" fmla="val 5752"/>
                </a:avLst>
              </a:prstGeom>
              <a:solidFill>
                <a:schemeClr val="bg2">
                  <a:lumMod val="20000"/>
                  <a:lumOff val="80000"/>
                  <a:alpha val="20000"/>
                </a:schemeClr>
              </a:solidFill>
              <a:ln>
                <a:solidFill>
                  <a:srgbClr val="7879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Parallelogram 203"/>
              <p:cNvSpPr/>
              <p:nvPr/>
            </p:nvSpPr>
            <p:spPr>
              <a:xfrm>
                <a:off x="8765003" y="4704252"/>
                <a:ext cx="1359267" cy="132970"/>
              </a:xfrm>
              <a:prstGeom prst="parallelogram">
                <a:avLst/>
              </a:prstGeom>
              <a:noFill/>
              <a:ln w="9525" cap="flat" cmpd="sng" algn="ctr">
                <a:solidFill>
                  <a:srgbClr val="9BBB59">
                    <a:shade val="95000"/>
                    <a:satMod val="105000"/>
                    <a:alpha val="50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r>
                  <a:rPr lang="en-US" sz="900" kern="0" dirty="0" smtClean="0">
                    <a:solidFill>
                      <a:srgbClr val="EEECE1"/>
                    </a:solidFill>
                    <a:latin typeface="Calibri"/>
                  </a:rPr>
                  <a:t>…</a:t>
                </a:r>
              </a:p>
            </p:txBody>
          </p:sp>
          <p:sp>
            <p:nvSpPr>
              <p:cNvPr id="205" name="Parallelogram 204"/>
              <p:cNvSpPr/>
              <p:nvPr/>
            </p:nvSpPr>
            <p:spPr>
              <a:xfrm>
                <a:off x="8765003" y="4254876"/>
                <a:ext cx="1359267" cy="132970"/>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r>
                  <a:rPr lang="en-US" sz="900" kern="0" dirty="0" smtClean="0">
                    <a:solidFill>
                      <a:srgbClr val="EEECE1"/>
                    </a:solidFill>
                    <a:latin typeface="Calibri"/>
                  </a:rPr>
                  <a:t>NDF</a:t>
                </a:r>
              </a:p>
            </p:txBody>
          </p:sp>
          <p:pic>
            <p:nvPicPr>
              <p:cNvPr id="206"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8949" y="4259425"/>
                <a:ext cx="198249" cy="111515"/>
              </a:xfrm>
              <a:prstGeom prst="rect">
                <a:avLst/>
              </a:prstGeom>
            </p:spPr>
          </p:pic>
          <p:sp>
            <p:nvSpPr>
              <p:cNvPr id="207" name="Parallelogram 206"/>
              <p:cNvSpPr/>
              <p:nvPr/>
            </p:nvSpPr>
            <p:spPr>
              <a:xfrm>
                <a:off x="8765003" y="4405696"/>
                <a:ext cx="1359267" cy="132970"/>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r>
                  <a:rPr lang="en-US" sz="900" kern="0" dirty="0" smtClean="0">
                    <a:solidFill>
                      <a:srgbClr val="EEECE1"/>
                    </a:solidFill>
                    <a:latin typeface="Calibri"/>
                  </a:rPr>
                  <a:t>Mean albedo</a:t>
                </a:r>
              </a:p>
            </p:txBody>
          </p:sp>
          <p:pic>
            <p:nvPicPr>
              <p:cNvPr id="208"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7175" y="4409007"/>
                <a:ext cx="202390" cy="113844"/>
              </a:xfrm>
              <a:prstGeom prst="rect">
                <a:avLst/>
              </a:prstGeom>
            </p:spPr>
          </p:pic>
          <p:sp>
            <p:nvSpPr>
              <p:cNvPr id="209" name="Parallelogram 208"/>
              <p:cNvSpPr/>
              <p:nvPr/>
            </p:nvSpPr>
            <p:spPr>
              <a:xfrm>
                <a:off x="8765001" y="4556516"/>
                <a:ext cx="1359267" cy="132970"/>
              </a:xfrm>
              <a:prstGeom prst="parallelogram">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pPr>
                <a:r>
                  <a:rPr lang="en-US" sz="900" kern="0" dirty="0" smtClean="0">
                    <a:solidFill>
                      <a:srgbClr val="EEECE1"/>
                    </a:solidFill>
                    <a:latin typeface="Calibri"/>
                  </a:rPr>
                  <a:t>Mean metal</a:t>
                </a:r>
              </a:p>
            </p:txBody>
          </p:sp>
          <p:pic>
            <p:nvPicPr>
              <p:cNvPr id="210" name="Content Placeholder 5"/>
              <p:cNvPicPr>
                <a:picLocks noChangeAspect="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8814315" y="4565274"/>
                <a:ext cx="205249" cy="115452"/>
              </a:xfrm>
              <a:prstGeom prst="rect">
                <a:avLst/>
              </a:prstGeom>
            </p:spPr>
          </p:pic>
          <p:sp>
            <p:nvSpPr>
              <p:cNvPr id="211" name="TextBox 210"/>
              <p:cNvSpPr txBox="1"/>
              <p:nvPr/>
            </p:nvSpPr>
            <p:spPr>
              <a:xfrm>
                <a:off x="8641044" y="4004466"/>
                <a:ext cx="1483226" cy="156966"/>
              </a:xfrm>
              <a:prstGeom prst="rect">
                <a:avLst/>
              </a:prstGeom>
              <a:noFill/>
            </p:spPr>
            <p:txBody>
              <a:bodyPr wrap="square" lIns="9144" tIns="9144" rIns="9144" bIns="9144" rtlCol="0">
                <a:spAutoFit/>
              </a:bodyPr>
              <a:lstStyle/>
              <a:p>
                <a:pPr defTabSz="1371600" fontAlgn="auto">
                  <a:spcBef>
                    <a:spcPts val="0"/>
                  </a:spcBef>
                  <a:spcAft>
                    <a:spcPts val="0"/>
                  </a:spcAft>
                  <a:defRPr/>
                </a:pPr>
                <a:r>
                  <a:rPr lang="en-US" sz="900" b="1" kern="0" dirty="0" smtClean="0">
                    <a:solidFill>
                      <a:schemeClr val="bg1">
                        <a:lumMod val="50000"/>
                        <a:lumOff val="50000"/>
                      </a:schemeClr>
                    </a:solidFill>
                    <a:latin typeface="Calibri" pitchFamily="34" charset="0"/>
                  </a:rPr>
                  <a:t>AG-Buffer                             </a:t>
                </a:r>
                <a:r>
                  <a:rPr lang="en-US" sz="900" b="1" i="1" kern="0" dirty="0" smtClean="0">
                    <a:solidFill>
                      <a:srgbClr val="FF0000"/>
                    </a:solidFill>
                    <a:latin typeface="Calibri" pitchFamily="34" charset="0"/>
                  </a:rPr>
                  <a:t>2x</a:t>
                </a:r>
                <a:r>
                  <a:rPr lang="en-US" sz="900" b="1" i="1" kern="0" dirty="0" smtClean="0">
                    <a:solidFill>
                      <a:schemeClr val="bg1">
                        <a:lumMod val="50000"/>
                        <a:lumOff val="50000"/>
                      </a:schemeClr>
                    </a:solidFill>
                    <a:latin typeface="Calibri" pitchFamily="34" charset="0"/>
                  </a:rPr>
                  <a:t>AA</a:t>
                </a:r>
                <a:endParaRPr lang="en-US" sz="900" b="1" i="1" kern="0" dirty="0">
                  <a:solidFill>
                    <a:schemeClr val="bg1">
                      <a:lumMod val="50000"/>
                      <a:lumOff val="50000"/>
                    </a:schemeClr>
                  </a:solidFill>
                  <a:latin typeface="Calibri" pitchFamily="34" charset="0"/>
                </a:endParaRPr>
              </a:p>
            </p:txBody>
          </p:sp>
        </p:grpSp>
        <p:grpSp>
          <p:nvGrpSpPr>
            <p:cNvPr id="292" name="Group 291"/>
            <p:cNvGrpSpPr/>
            <p:nvPr/>
          </p:nvGrpSpPr>
          <p:grpSpPr>
            <a:xfrm>
              <a:off x="9857317" y="5352365"/>
              <a:ext cx="338526" cy="358524"/>
              <a:chOff x="6377165" y="4549260"/>
              <a:chExt cx="599039" cy="634427"/>
            </a:xfrm>
          </p:grpSpPr>
          <p:sp>
            <p:nvSpPr>
              <p:cNvPr id="287" name="Oval 286"/>
              <p:cNvSpPr/>
              <p:nvPr/>
            </p:nvSpPr>
            <p:spPr>
              <a:xfrm rot="4184165">
                <a:off x="6324328" y="4832085"/>
                <a:ext cx="394169" cy="275918"/>
              </a:xfrm>
              <a:prstGeom prst="ellipse">
                <a:avLst/>
              </a:prstGeom>
              <a:gradFill flip="none" rotWithShape="1">
                <a:gsLst>
                  <a:gs pos="0">
                    <a:srgbClr val="9BBB59"/>
                  </a:gs>
                  <a:gs pos="100000">
                    <a:sysClr val="windowText" lastClr="000000">
                      <a:alpha val="0"/>
                    </a:sysClr>
                  </a:gs>
                </a:gsLst>
                <a:path path="circle">
                  <a:fillToRect l="50000" t="50000" r="50000" b="50000"/>
                </a:path>
                <a:tileRect/>
              </a:gradFill>
              <a:ln w="9525" cap="flat" cmpd="sng" algn="ctr">
                <a:noFill/>
                <a:prstDash val="solid"/>
              </a:ln>
              <a:effectLst/>
            </p:spPr>
            <p:txBody>
              <a:bodyPr rtlCol="0" anchor="ctr"/>
              <a:lstStyle/>
              <a:p>
                <a:pPr algn="ctr" defTabSz="914400" fontAlgn="auto">
                  <a:spcBef>
                    <a:spcPts val="0"/>
                  </a:spcBef>
                  <a:spcAft>
                    <a:spcPts val="0"/>
                  </a:spcAft>
                  <a:defRPr/>
                </a:pPr>
                <a:endParaRPr lang="en-US" sz="900" kern="0">
                  <a:solidFill>
                    <a:sysClr val="windowText" lastClr="000000"/>
                  </a:solidFill>
                  <a:latin typeface="Calibri"/>
                  <a:ea typeface="+mn-ea"/>
                </a:endParaRPr>
              </a:p>
            </p:txBody>
          </p:sp>
          <p:sp>
            <p:nvSpPr>
              <p:cNvPr id="288" name="Oval 287"/>
              <p:cNvSpPr/>
              <p:nvPr/>
            </p:nvSpPr>
            <p:spPr>
              <a:xfrm rot="14191585">
                <a:off x="6516625" y="4611041"/>
                <a:ext cx="521359" cy="397798"/>
              </a:xfrm>
              <a:prstGeom prst="ellipse">
                <a:avLst/>
              </a:prstGeom>
              <a:gradFill flip="none" rotWithShape="1">
                <a:gsLst>
                  <a:gs pos="0">
                    <a:srgbClr val="9BBB59"/>
                  </a:gs>
                  <a:gs pos="100000">
                    <a:sysClr val="windowText" lastClr="000000">
                      <a:alpha val="0"/>
                    </a:sysClr>
                  </a:gs>
                </a:gsLst>
                <a:path path="circle">
                  <a:fillToRect l="50000" t="50000" r="50000" b="50000"/>
                </a:path>
                <a:tileRect/>
              </a:gradFill>
              <a:ln w="9525" cap="flat" cmpd="sng" algn="ctr">
                <a:noFill/>
                <a:prstDash val="solid"/>
              </a:ln>
              <a:effectLst/>
            </p:spPr>
            <p:txBody>
              <a:bodyPr rtlCol="0" anchor="ctr"/>
              <a:lstStyle/>
              <a:p>
                <a:pPr algn="ctr" defTabSz="914400" fontAlgn="auto">
                  <a:spcBef>
                    <a:spcPts val="0"/>
                  </a:spcBef>
                  <a:spcAft>
                    <a:spcPts val="0"/>
                  </a:spcAft>
                  <a:defRPr/>
                </a:pPr>
                <a:endParaRPr lang="en-US" sz="900" kern="0">
                  <a:solidFill>
                    <a:sysClr val="windowText" lastClr="000000"/>
                  </a:solidFill>
                  <a:latin typeface="Calibri"/>
                  <a:ea typeface="+mn-ea"/>
                </a:endParaRPr>
              </a:p>
            </p:txBody>
          </p:sp>
          <p:sp>
            <p:nvSpPr>
              <p:cNvPr id="289" name="Rectangle 288"/>
              <p:cNvSpPr/>
              <p:nvPr/>
            </p:nvSpPr>
            <p:spPr>
              <a:xfrm>
                <a:off x="6377165" y="4606586"/>
                <a:ext cx="571378" cy="577101"/>
              </a:xfrm>
              <a:prstGeom prst="rect">
                <a:avLst/>
              </a:prstGeom>
              <a:noFill/>
              <a:ln w="25400" cap="flat" cmpd="sng" algn="ctr">
                <a:solidFill>
                  <a:srgbClr val="C00000"/>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290" name="Oval 289"/>
              <p:cNvSpPr/>
              <p:nvPr/>
            </p:nvSpPr>
            <p:spPr>
              <a:xfrm>
                <a:off x="6741694" y="4784056"/>
                <a:ext cx="49310" cy="49310"/>
              </a:xfrm>
              <a:prstGeom prst="ellipse">
                <a:avLst/>
              </a:prstGeom>
              <a:solidFill>
                <a:sysClr val="windowText" lastClr="000000">
                  <a:lumMod val="85000"/>
                </a:sysClr>
              </a:solidFill>
              <a:ln w="12700" cap="flat" cmpd="sng" algn="ctr">
                <a:solidFill>
                  <a:srgbClr val="EEECE1"/>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sp>
            <p:nvSpPr>
              <p:cNvPr id="291" name="Oval 290"/>
              <p:cNvSpPr/>
              <p:nvPr/>
            </p:nvSpPr>
            <p:spPr>
              <a:xfrm>
                <a:off x="6492943" y="4961564"/>
                <a:ext cx="49310" cy="49310"/>
              </a:xfrm>
              <a:prstGeom prst="ellipse">
                <a:avLst/>
              </a:prstGeom>
              <a:solidFill>
                <a:sysClr val="windowText" lastClr="000000">
                  <a:lumMod val="85000"/>
                </a:sysClr>
              </a:solidFill>
              <a:ln w="12700" cap="flat" cmpd="sng" algn="ctr">
                <a:solidFill>
                  <a:srgbClr val="EEECE1"/>
                </a:solidFill>
                <a:prstDash val="solid"/>
              </a:ln>
              <a:effectLst/>
            </p:spPr>
            <p:txBody>
              <a:bodyPr rtlCol="0" anchor="ctr"/>
              <a:lstStyle/>
              <a:p>
                <a:pPr algn="ctr" defTabSz="914400" fontAlgn="auto">
                  <a:spcBef>
                    <a:spcPts val="0"/>
                  </a:spcBef>
                  <a:spcAft>
                    <a:spcPts val="0"/>
                  </a:spcAft>
                  <a:defRPr/>
                </a:pPr>
                <a:endParaRPr lang="en-US" sz="900" kern="0">
                  <a:solidFill>
                    <a:srgbClr val="787972"/>
                  </a:solidFill>
                  <a:latin typeface="Arial"/>
                  <a:ea typeface="+mn-ea"/>
                </a:endParaRPr>
              </a:p>
            </p:txBody>
          </p:sp>
        </p:grpSp>
      </p:grpSp>
      <p:grpSp>
        <p:nvGrpSpPr>
          <p:cNvPr id="4" name="Group 3"/>
          <p:cNvGrpSpPr/>
          <p:nvPr/>
        </p:nvGrpSpPr>
        <p:grpSpPr>
          <a:xfrm>
            <a:off x="5940904" y="3954728"/>
            <a:ext cx="929899" cy="478642"/>
            <a:chOff x="5940904" y="3954728"/>
            <a:chExt cx="929899" cy="478642"/>
          </a:xfrm>
        </p:grpSpPr>
        <p:sp>
          <p:nvSpPr>
            <p:cNvPr id="120" name="Parallelogram 119"/>
            <p:cNvSpPr/>
            <p:nvPr/>
          </p:nvSpPr>
          <p:spPr>
            <a:xfrm>
              <a:off x="5940904" y="3954728"/>
              <a:ext cx="929899" cy="266480"/>
            </a:xfrm>
            <a:prstGeom prst="parallelogram">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914400" fontAlgn="auto">
                <a:spcBef>
                  <a:spcPts val="0"/>
                </a:spcBef>
                <a:spcAft>
                  <a:spcPts val="0"/>
                </a:spcAft>
              </a:pPr>
              <a:r>
                <a:rPr lang="en-US" sz="900" kern="0" dirty="0" smtClean="0">
                  <a:solidFill>
                    <a:prstClr val="black"/>
                  </a:solidFill>
                  <a:latin typeface="Calibri"/>
                </a:rPr>
                <a:t>Aggregate Meta Data</a:t>
              </a:r>
            </a:p>
          </p:txBody>
        </p:sp>
        <p:sp>
          <p:nvSpPr>
            <p:cNvPr id="124" name="Right Arrow 123"/>
            <p:cNvSpPr/>
            <p:nvPr/>
          </p:nvSpPr>
          <p:spPr>
            <a:xfrm rot="5400000">
              <a:off x="6310602" y="4154842"/>
              <a:ext cx="190501" cy="366555"/>
            </a:xfrm>
            <a:prstGeom prst="rightArrow">
              <a:avLst/>
            </a:prstGeom>
            <a:gradFill>
              <a:gsLst>
                <a:gs pos="0">
                  <a:srgbClr val="79705A"/>
                </a:gs>
                <a:gs pos="80000">
                  <a:srgbClr val="9F9478"/>
                </a:gs>
                <a:gs pos="100000">
                  <a:srgbClr val="9F9478"/>
                </a:gs>
              </a:gsLst>
            </a:gradFill>
            <a:scene3d>
              <a:camera prst="perspectiveRelaxed"/>
              <a:lightRig rig="threePt" dir="t"/>
            </a:scene3d>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grpSp>
        <p:nvGrpSpPr>
          <p:cNvPr id="286" name="Group 285"/>
          <p:cNvGrpSpPr/>
          <p:nvPr/>
        </p:nvGrpSpPr>
        <p:grpSpPr>
          <a:xfrm>
            <a:off x="3780213" y="3703288"/>
            <a:ext cx="1025641" cy="898010"/>
            <a:chOff x="3780213" y="3703288"/>
            <a:chExt cx="1025641" cy="898010"/>
          </a:xfrm>
        </p:grpSpPr>
        <p:grpSp>
          <p:nvGrpSpPr>
            <p:cNvPr id="284" name="Group 283"/>
            <p:cNvGrpSpPr/>
            <p:nvPr/>
          </p:nvGrpSpPr>
          <p:grpSpPr>
            <a:xfrm>
              <a:off x="3964971" y="3763880"/>
              <a:ext cx="592530" cy="837418"/>
              <a:chOff x="3952612" y="3590898"/>
              <a:chExt cx="592531" cy="837414"/>
            </a:xfrm>
            <a:scene3d>
              <a:camera prst="perspectiveRelaxed"/>
              <a:lightRig rig="threePt" dir="t"/>
            </a:scene3d>
          </p:grpSpPr>
          <p:grpSp>
            <p:nvGrpSpPr>
              <p:cNvPr id="271" name="Group 270"/>
              <p:cNvGrpSpPr/>
              <p:nvPr/>
            </p:nvGrpSpPr>
            <p:grpSpPr>
              <a:xfrm>
                <a:off x="3952612" y="3590898"/>
                <a:ext cx="592531" cy="592538"/>
                <a:chOff x="2443136" y="3190652"/>
                <a:chExt cx="815058" cy="815068"/>
              </a:xfrm>
            </p:grpSpPr>
            <p:sp>
              <p:nvSpPr>
                <p:cNvPr id="272" name="Rectangle 271"/>
                <p:cNvSpPr/>
                <p:nvPr/>
              </p:nvSpPr>
              <p:spPr>
                <a:xfrm>
                  <a:off x="2443136" y="3190652"/>
                  <a:ext cx="815058" cy="815068"/>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73" name="Group 272"/>
                <p:cNvGrpSpPr/>
                <p:nvPr/>
              </p:nvGrpSpPr>
              <p:grpSpPr>
                <a:xfrm>
                  <a:off x="2527697" y="3251101"/>
                  <a:ext cx="682205" cy="701343"/>
                  <a:chOff x="2099046" y="2829885"/>
                  <a:chExt cx="1508349" cy="1550662"/>
                </a:xfrm>
                <a:solidFill>
                  <a:schemeClr val="tx2"/>
                </a:solidFill>
              </p:grpSpPr>
              <p:sp>
                <p:nvSpPr>
                  <p:cNvPr id="274" name="Oval 273"/>
                  <p:cNvSpPr/>
                  <p:nvPr/>
                </p:nvSpPr>
                <p:spPr>
                  <a:xfrm>
                    <a:off x="2308346" y="2829885"/>
                    <a:ext cx="118533" cy="125350"/>
                  </a:xfrm>
                  <a:prstGeom prst="ellipse">
                    <a:avLst/>
                  </a:prstGeom>
                  <a:solidFill>
                    <a:schemeClr val="tx1">
                      <a:lumMod val="8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5" name="Oval 274"/>
                  <p:cNvSpPr/>
                  <p:nvPr/>
                </p:nvSpPr>
                <p:spPr>
                  <a:xfrm>
                    <a:off x="2435415" y="3382070"/>
                    <a:ext cx="118533" cy="125350"/>
                  </a:xfrm>
                  <a:prstGeom prst="ellipse">
                    <a:avLst/>
                  </a:prstGeom>
                  <a:solidFill>
                    <a:schemeClr val="tx1">
                      <a:lumMod val="8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6" name="Oval 275"/>
                  <p:cNvSpPr/>
                  <p:nvPr/>
                </p:nvSpPr>
                <p:spPr>
                  <a:xfrm>
                    <a:off x="3488862" y="3013614"/>
                    <a:ext cx="118533" cy="125350"/>
                  </a:xfrm>
                  <a:prstGeom prst="ellipse">
                    <a:avLst/>
                  </a:prstGeom>
                  <a:solidFill>
                    <a:schemeClr val="tx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7" name="Oval 276"/>
                  <p:cNvSpPr/>
                  <p:nvPr/>
                </p:nvSpPr>
                <p:spPr>
                  <a:xfrm>
                    <a:off x="2968117" y="3213989"/>
                    <a:ext cx="118533" cy="125350"/>
                  </a:xfrm>
                  <a:prstGeom prst="ellipse">
                    <a:avLst/>
                  </a:prstGeom>
                  <a:solidFill>
                    <a:schemeClr val="tx1">
                      <a:lumMod val="8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8" name="Oval 277"/>
                  <p:cNvSpPr/>
                  <p:nvPr/>
                </p:nvSpPr>
                <p:spPr>
                  <a:xfrm>
                    <a:off x="3149490" y="3711438"/>
                    <a:ext cx="118533" cy="125350"/>
                  </a:xfrm>
                  <a:prstGeom prst="ellipse">
                    <a:avLst/>
                  </a:prstGeom>
                  <a:solidFill>
                    <a:schemeClr val="tx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9" name="Oval 278"/>
                  <p:cNvSpPr/>
                  <p:nvPr/>
                </p:nvSpPr>
                <p:spPr>
                  <a:xfrm>
                    <a:off x="3327964" y="4255197"/>
                    <a:ext cx="118533" cy="125350"/>
                  </a:xfrm>
                  <a:prstGeom prst="ellipse">
                    <a:avLst/>
                  </a:prstGeom>
                  <a:solidFill>
                    <a:schemeClr val="tx1">
                      <a:lumMod val="8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0" name="Oval 279"/>
                  <p:cNvSpPr/>
                  <p:nvPr/>
                </p:nvSpPr>
                <p:spPr>
                  <a:xfrm>
                    <a:off x="2619791" y="3886741"/>
                    <a:ext cx="118533" cy="125350"/>
                  </a:xfrm>
                  <a:prstGeom prst="ellipse">
                    <a:avLst/>
                  </a:prstGeom>
                  <a:solidFill>
                    <a:schemeClr val="tx1">
                      <a:lumMod val="8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1" name="Oval 280"/>
                  <p:cNvSpPr/>
                  <p:nvPr/>
                </p:nvSpPr>
                <p:spPr>
                  <a:xfrm>
                    <a:off x="2099046" y="4087116"/>
                    <a:ext cx="118533" cy="125350"/>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sp>
            <p:nvSpPr>
              <p:cNvPr id="283" name="Right Arrow 282"/>
              <p:cNvSpPr/>
              <p:nvPr/>
            </p:nvSpPr>
            <p:spPr>
              <a:xfrm rot="5400000">
                <a:off x="4178424" y="4149784"/>
                <a:ext cx="190500" cy="366556"/>
              </a:xfrm>
              <a:prstGeom prst="rightArrow">
                <a:avLst/>
              </a:prstGeom>
              <a:gradFill>
                <a:gsLst>
                  <a:gs pos="0">
                    <a:srgbClr val="79705A"/>
                  </a:gs>
                  <a:gs pos="80000">
                    <a:srgbClr val="9F9478"/>
                  </a:gs>
                  <a:gs pos="100000">
                    <a:srgbClr val="9F9478"/>
                  </a:gs>
                </a:gsLst>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sp>
          <p:nvSpPr>
            <p:cNvPr id="285" name="Rectangle 284"/>
            <p:cNvSpPr/>
            <p:nvPr/>
          </p:nvSpPr>
          <p:spPr>
            <a:xfrm>
              <a:off x="3780213" y="3703288"/>
              <a:ext cx="1025641" cy="230832"/>
            </a:xfrm>
            <a:prstGeom prst="rect">
              <a:avLst/>
            </a:prstGeom>
            <a:scene3d>
              <a:camera prst="orthographicFront"/>
              <a:lightRig rig="threePt" dir="t"/>
            </a:scene3d>
          </p:spPr>
          <p:txBody>
            <a:bodyPr wrap="square">
              <a:spAutoFit/>
            </a:bodyPr>
            <a:lstStyle/>
            <a:p>
              <a:pPr algn="ctr"/>
              <a:r>
                <a:rPr lang="en-US" sz="900" b="1" i="1" dirty="0" smtClean="0">
                  <a:solidFill>
                    <a:schemeClr val="tx2">
                      <a:lumMod val="75000"/>
                    </a:schemeClr>
                  </a:solidFill>
                  <a:latin typeface="Calibri" panose="020F0502020204030204" pitchFamily="34" charset="0"/>
                </a:rPr>
                <a:t>Depth buffer</a:t>
              </a:r>
              <a:endParaRPr lang="en-US" sz="900" b="1" i="1" dirty="0">
                <a:solidFill>
                  <a:schemeClr val="tx2">
                    <a:lumMod val="75000"/>
                  </a:schemeClr>
                </a:solidFill>
                <a:latin typeface="Calibri" panose="020F0502020204030204" pitchFamily="34" charset="0"/>
              </a:endParaRPr>
            </a:p>
          </p:txBody>
        </p:sp>
      </p:grpSp>
      <p:sp>
        <p:nvSpPr>
          <p:cNvPr id="126" name="Rectangle 125"/>
          <p:cNvSpPr/>
          <p:nvPr/>
        </p:nvSpPr>
        <p:spPr>
          <a:xfrm>
            <a:off x="8653880" y="0"/>
            <a:ext cx="2318919" cy="461665"/>
          </a:xfrm>
          <a:prstGeom prst="rect">
            <a:avLst/>
          </a:prstGeom>
        </p:spPr>
        <p:txBody>
          <a:bodyPr wrap="square">
            <a:spAutoFit/>
          </a:bodyPr>
          <a:lstStyle/>
          <a:p>
            <a:pPr algn="r"/>
            <a:r>
              <a:rPr lang="en-US" sz="1200" b="1" i="1" dirty="0" smtClean="0">
                <a:solidFill>
                  <a:schemeClr val="bg2"/>
                </a:solidFill>
              </a:rPr>
              <a:t>* [Maxwell or DX12 hardware specific features]</a:t>
            </a:r>
            <a:endParaRPr lang="en-US" sz="1200" b="1" i="1" dirty="0">
              <a:solidFill>
                <a:schemeClr val="bg2"/>
              </a:solidFill>
            </a:endParaRPr>
          </a:p>
        </p:txBody>
      </p:sp>
    </p:spTree>
    <p:extLst>
      <p:ext uri="{BB962C8B-B14F-4D97-AF65-F5344CB8AC3E}">
        <p14:creationId xmlns:p14="http://schemas.microsoft.com/office/powerpoint/2010/main" val="373037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59"/>
                                        </p:tgtEl>
                                        <p:attrNameLst>
                                          <p:attrName>style.visibility</p:attrName>
                                        </p:attrNameLst>
                                      </p:cBhvr>
                                      <p:to>
                                        <p:strVal val="visible"/>
                                      </p:to>
                                    </p:set>
                                    <p:animEffect transition="in" filter="wipe(left)">
                                      <p:cBhvr>
                                        <p:cTn id="19" dur="500"/>
                                        <p:tgtEl>
                                          <p:spTgt spid="25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60"/>
                                        </p:tgtEl>
                                        <p:attrNameLst>
                                          <p:attrName>style.visibility</p:attrName>
                                        </p:attrNameLst>
                                      </p:cBhvr>
                                      <p:to>
                                        <p:strVal val="visible"/>
                                      </p:to>
                                    </p:set>
                                    <p:animEffect transition="in" filter="wipe(left)">
                                      <p:cBhvr>
                                        <p:cTn id="24" dur="500"/>
                                        <p:tgtEl>
                                          <p:spTgt spid="260"/>
                                        </p:tgtEl>
                                      </p:cBhvr>
                                    </p:animEffect>
                                  </p:childTnLst>
                                </p:cTn>
                              </p:par>
                              <p:par>
                                <p:cTn id="25" presetID="1"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286"/>
                                        </p:tgtEl>
                                        <p:attrNameLst>
                                          <p:attrName>style.visibility</p:attrName>
                                        </p:attrNameLst>
                                      </p:cBhvr>
                                      <p:to>
                                        <p:strVal val="visible"/>
                                      </p:to>
                                    </p:set>
                                    <p:animEffect transition="in" filter="wipe(up)">
                                      <p:cBhvr>
                                        <p:cTn id="30" dur="500"/>
                                        <p:tgtEl>
                                          <p:spTgt spid="286"/>
                                        </p:tgtEl>
                                      </p:cBhvr>
                                    </p:animEffec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269"/>
                                        </p:tgtEl>
                                        <p:attrNameLst>
                                          <p:attrName>style.visibility</p:attrName>
                                        </p:attrNameLst>
                                      </p:cBhvr>
                                      <p:to>
                                        <p:strVal val="visible"/>
                                      </p:to>
                                    </p:set>
                                    <p:animEffect transition="in" filter="wipe(left)">
                                      <p:cBhvr>
                                        <p:cTn id="34" dur="500"/>
                                        <p:tgtEl>
                                          <p:spTgt spid="26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94"/>
                                        </p:tgtEl>
                                        <p:attrNameLst>
                                          <p:attrName>style.visibility</p:attrName>
                                        </p:attrNameLst>
                                      </p:cBhvr>
                                      <p:to>
                                        <p:strVal val="visible"/>
                                      </p:to>
                                    </p:set>
                                    <p:animEffect transition="in" filter="wipe(left)">
                                      <p:cBhvr>
                                        <p:cTn id="45" dur="500"/>
                                        <p:tgtEl>
                                          <p:spTgt spid="294"/>
                                        </p:tgtEl>
                                      </p:cBhvr>
                                    </p:animEffect>
                                  </p:childTnLst>
                                </p:cTn>
                              </p:par>
                              <p:par>
                                <p:cTn id="46" presetID="1" presetClass="entr" presetSubtype="0" fill="hold" nodeType="with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67"/>
                                        </p:tgtEl>
                                        <p:attrNameLst>
                                          <p:attrName>style.visibility</p:attrName>
                                        </p:attrNameLst>
                                      </p:cBhvr>
                                      <p:to>
                                        <p:strVal val="visible"/>
                                      </p:to>
                                    </p:set>
                                    <p:animEffect transition="in" filter="wipe(left)">
                                      <p:cBhvr>
                                        <p:cTn id="52" dur="500"/>
                                        <p:tgtEl>
                                          <p:spTgt spid="267"/>
                                        </p:tgtEl>
                                      </p:cBhvr>
                                    </p:animEffect>
                                  </p:childTnLst>
                                </p:cTn>
                              </p:par>
                              <p:par>
                                <p:cTn id="53" presetID="1" presetClass="entr" presetSubtype="0" fill="hold" nodeType="with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
                                            <p:txEl>
                                              <p:pRg st="6" end="6"/>
                                            </p:txEl>
                                          </p:spTgt>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0" y="0"/>
            <a:ext cx="10972800" cy="6172200"/>
          </a:xfrm>
          <a:prstGeom prst="rect">
            <a:avLst/>
          </a:prstGeom>
        </p:spPr>
      </p:pic>
    </p:spTree>
    <p:extLst>
      <p:ext uri="{BB962C8B-B14F-4D97-AF65-F5344CB8AC3E}">
        <p14:creationId xmlns:p14="http://schemas.microsoft.com/office/powerpoint/2010/main" val="38159510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972800" cy="6172200"/>
          </a:xfrm>
          <a:prstGeom prst="rect">
            <a:avLst/>
          </a:prstGeom>
        </p:spPr>
      </p:pic>
      <p:grpSp>
        <p:nvGrpSpPr>
          <p:cNvPr id="4" name="Group 3"/>
          <p:cNvGrpSpPr/>
          <p:nvPr/>
        </p:nvGrpSpPr>
        <p:grpSpPr>
          <a:xfrm>
            <a:off x="254335" y="127496"/>
            <a:ext cx="558373" cy="1262436"/>
            <a:chOff x="1458551" y="509434"/>
            <a:chExt cx="558373" cy="1262436"/>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8551" y="585735"/>
              <a:ext cx="378653" cy="1119497"/>
            </a:xfrm>
            <a:prstGeom prst="rect">
              <a:avLst/>
            </a:prstGeom>
          </p:spPr>
        </p:pic>
        <p:sp>
          <p:nvSpPr>
            <p:cNvPr id="7" name="TextBox 6"/>
            <p:cNvSpPr txBox="1"/>
            <p:nvPr/>
          </p:nvSpPr>
          <p:spPr>
            <a:xfrm>
              <a:off x="1859870" y="509434"/>
              <a:ext cx="157054" cy="264688"/>
            </a:xfrm>
            <a:prstGeom prst="rect">
              <a:avLst/>
            </a:prstGeom>
            <a:noFill/>
          </p:spPr>
          <p:txBody>
            <a:bodyPr wrap="square" lIns="9144" tIns="9144" rIns="9144" bIns="9144" rtlCol="0">
              <a:spAutoFit/>
            </a:bodyPr>
            <a:lstStyle/>
            <a:p>
              <a:pPr algn="ctr"/>
              <a:r>
                <a:rPr lang="en-US" sz="1600" b="1" dirty="0" smtClean="0">
                  <a:solidFill>
                    <a:schemeClr val="bg1"/>
                  </a:solidFill>
                  <a:effectLst>
                    <a:outerShdw blurRad="38100" dist="38100" dir="2700000" algn="tl">
                      <a:srgbClr val="000000">
                        <a:alpha val="43137"/>
                      </a:srgbClr>
                    </a:outerShdw>
                  </a:effectLst>
                  <a:uFill>
                    <a:solidFill>
                      <a:schemeClr val="bg2"/>
                    </a:solidFill>
                  </a:uFill>
                </a:rPr>
                <a:t>8</a:t>
              </a:r>
              <a:endParaRPr lang="en-US" sz="1600" b="1" dirty="0">
                <a:solidFill>
                  <a:schemeClr val="bg1"/>
                </a:solidFill>
                <a:effectLst>
                  <a:outerShdw blurRad="38100" dist="38100" dir="2700000" algn="tl">
                    <a:srgbClr val="000000">
                      <a:alpha val="43137"/>
                    </a:srgbClr>
                  </a:outerShdw>
                </a:effectLst>
                <a:uFill>
                  <a:solidFill>
                    <a:schemeClr val="bg2"/>
                  </a:solidFill>
                </a:uFill>
              </a:endParaRPr>
            </a:p>
          </p:txBody>
        </p:sp>
        <p:cxnSp>
          <p:nvCxnSpPr>
            <p:cNvPr id="8" name="Straight Connector 7"/>
            <p:cNvCxnSpPr/>
            <p:nvPr/>
          </p:nvCxnSpPr>
          <p:spPr>
            <a:xfrm flipH="1">
              <a:off x="1805684" y="623833"/>
              <a:ext cx="6836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859870" y="1507182"/>
              <a:ext cx="157054" cy="264688"/>
            </a:xfrm>
            <a:prstGeom prst="rect">
              <a:avLst/>
            </a:prstGeom>
            <a:noFill/>
          </p:spPr>
          <p:txBody>
            <a:bodyPr wrap="square" lIns="9144" tIns="9144" rIns="9144" bIns="9144" rtlCol="0">
              <a:spAutoFit/>
            </a:bodyPr>
            <a:lstStyle/>
            <a:p>
              <a:pPr algn="ctr"/>
              <a:r>
                <a:rPr lang="en-US" sz="1600" b="1" dirty="0" smtClean="0">
                  <a:solidFill>
                    <a:schemeClr val="bg1"/>
                  </a:solidFill>
                  <a:effectLst>
                    <a:outerShdw blurRad="38100" dist="38100" dir="2700000" algn="tl">
                      <a:srgbClr val="000000">
                        <a:alpha val="43137"/>
                      </a:srgbClr>
                    </a:outerShdw>
                  </a:effectLst>
                  <a:uFill>
                    <a:solidFill>
                      <a:schemeClr val="bg2"/>
                    </a:solidFill>
                  </a:uFill>
                </a:rPr>
                <a:t>1</a:t>
              </a:r>
              <a:endParaRPr lang="en-US" sz="1600" b="1" dirty="0">
                <a:solidFill>
                  <a:schemeClr val="bg1"/>
                </a:solidFill>
                <a:effectLst>
                  <a:outerShdw blurRad="38100" dist="38100" dir="2700000" algn="tl">
                    <a:srgbClr val="000000">
                      <a:alpha val="43137"/>
                    </a:srgbClr>
                  </a:outerShdw>
                </a:effectLst>
                <a:uFill>
                  <a:solidFill>
                    <a:schemeClr val="bg2"/>
                  </a:solidFill>
                </a:uFill>
              </a:endParaRPr>
            </a:p>
          </p:txBody>
        </p:sp>
        <p:cxnSp>
          <p:nvCxnSpPr>
            <p:cNvPr id="10" name="Straight Connector 9"/>
            <p:cNvCxnSpPr/>
            <p:nvPr/>
          </p:nvCxnSpPr>
          <p:spPr>
            <a:xfrm flipH="1">
              <a:off x="1805684" y="1662058"/>
              <a:ext cx="6836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691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0" y="0"/>
            <a:ext cx="10972800" cy="6172200"/>
          </a:xfrm>
          <a:prstGeom prst="rect">
            <a:avLst/>
          </a:prstGeom>
        </p:spPr>
      </p:pic>
    </p:spTree>
    <p:extLst>
      <p:ext uri="{BB962C8B-B14F-4D97-AF65-F5344CB8AC3E}">
        <p14:creationId xmlns:p14="http://schemas.microsoft.com/office/powerpoint/2010/main" val="423699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972800" cy="617220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0" y="0"/>
            <a:ext cx="10972800" cy="6172200"/>
          </a:xfrm>
          <a:prstGeom prst="rect">
            <a:avLst/>
          </a:prstGeom>
        </p:spPr>
      </p:pic>
      <p:sp>
        <p:nvSpPr>
          <p:cNvPr id="4" name="Rectangle 3"/>
          <p:cNvSpPr/>
          <p:nvPr/>
        </p:nvSpPr>
        <p:spPr>
          <a:xfrm>
            <a:off x="4301387" y="4926369"/>
            <a:ext cx="603124" cy="60990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1528764" y="666751"/>
            <a:ext cx="6500812" cy="2122234"/>
            <a:chOff x="1528764" y="666751"/>
            <a:chExt cx="6500812" cy="2122234"/>
          </a:xfrm>
        </p:grpSpPr>
        <p:grpSp>
          <p:nvGrpSpPr>
            <p:cNvPr id="15" name="Group 14"/>
            <p:cNvGrpSpPr/>
            <p:nvPr/>
          </p:nvGrpSpPr>
          <p:grpSpPr>
            <a:xfrm>
              <a:off x="1528764" y="666751"/>
              <a:ext cx="6500812" cy="2122234"/>
              <a:chOff x="1090614" y="0"/>
              <a:chExt cx="7206696" cy="2352675"/>
            </a:xfrm>
            <a:effectLst>
              <a:outerShdw blurRad="50800" dist="38100" dir="2700000" algn="tl" rotWithShape="0">
                <a:prstClr val="black">
                  <a:alpha val="40000"/>
                </a:prstClr>
              </a:outerShdw>
            </a:effectLst>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4" y="0"/>
                <a:ext cx="2352674" cy="2352674"/>
              </a:xfrm>
              <a:prstGeom prst="rect">
                <a:avLst/>
              </a:prstGeom>
              <a:ln w="25400">
                <a:solidFill>
                  <a:schemeClr val="bg1"/>
                </a:solidFill>
              </a:ln>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4726" y="1"/>
                <a:ext cx="2352674" cy="2352674"/>
              </a:xfrm>
              <a:prstGeom prst="rect">
                <a:avLst/>
              </a:prstGeom>
              <a:ln w="25400">
                <a:solidFill>
                  <a:schemeClr val="bg1"/>
                </a:solidFill>
              </a:ln>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4636" y="1"/>
                <a:ext cx="2352674" cy="2352674"/>
              </a:xfrm>
              <a:prstGeom prst="rect">
                <a:avLst/>
              </a:prstGeom>
              <a:ln w="25400">
                <a:solidFill>
                  <a:srgbClr val="FF0000"/>
                </a:solidFill>
              </a:ln>
            </p:spPr>
          </p:pic>
        </p:grpSp>
        <p:grpSp>
          <p:nvGrpSpPr>
            <p:cNvPr id="19" name="Group 18"/>
            <p:cNvGrpSpPr/>
            <p:nvPr/>
          </p:nvGrpSpPr>
          <p:grpSpPr>
            <a:xfrm>
              <a:off x="1528764" y="2555074"/>
              <a:ext cx="5902579" cy="233911"/>
              <a:chOff x="1528764" y="2555074"/>
              <a:chExt cx="5902579" cy="233911"/>
            </a:xfrm>
          </p:grpSpPr>
          <p:sp>
            <p:nvSpPr>
              <p:cNvPr id="16" name="Rectangle 15"/>
              <p:cNvSpPr/>
              <p:nvPr/>
            </p:nvSpPr>
            <p:spPr>
              <a:xfrm>
                <a:off x="5907343" y="2555074"/>
                <a:ext cx="1524000" cy="233910"/>
              </a:xfrm>
              <a:prstGeom prst="rect">
                <a:avLst/>
              </a:prstGeom>
            </p:spPr>
            <p:txBody>
              <a:bodyPr wrap="square" lIns="91440" tIns="9144" rIns="91440" bIns="9144" anchor="ctr" anchorCtr="0">
                <a:spAutoFit/>
              </a:bodyPr>
              <a:lstStyle/>
              <a:p>
                <a:r>
                  <a:rPr lang="en-US" sz="1400" b="1" i="1" dirty="0" smtClean="0">
                    <a:solidFill>
                      <a:srgbClr val="FF0000"/>
                    </a:solidFill>
                    <a:effectLst>
                      <a:outerShdw blurRad="38100" dist="38100" dir="2700000" algn="tl">
                        <a:srgbClr val="000000">
                          <a:alpha val="43137"/>
                        </a:srgbClr>
                      </a:outerShdw>
                    </a:effectLst>
                  </a:rPr>
                  <a:t>AGAA </a:t>
                </a:r>
                <a:r>
                  <a:rPr lang="en-US" sz="1200" b="1" i="1" dirty="0" smtClean="0">
                    <a:solidFill>
                      <a:srgbClr val="FFC000"/>
                    </a:solidFill>
                    <a:effectLst>
                      <a:outerShdw blurRad="38100" dist="38100" dir="2700000" algn="tl">
                        <a:srgbClr val="000000">
                          <a:alpha val="43137"/>
                        </a:srgbClr>
                      </a:outerShdw>
                    </a:effectLst>
                  </a:rPr>
                  <a:t>(2A)</a:t>
                </a:r>
                <a:endParaRPr lang="en-US" sz="1400" b="1" i="1" dirty="0">
                  <a:solidFill>
                    <a:srgbClr val="FFC000"/>
                  </a:solidFill>
                  <a:effectLst>
                    <a:outerShdw blurRad="38100" dist="38100" dir="2700000" algn="tl">
                      <a:srgbClr val="000000">
                        <a:alpha val="43137"/>
                      </a:srgbClr>
                    </a:outerShdw>
                  </a:effectLst>
                </a:endParaRPr>
              </a:p>
            </p:txBody>
          </p:sp>
          <p:sp>
            <p:nvSpPr>
              <p:cNvPr id="17" name="Rectangle 16"/>
              <p:cNvSpPr/>
              <p:nvPr/>
            </p:nvSpPr>
            <p:spPr>
              <a:xfrm>
                <a:off x="3715438" y="2555074"/>
                <a:ext cx="1524000" cy="233910"/>
              </a:xfrm>
              <a:prstGeom prst="rect">
                <a:avLst/>
              </a:prstGeom>
            </p:spPr>
            <p:txBody>
              <a:bodyPr wrap="square" lIns="91440" tIns="9144" rIns="91440" bIns="9144" anchor="ctr" anchorCtr="0">
                <a:spAutoFit/>
              </a:bodyPr>
              <a:lstStyle/>
              <a:p>
                <a:r>
                  <a:rPr lang="en-US" sz="1400" b="1" i="1" dirty="0" smtClean="0">
                    <a:effectLst>
                      <a:outerShdw blurRad="38100" dist="38100" dir="2700000" algn="tl">
                        <a:srgbClr val="000000">
                          <a:alpha val="43137"/>
                        </a:srgbClr>
                      </a:outerShdw>
                    </a:effectLst>
                  </a:rPr>
                  <a:t>MSAA 8x</a:t>
                </a:r>
                <a:endParaRPr lang="en-US" sz="1400" b="1" i="1" dirty="0">
                  <a:effectLst>
                    <a:outerShdw blurRad="38100" dist="38100" dir="2700000" algn="tl">
                      <a:srgbClr val="000000">
                        <a:alpha val="43137"/>
                      </a:srgbClr>
                    </a:outerShdw>
                  </a:effectLst>
                </a:endParaRPr>
              </a:p>
            </p:txBody>
          </p:sp>
          <p:sp>
            <p:nvSpPr>
              <p:cNvPr id="18" name="Rectangle 17"/>
              <p:cNvSpPr/>
              <p:nvPr/>
            </p:nvSpPr>
            <p:spPr>
              <a:xfrm>
                <a:off x="1528764" y="2555075"/>
                <a:ext cx="1524000" cy="233910"/>
              </a:xfrm>
              <a:prstGeom prst="rect">
                <a:avLst/>
              </a:prstGeom>
            </p:spPr>
            <p:txBody>
              <a:bodyPr wrap="square" lIns="91440" tIns="9144" rIns="91440" bIns="9144" anchor="ctr" anchorCtr="0">
                <a:spAutoFit/>
              </a:bodyPr>
              <a:lstStyle/>
              <a:p>
                <a:r>
                  <a:rPr lang="en-US" sz="1400" b="1" i="1" dirty="0" smtClean="0">
                    <a:effectLst>
                      <a:outerShdw blurRad="38100" dist="38100" dir="2700000" algn="tl">
                        <a:srgbClr val="000000">
                          <a:alpha val="43137"/>
                        </a:srgbClr>
                      </a:outerShdw>
                    </a:effectLst>
                  </a:rPr>
                  <a:t>Single-sampled</a:t>
                </a:r>
                <a:endParaRPr lang="en-US" sz="1400" b="1" i="1" dirty="0">
                  <a:effectLst>
                    <a:outerShdw blurRad="38100" dist="38100" dir="2700000" algn="tl">
                      <a:srgbClr val="000000">
                        <a:alpha val="43137"/>
                      </a:srgbClr>
                    </a:outerShdw>
                  </a:effectLst>
                </a:endParaRPr>
              </a:p>
            </p:txBody>
          </p:sp>
        </p:grpSp>
      </p:grpSp>
    </p:spTree>
    <p:extLst>
      <p:ext uri="{BB962C8B-B14F-4D97-AF65-F5344CB8AC3E}">
        <p14:creationId xmlns:p14="http://schemas.microsoft.com/office/powerpoint/2010/main" val="7198806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0" y="0"/>
            <a:ext cx="10972800" cy="6172200"/>
          </a:xfrm>
          <a:prstGeom prst="rect">
            <a:avLst/>
          </a:prstGeom>
        </p:spPr>
      </p:pic>
      <p:sp>
        <p:nvSpPr>
          <p:cNvPr id="4" name="Rectangle 3"/>
          <p:cNvSpPr/>
          <p:nvPr/>
        </p:nvSpPr>
        <p:spPr>
          <a:xfrm>
            <a:off x="7501787" y="3238500"/>
            <a:ext cx="603124" cy="60990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64058" y="1895475"/>
            <a:ext cx="6500812" cy="2122235"/>
            <a:chOff x="64058" y="1895475"/>
            <a:chExt cx="6500812" cy="2122235"/>
          </a:xfrm>
        </p:grpSpPr>
        <p:grpSp>
          <p:nvGrpSpPr>
            <p:cNvPr id="11" name="Group 10"/>
            <p:cNvGrpSpPr/>
            <p:nvPr/>
          </p:nvGrpSpPr>
          <p:grpSpPr>
            <a:xfrm>
              <a:off x="64058" y="1895475"/>
              <a:ext cx="6500812" cy="2122235"/>
              <a:chOff x="698556" y="3267075"/>
              <a:chExt cx="6500812" cy="2122235"/>
            </a:xfrm>
            <a:effectLst>
              <a:outerShdw blurRad="50800" dist="38100" dir="2700000" algn="tl" rotWithShape="0">
                <a:prstClr val="black">
                  <a:alpha val="40000"/>
                </a:prstClr>
              </a:outerShdw>
            </a:effectLst>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556" y="3267076"/>
                <a:ext cx="2122234" cy="2122234"/>
              </a:xfrm>
              <a:prstGeom prst="rect">
                <a:avLst/>
              </a:prstGeom>
              <a:ln w="25400">
                <a:solidFill>
                  <a:schemeClr val="bg1"/>
                </a:solidFill>
              </a:ln>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5228" y="3267075"/>
                <a:ext cx="2122234" cy="2122234"/>
              </a:xfrm>
              <a:prstGeom prst="rect">
                <a:avLst/>
              </a:prstGeom>
              <a:ln w="25400">
                <a:solidFill>
                  <a:schemeClr val="bg1"/>
                </a:solidFill>
              </a:ln>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7134" y="3267076"/>
                <a:ext cx="2122234" cy="2122234"/>
              </a:xfrm>
              <a:prstGeom prst="rect">
                <a:avLst/>
              </a:prstGeom>
              <a:ln w="25400">
                <a:solidFill>
                  <a:srgbClr val="FF0000"/>
                </a:solidFill>
              </a:ln>
            </p:spPr>
          </p:pic>
        </p:grpSp>
        <p:grpSp>
          <p:nvGrpSpPr>
            <p:cNvPr id="12" name="Group 11"/>
            <p:cNvGrpSpPr/>
            <p:nvPr/>
          </p:nvGrpSpPr>
          <p:grpSpPr>
            <a:xfrm>
              <a:off x="64058" y="3783798"/>
              <a:ext cx="5902579" cy="233911"/>
              <a:chOff x="1528764" y="2555074"/>
              <a:chExt cx="5902579" cy="233911"/>
            </a:xfrm>
          </p:grpSpPr>
          <p:sp>
            <p:nvSpPr>
              <p:cNvPr id="13" name="Rectangle 12"/>
              <p:cNvSpPr/>
              <p:nvPr/>
            </p:nvSpPr>
            <p:spPr>
              <a:xfrm>
                <a:off x="5907343" y="2555074"/>
                <a:ext cx="1524000" cy="233910"/>
              </a:xfrm>
              <a:prstGeom prst="rect">
                <a:avLst/>
              </a:prstGeom>
            </p:spPr>
            <p:txBody>
              <a:bodyPr wrap="square" lIns="91440" tIns="9144" rIns="91440" bIns="9144" anchor="ctr" anchorCtr="0">
                <a:spAutoFit/>
              </a:bodyPr>
              <a:lstStyle/>
              <a:p>
                <a:r>
                  <a:rPr lang="en-US" sz="1400" b="1" i="1" dirty="0" smtClean="0">
                    <a:solidFill>
                      <a:srgbClr val="FF0000"/>
                    </a:solidFill>
                    <a:effectLst>
                      <a:outerShdw blurRad="38100" dist="38100" dir="2700000" algn="tl">
                        <a:srgbClr val="000000">
                          <a:alpha val="43137"/>
                        </a:srgbClr>
                      </a:outerShdw>
                    </a:effectLst>
                  </a:rPr>
                  <a:t>AGAA </a:t>
                </a:r>
                <a:r>
                  <a:rPr lang="en-US" sz="1200" b="1" i="1" dirty="0">
                    <a:solidFill>
                      <a:srgbClr val="FFC000"/>
                    </a:solidFill>
                    <a:effectLst>
                      <a:outerShdw blurRad="38100" dist="38100" dir="2700000" algn="tl">
                        <a:srgbClr val="000000">
                          <a:alpha val="43137"/>
                        </a:srgbClr>
                      </a:outerShdw>
                    </a:effectLst>
                  </a:rPr>
                  <a:t>(2A)</a:t>
                </a:r>
                <a:endParaRPr lang="en-US" sz="1400" b="1" i="1" dirty="0">
                  <a:solidFill>
                    <a:srgbClr val="FF0000"/>
                  </a:solidFill>
                  <a:effectLst>
                    <a:outerShdw blurRad="38100" dist="38100" dir="2700000" algn="tl">
                      <a:srgbClr val="000000">
                        <a:alpha val="43137"/>
                      </a:srgbClr>
                    </a:outerShdw>
                  </a:effectLst>
                </a:endParaRPr>
              </a:p>
            </p:txBody>
          </p:sp>
          <p:sp>
            <p:nvSpPr>
              <p:cNvPr id="14" name="Rectangle 13"/>
              <p:cNvSpPr/>
              <p:nvPr/>
            </p:nvSpPr>
            <p:spPr>
              <a:xfrm>
                <a:off x="3715438" y="2555074"/>
                <a:ext cx="1524000" cy="233910"/>
              </a:xfrm>
              <a:prstGeom prst="rect">
                <a:avLst/>
              </a:prstGeom>
            </p:spPr>
            <p:txBody>
              <a:bodyPr wrap="square" lIns="91440" tIns="9144" rIns="91440" bIns="9144" anchor="ctr" anchorCtr="0">
                <a:spAutoFit/>
              </a:bodyPr>
              <a:lstStyle/>
              <a:p>
                <a:r>
                  <a:rPr lang="en-US" sz="1400" b="1" i="1" dirty="0" smtClean="0">
                    <a:effectLst>
                      <a:outerShdw blurRad="38100" dist="38100" dir="2700000" algn="tl">
                        <a:srgbClr val="000000">
                          <a:alpha val="43137"/>
                        </a:srgbClr>
                      </a:outerShdw>
                    </a:effectLst>
                  </a:rPr>
                  <a:t>MSAA 8x</a:t>
                </a:r>
                <a:endParaRPr lang="en-US" sz="1400" b="1" i="1" dirty="0">
                  <a:effectLst>
                    <a:outerShdw blurRad="38100" dist="38100" dir="2700000" algn="tl">
                      <a:srgbClr val="000000">
                        <a:alpha val="43137"/>
                      </a:srgbClr>
                    </a:outerShdw>
                  </a:effectLst>
                </a:endParaRPr>
              </a:p>
            </p:txBody>
          </p:sp>
          <p:sp>
            <p:nvSpPr>
              <p:cNvPr id="15" name="Rectangle 14"/>
              <p:cNvSpPr/>
              <p:nvPr/>
            </p:nvSpPr>
            <p:spPr>
              <a:xfrm>
                <a:off x="1528764" y="2555075"/>
                <a:ext cx="1524000" cy="233910"/>
              </a:xfrm>
              <a:prstGeom prst="rect">
                <a:avLst/>
              </a:prstGeom>
            </p:spPr>
            <p:txBody>
              <a:bodyPr wrap="square" lIns="91440" tIns="9144" rIns="91440" bIns="9144" anchor="ctr" anchorCtr="0">
                <a:spAutoFit/>
              </a:bodyPr>
              <a:lstStyle/>
              <a:p>
                <a:r>
                  <a:rPr lang="en-US" sz="1400" b="1" i="1" dirty="0" smtClean="0">
                    <a:effectLst>
                      <a:outerShdw blurRad="38100" dist="38100" dir="2700000" algn="tl">
                        <a:srgbClr val="000000">
                          <a:alpha val="43137"/>
                        </a:srgbClr>
                      </a:outerShdw>
                    </a:effectLst>
                  </a:rPr>
                  <a:t>Single-sampled</a:t>
                </a:r>
                <a:endParaRPr lang="en-US" sz="1400" b="1" i="1" dirty="0">
                  <a:effectLst>
                    <a:outerShdw blurRad="38100" dist="38100" dir="2700000" algn="tl">
                      <a:srgbClr val="000000">
                        <a:alpha val="43137"/>
                      </a:srgbClr>
                    </a:outerShdw>
                  </a:effectLst>
                </a:endParaRPr>
              </a:p>
            </p:txBody>
          </p:sp>
        </p:grpSp>
      </p:grpSp>
    </p:spTree>
    <p:extLst>
      <p:ext uri="{BB962C8B-B14F-4D97-AF65-F5344CB8AC3E}">
        <p14:creationId xmlns:p14="http://schemas.microsoft.com/office/powerpoint/2010/main" val="35844309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0" y="0"/>
            <a:ext cx="10972800" cy="6172200"/>
          </a:xfrm>
          <a:prstGeom prst="rect">
            <a:avLst/>
          </a:prstGeom>
        </p:spPr>
      </p:pic>
      <p:sp>
        <p:nvSpPr>
          <p:cNvPr id="4" name="Rectangle 3"/>
          <p:cNvSpPr/>
          <p:nvPr/>
        </p:nvSpPr>
        <p:spPr>
          <a:xfrm>
            <a:off x="6777887" y="1221144"/>
            <a:ext cx="603124" cy="60990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695939" y="3267075"/>
            <a:ext cx="6503429" cy="2122235"/>
            <a:chOff x="695939" y="3267075"/>
            <a:chExt cx="6503429" cy="2122235"/>
          </a:xfrm>
        </p:grpSpPr>
        <p:grpSp>
          <p:nvGrpSpPr>
            <p:cNvPr id="7" name="Group 6"/>
            <p:cNvGrpSpPr/>
            <p:nvPr/>
          </p:nvGrpSpPr>
          <p:grpSpPr>
            <a:xfrm>
              <a:off x="698555" y="3267075"/>
              <a:ext cx="6500813" cy="2122235"/>
              <a:chOff x="1528764" y="666750"/>
              <a:chExt cx="6500813" cy="2122235"/>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8764" y="666751"/>
                <a:ext cx="2122234" cy="2122234"/>
              </a:xfrm>
              <a:prstGeom prst="rect">
                <a:avLst/>
              </a:prstGeom>
              <a:ln w="25400">
                <a:solidFill>
                  <a:schemeClr val="bg1"/>
                </a:solid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5437" y="666750"/>
                <a:ext cx="2122234" cy="2122234"/>
              </a:xfrm>
              <a:prstGeom prst="rect">
                <a:avLst/>
              </a:prstGeom>
              <a:ln w="25400">
                <a:solidFill>
                  <a:schemeClr val="bg1"/>
                </a:solidFill>
              </a:ln>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07343" y="666750"/>
                <a:ext cx="2122234" cy="2122234"/>
              </a:xfrm>
              <a:prstGeom prst="rect">
                <a:avLst/>
              </a:prstGeom>
              <a:ln w="25400">
                <a:solidFill>
                  <a:srgbClr val="FF0000"/>
                </a:solidFill>
              </a:ln>
            </p:spPr>
          </p:pic>
        </p:grpSp>
        <p:grpSp>
          <p:nvGrpSpPr>
            <p:cNvPr id="16" name="Group 15"/>
            <p:cNvGrpSpPr/>
            <p:nvPr/>
          </p:nvGrpSpPr>
          <p:grpSpPr>
            <a:xfrm>
              <a:off x="695939" y="5155399"/>
              <a:ext cx="5902579" cy="233911"/>
              <a:chOff x="1528764" y="2555074"/>
              <a:chExt cx="5902579" cy="233911"/>
            </a:xfrm>
          </p:grpSpPr>
          <p:sp>
            <p:nvSpPr>
              <p:cNvPr id="17" name="Rectangle 16"/>
              <p:cNvSpPr/>
              <p:nvPr/>
            </p:nvSpPr>
            <p:spPr>
              <a:xfrm>
                <a:off x="5907343" y="2555074"/>
                <a:ext cx="1524000" cy="233910"/>
              </a:xfrm>
              <a:prstGeom prst="rect">
                <a:avLst/>
              </a:prstGeom>
            </p:spPr>
            <p:txBody>
              <a:bodyPr wrap="square" lIns="91440" tIns="9144" rIns="91440" bIns="9144" anchor="ctr" anchorCtr="0">
                <a:spAutoFit/>
              </a:bodyPr>
              <a:lstStyle/>
              <a:p>
                <a:r>
                  <a:rPr lang="en-US" sz="1400" b="1" i="1" dirty="0" smtClean="0">
                    <a:solidFill>
                      <a:srgbClr val="FF0000"/>
                    </a:solidFill>
                    <a:effectLst>
                      <a:outerShdw blurRad="38100" dist="38100" dir="2700000" algn="tl">
                        <a:srgbClr val="000000">
                          <a:alpha val="43137"/>
                        </a:srgbClr>
                      </a:outerShdw>
                    </a:effectLst>
                  </a:rPr>
                  <a:t>AGAA </a:t>
                </a:r>
                <a:r>
                  <a:rPr lang="en-US" sz="1200" b="1" i="1" dirty="0">
                    <a:solidFill>
                      <a:srgbClr val="FFC000"/>
                    </a:solidFill>
                    <a:effectLst>
                      <a:outerShdw blurRad="38100" dist="38100" dir="2700000" algn="tl">
                        <a:srgbClr val="000000">
                          <a:alpha val="43137"/>
                        </a:srgbClr>
                      </a:outerShdw>
                    </a:effectLst>
                  </a:rPr>
                  <a:t>(2A)</a:t>
                </a:r>
                <a:endParaRPr lang="en-US" sz="1400" b="1" i="1" dirty="0">
                  <a:solidFill>
                    <a:srgbClr val="FF0000"/>
                  </a:solidFill>
                  <a:effectLst>
                    <a:outerShdw blurRad="38100" dist="38100" dir="2700000" algn="tl">
                      <a:srgbClr val="000000">
                        <a:alpha val="43137"/>
                      </a:srgbClr>
                    </a:outerShdw>
                  </a:effectLst>
                </a:endParaRPr>
              </a:p>
            </p:txBody>
          </p:sp>
          <p:sp>
            <p:nvSpPr>
              <p:cNvPr id="18" name="Rectangle 17"/>
              <p:cNvSpPr/>
              <p:nvPr/>
            </p:nvSpPr>
            <p:spPr>
              <a:xfrm>
                <a:off x="3715438" y="2555074"/>
                <a:ext cx="1524000" cy="233910"/>
              </a:xfrm>
              <a:prstGeom prst="rect">
                <a:avLst/>
              </a:prstGeom>
            </p:spPr>
            <p:txBody>
              <a:bodyPr wrap="square" lIns="91440" tIns="9144" rIns="91440" bIns="9144" anchor="ctr" anchorCtr="0">
                <a:spAutoFit/>
              </a:bodyPr>
              <a:lstStyle/>
              <a:p>
                <a:r>
                  <a:rPr lang="en-US" sz="1400" b="1" i="1" dirty="0" smtClean="0">
                    <a:effectLst>
                      <a:outerShdw blurRad="38100" dist="38100" dir="2700000" algn="tl">
                        <a:srgbClr val="000000">
                          <a:alpha val="43137"/>
                        </a:srgbClr>
                      </a:outerShdw>
                    </a:effectLst>
                  </a:rPr>
                  <a:t>MSAA 8x</a:t>
                </a:r>
                <a:endParaRPr lang="en-US" sz="1400" b="1" i="1" dirty="0">
                  <a:effectLst>
                    <a:outerShdw blurRad="38100" dist="38100" dir="2700000" algn="tl">
                      <a:srgbClr val="000000">
                        <a:alpha val="43137"/>
                      </a:srgbClr>
                    </a:outerShdw>
                  </a:effectLst>
                </a:endParaRPr>
              </a:p>
            </p:txBody>
          </p:sp>
          <p:sp>
            <p:nvSpPr>
              <p:cNvPr id="19" name="Rectangle 18"/>
              <p:cNvSpPr/>
              <p:nvPr/>
            </p:nvSpPr>
            <p:spPr>
              <a:xfrm>
                <a:off x="1528764" y="2555075"/>
                <a:ext cx="1524000" cy="233910"/>
              </a:xfrm>
              <a:prstGeom prst="rect">
                <a:avLst/>
              </a:prstGeom>
            </p:spPr>
            <p:txBody>
              <a:bodyPr wrap="square" lIns="91440" tIns="9144" rIns="91440" bIns="9144" anchor="ctr" anchorCtr="0">
                <a:spAutoFit/>
              </a:bodyPr>
              <a:lstStyle/>
              <a:p>
                <a:r>
                  <a:rPr lang="en-US" sz="1400" b="1" i="1" dirty="0" smtClean="0">
                    <a:effectLst>
                      <a:outerShdw blurRad="38100" dist="38100" dir="2700000" algn="tl">
                        <a:srgbClr val="000000">
                          <a:alpha val="43137"/>
                        </a:srgbClr>
                      </a:outerShdw>
                    </a:effectLst>
                  </a:rPr>
                  <a:t>Single-sampled</a:t>
                </a:r>
                <a:endParaRPr lang="en-US" sz="1400" b="1" i="1" dirty="0">
                  <a:effectLst>
                    <a:outerShdw blurRad="38100" dist="38100" dir="2700000" algn="tl">
                      <a:srgbClr val="000000">
                        <a:alpha val="43137"/>
                      </a:srgbClr>
                    </a:outerShdw>
                  </a:effectLst>
                </a:endParaRPr>
              </a:p>
            </p:txBody>
          </p:sp>
        </p:grpSp>
      </p:grpSp>
    </p:spTree>
    <p:extLst>
      <p:ext uri="{BB962C8B-B14F-4D97-AF65-F5344CB8AC3E}">
        <p14:creationId xmlns:p14="http://schemas.microsoft.com/office/powerpoint/2010/main" val="16250310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theme/theme1.xml><?xml version="1.0" encoding="utf-8"?>
<a:theme xmlns:a="http://schemas.openxmlformats.org/drawingml/2006/main" name="12_PPT_Temp_Corp_16x9_BLK_2007">
  <a:themeElements>
    <a:clrScheme name="NVCC1">
      <a:dk1>
        <a:srgbClr val="808080"/>
      </a:dk1>
      <a:lt1>
        <a:srgbClr val="FFFFFF"/>
      </a:lt1>
      <a:dk2>
        <a:srgbClr val="000000"/>
      </a:dk2>
      <a:lt2>
        <a:srgbClr val="76B900"/>
      </a:lt2>
      <a:accent1>
        <a:srgbClr val="006445"/>
      </a:accent1>
      <a:accent2>
        <a:srgbClr val="0F5582"/>
      </a:accent2>
      <a:accent3>
        <a:srgbClr val="C86414"/>
      </a:accent3>
      <a:accent4>
        <a:srgbClr val="FFC000"/>
      </a:accent4>
      <a:accent5>
        <a:srgbClr val="00B0F0"/>
      </a:accent5>
      <a:accent6>
        <a:srgbClr val="645FAF"/>
      </a:accent6>
      <a:hlink>
        <a:srgbClr val="76B900"/>
      </a:hlink>
      <a:folHlink>
        <a:srgbClr val="588A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PT_Temp_Corp_16x9_BLK_2007">
  <a:themeElements>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fontScheme name="PPT_Template_Corp_16x9_re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SIGGRAPH 2011">
      <a:dk1>
        <a:srgbClr val="532903"/>
      </a:dk1>
      <a:lt1>
        <a:srgbClr val="784A2B"/>
      </a:lt1>
      <a:dk2>
        <a:srgbClr val="784A2B"/>
      </a:dk2>
      <a:lt2>
        <a:srgbClr val="96714E"/>
      </a:lt2>
      <a:accent1>
        <a:srgbClr val="78BD57"/>
      </a:accent1>
      <a:accent2>
        <a:srgbClr val="26A85C"/>
      </a:accent2>
      <a:accent3>
        <a:srgbClr val="117D7D"/>
      </a:accent3>
      <a:accent4>
        <a:srgbClr val="78BD57"/>
      </a:accent4>
      <a:accent5>
        <a:srgbClr val="43A7D7"/>
      </a:accent5>
      <a:accent6>
        <a:srgbClr val="0C569E"/>
      </a:accent6>
      <a:hlink>
        <a:srgbClr val="0C569E"/>
      </a:hlink>
      <a:folHlink>
        <a:srgbClr val="117D7D"/>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9E8B2F2D50A34B8956FD0A46C10A97" ma:contentTypeVersion="0" ma:contentTypeDescription="Create a new document." ma:contentTypeScope="" ma:versionID="2d22a1089f8aa3be74aa23dc2e82a28f">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E29B7386-0C5E-43DB-8BF1-052EEAD5F5DF}">
  <ds:schemaRefs>
    <ds:schemaRef ds:uri="http://schemas.microsoft.com/sharepoint/v3/contenttype/forms"/>
  </ds:schemaRefs>
</ds:datastoreItem>
</file>

<file path=customXml/itemProps2.xml><?xml version="1.0" encoding="utf-8"?>
<ds:datastoreItem xmlns:ds="http://schemas.openxmlformats.org/officeDocument/2006/customXml" ds:itemID="{DF88E22E-2A4B-4FB1-9848-BF16E7DBE74B}">
  <ds:schemaRefs>
    <ds:schemaRef ds:uri="http://schemas.microsoft.com/office/2006/documentManagement/types"/>
    <ds:schemaRef ds:uri="http://schemas.openxmlformats.org/package/2006/metadata/core-properties"/>
    <ds:schemaRef ds:uri="http://purl.org/dc/dcmitype/"/>
    <ds:schemaRef ds:uri="http://purl.org/dc/elements/1.1/"/>
    <ds:schemaRef ds:uri="http://purl.org/dc/terms/"/>
    <ds:schemaRef ds:uri="http://www.w3.org/XML/1998/namespace"/>
    <ds:schemaRef ds:uri="http://schemas.microsoft.com/office/2006/metadata/properties"/>
  </ds:schemaRefs>
</ds:datastoreItem>
</file>

<file path=customXml/itemProps3.xml><?xml version="1.0" encoding="utf-8"?>
<ds:datastoreItem xmlns:ds="http://schemas.openxmlformats.org/officeDocument/2006/customXml" ds:itemID="{BEA82F4F-F3EA-4E98-BEE2-3C70B6315C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69895</TotalTime>
  <Words>3661</Words>
  <Application>Microsoft Office PowerPoint</Application>
  <PresentationFormat>Custom</PresentationFormat>
  <Paragraphs>543</Paragraphs>
  <Slides>36</Slides>
  <Notes>34</Notes>
  <HiddenSlides>0</HiddenSlides>
  <MMClips>0</MMClips>
  <ScaleCrop>false</ScaleCrop>
  <HeadingPairs>
    <vt:vector size="4" baseType="variant">
      <vt:variant>
        <vt:lpstr>Theme</vt:lpstr>
      </vt:variant>
      <vt:variant>
        <vt:i4>3</vt:i4>
      </vt:variant>
      <vt:variant>
        <vt:lpstr>Slide Titles</vt:lpstr>
      </vt:variant>
      <vt:variant>
        <vt:i4>36</vt:i4>
      </vt:variant>
    </vt:vector>
  </HeadingPairs>
  <TitlesOfParts>
    <vt:vector size="39" baseType="lpstr">
      <vt:lpstr>12_PPT_Temp_Corp_16x9_BLK_2007</vt:lpstr>
      <vt:lpstr>PPT_Temp_Corp_16x9_BLK_2007</vt:lpstr>
      <vt:lpstr>Custom Design</vt:lpstr>
      <vt:lpstr>Aggregate g-buffer Anti-Aliasing</vt:lpstr>
      <vt:lpstr>Motivation</vt:lpstr>
      <vt:lpstr>Overview</vt:lpstr>
      <vt:lpstr>PowerPoint Presentation</vt:lpstr>
      <vt:lpstr>PowerPoint Presentation</vt:lpstr>
      <vt:lpstr>PowerPoint Presentation</vt:lpstr>
      <vt:lpstr>PowerPoint Presentation</vt:lpstr>
      <vt:lpstr>PowerPoint Presentation</vt:lpstr>
      <vt:lpstr>PowerPoint Presentation</vt:lpstr>
      <vt:lpstr>Related work 1/2</vt:lpstr>
      <vt:lpstr>Related work 2/2</vt:lpstr>
      <vt:lpstr>AGAA overview</vt:lpstr>
      <vt:lpstr>Rendering with Aggregates</vt:lpstr>
      <vt:lpstr>Rendering with Aggregates</vt:lpstr>
      <vt:lpstr>Aggregate definition</vt:lpstr>
      <vt:lpstr>Deferred Shading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 Performance</vt:lpstr>
      <vt:lpstr>Results: Memory savings</vt:lpstr>
      <vt:lpstr>Constraints and Limitations</vt:lpstr>
      <vt:lpstr>Conclusion</vt:lpstr>
      <vt:lpstr>Thank you !</vt:lpstr>
      <vt:lpstr>PowerPoint Presentation</vt:lpstr>
      <vt:lpstr>Backups</vt:lpstr>
      <vt:lpstr>Step 3: AG-Buffer generation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Aggregate g-buffer Anti-Aliasing</dc:title>
  <dc:creator>ccrassin@nvidia.com</dc:creator>
  <cp:lastModifiedBy>Cyril Crassin</cp:lastModifiedBy>
  <cp:revision>5109</cp:revision>
  <dcterms:created xsi:type="dcterms:W3CDTF">2008-01-24T03:11:41Z</dcterms:created>
  <dcterms:modified xsi:type="dcterms:W3CDTF">2015-03-10T17:31:28Z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0x010100F59E8B2F2D50A34B8956FD0A46C10A97</vt:lpwstr>
  </property>
</Properties>
</file>