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314" r:id="rId2"/>
    <p:sldId id="320" r:id="rId3"/>
    <p:sldId id="378" r:id="rId4"/>
    <p:sldId id="376" r:id="rId5"/>
    <p:sldId id="321" r:id="rId6"/>
    <p:sldId id="322" r:id="rId7"/>
    <p:sldId id="377" r:id="rId8"/>
    <p:sldId id="323" r:id="rId9"/>
    <p:sldId id="356" r:id="rId10"/>
    <p:sldId id="332" r:id="rId11"/>
    <p:sldId id="334" r:id="rId12"/>
    <p:sldId id="339" r:id="rId13"/>
    <p:sldId id="325" r:id="rId14"/>
    <p:sldId id="329" r:id="rId15"/>
    <p:sldId id="359" r:id="rId16"/>
    <p:sldId id="336" r:id="rId17"/>
    <p:sldId id="326" r:id="rId18"/>
    <p:sldId id="327" r:id="rId19"/>
    <p:sldId id="358" r:id="rId20"/>
    <p:sldId id="374" r:id="rId21"/>
    <p:sldId id="364" r:id="rId22"/>
    <p:sldId id="347" r:id="rId23"/>
    <p:sldId id="344" r:id="rId24"/>
    <p:sldId id="345" r:id="rId25"/>
    <p:sldId id="342" r:id="rId26"/>
    <p:sldId id="343" r:id="rId27"/>
    <p:sldId id="351" r:id="rId28"/>
    <p:sldId id="365" r:id="rId29"/>
    <p:sldId id="360" r:id="rId30"/>
    <p:sldId id="361" r:id="rId31"/>
    <p:sldId id="349" r:id="rId32"/>
    <p:sldId id="352" r:id="rId33"/>
    <p:sldId id="335" r:id="rId34"/>
    <p:sldId id="363" r:id="rId35"/>
    <p:sldId id="375" r:id="rId36"/>
  </p:sldIdLst>
  <p:sldSz cx="10972800" cy="617220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76B900"/>
    <a:srgbClr val="299FE7"/>
    <a:srgbClr val="929292"/>
    <a:srgbClr val="4549F5"/>
    <a:srgbClr val="719DFF"/>
    <a:srgbClr val="6B2795"/>
    <a:srgbClr val="D429F1"/>
    <a:srgbClr val="00B485"/>
    <a:srgbClr val="81A8FF"/>
    <a:srgbClr val="8588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84" autoAdjust="0"/>
    <p:restoredTop sz="80452" autoAdjust="0"/>
  </p:normalViewPr>
  <p:slideViewPr>
    <p:cSldViewPr snapToGrid="0">
      <p:cViewPr varScale="1">
        <p:scale>
          <a:sx n="105" d="100"/>
          <a:sy n="105" d="100"/>
        </p:scale>
        <p:origin x="-1032" y="-90"/>
      </p:cViewPr>
      <p:guideLst>
        <p:guide orient="horz" pos="1944"/>
        <p:guide pos="34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4" d="100"/>
          <a:sy n="84" d="100"/>
        </p:scale>
        <p:origin x="-316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GTC_2010_8.5x11_Footer.jpg"/>
          <p:cNvPicPr>
            <a:picLocks noChangeAspect="1"/>
          </p:cNvPicPr>
          <p:nvPr/>
        </p:nvPicPr>
        <p:blipFill>
          <a:blip r:embed="rId2" cstate="screen"/>
          <a:stretch>
            <a:fillRect/>
          </a:stretch>
        </p:blipFill>
        <p:spPr>
          <a:xfrm>
            <a:off x="0" y="8437851"/>
            <a:ext cx="7010400" cy="858550"/>
          </a:xfrm>
          <a:prstGeom prst="rect">
            <a:avLst/>
          </a:prstGeom>
        </p:spPr>
      </p:pic>
      <p:pic>
        <p:nvPicPr>
          <p:cNvPr id="7" name="Picture 6" descr="GTC_2010_8.5x11_Header.jpg"/>
          <p:cNvPicPr>
            <a:picLocks noChangeAspect="1"/>
          </p:cNvPicPr>
          <p:nvPr/>
        </p:nvPicPr>
        <p:blipFill>
          <a:blip r:embed="rId3" cstate="screen"/>
          <a:srcRect/>
          <a:stretch>
            <a:fillRect/>
          </a:stretch>
        </p:blipFill>
        <p:spPr>
          <a:xfrm>
            <a:off x="0" y="1"/>
            <a:ext cx="7010400" cy="1040543"/>
          </a:xfrm>
          <a:prstGeom prst="rect">
            <a:avLst/>
          </a:prstGeom>
        </p:spPr>
      </p:pic>
    </p:spTree>
    <p:extLst>
      <p:ext uri="{BB962C8B-B14F-4D97-AF65-F5344CB8AC3E}">
        <p14:creationId xmlns:p14="http://schemas.microsoft.com/office/powerpoint/2010/main" val="315839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30565" y="8831580"/>
            <a:ext cx="3037840" cy="464820"/>
          </a:xfrm>
          <a:prstGeom prst="rect">
            <a:avLst/>
          </a:prstGeom>
        </p:spPr>
        <p:txBody>
          <a:bodyPr vert="horz" lIns="93177" tIns="46589" rIns="93177" bIns="46589" rtlCol="0" anchor="ctr"/>
          <a:lstStyle>
            <a:lvl1pPr algn="l">
              <a:defRPr sz="1100">
                <a:latin typeface="Trebuchet MS" pitchFamily="34" charset="0"/>
                <a:ea typeface="ＭＳ Ｐゴシック" pitchFamily="-16" charset="-128"/>
                <a:cs typeface="+mn-cs"/>
              </a:defRPr>
            </a:lvl1pPr>
          </a:lstStyle>
          <a:p>
            <a:pPr>
              <a:defRPr/>
            </a:pPr>
            <a:fld id="{0EFD2D7F-A763-4126-9B71-A7F863137437}" type="datetimeFigureOut">
              <a:rPr lang="en-US" smtClean="0"/>
              <a:pPr>
                <a:defRPr/>
              </a:pPr>
              <a:t>5/17/2012</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 name="Slide Number Placeholder 6"/>
          <p:cNvSpPr>
            <a:spLocks noGrp="1"/>
          </p:cNvSpPr>
          <p:nvPr>
            <p:ph type="sldNum" sz="quarter" idx="5"/>
          </p:nvPr>
        </p:nvSpPr>
        <p:spPr>
          <a:xfrm>
            <a:off x="3663170" y="8829967"/>
            <a:ext cx="3037840" cy="464820"/>
          </a:xfrm>
          <a:prstGeom prst="rect">
            <a:avLst/>
          </a:prstGeom>
        </p:spPr>
        <p:txBody>
          <a:bodyPr vert="horz" lIns="93177" tIns="46589" rIns="93177" bIns="46589" rtlCol="0" anchor="ctr"/>
          <a:lstStyle>
            <a:lvl1pPr algn="r">
              <a:defRPr sz="1100">
                <a:latin typeface="Trebuchet MS" pitchFamily="34" charset="0"/>
                <a:ea typeface="ＭＳ Ｐゴシック" pitchFamily="-16" charset="-128"/>
                <a:cs typeface="+mn-cs"/>
              </a:defRPr>
            </a:lvl1pPr>
          </a:lstStyle>
          <a:p>
            <a:pPr>
              <a:defRPr/>
            </a:pPr>
            <a:fld id="{E02D639A-AF38-4D9A-897E-57859A70BDEB}" type="slidenum">
              <a:rPr lang="en-US" smtClean="0"/>
              <a:pPr>
                <a:defRPr/>
              </a:pPr>
              <a:t>‹#›</a:t>
            </a:fld>
            <a:endParaRPr lang="en-US" dirty="0"/>
          </a:p>
        </p:txBody>
      </p:sp>
      <p:sp>
        <p:nvSpPr>
          <p:cNvPr id="10" name="Header Placeholder 9"/>
          <p:cNvSpPr>
            <a:spLocks noGrp="1"/>
          </p:cNvSpPr>
          <p:nvPr>
            <p:ph type="hdr" sz="quarter"/>
          </p:nvPr>
        </p:nvSpPr>
        <p:spPr>
          <a:xfrm>
            <a:off x="330565" y="0"/>
            <a:ext cx="4080851" cy="464820"/>
          </a:xfrm>
          <a:prstGeom prst="rect">
            <a:avLst/>
          </a:prstGeom>
        </p:spPr>
        <p:txBody>
          <a:bodyPr vert="horz" lIns="93177" tIns="46589" rIns="93177" bIns="46589" rtlCol="0" anchor="ctr"/>
          <a:lstStyle>
            <a:lvl1pPr algn="l">
              <a:defRPr sz="1100">
                <a:latin typeface="Trebuchet MS" pitchFamily="34" charset="0"/>
              </a:defRPr>
            </a:lvl1pPr>
          </a:lstStyle>
          <a:p>
            <a:r>
              <a:rPr lang="en-US" dirty="0" smtClean="0"/>
              <a:t>GPU Technology Conference. Presented by NVIDIA.</a:t>
            </a:r>
            <a:endParaRPr lang="en-US" dirty="0"/>
          </a:p>
        </p:txBody>
      </p:sp>
    </p:spTree>
    <p:extLst>
      <p:ext uri="{BB962C8B-B14F-4D97-AF65-F5344CB8AC3E}">
        <p14:creationId xmlns:p14="http://schemas.microsoft.com/office/powerpoint/2010/main" val="2546712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baseline="0" dirty="0" smtClean="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EDAC47-0ACE-475B-8392-50EC529D678C}" type="slidenum">
              <a:rPr lang="en-US" smtClean="0">
                <a:ea typeface="MS PGothic" pitchFamily="34" charset="-128"/>
              </a:rPr>
              <a:pPr/>
              <a:t>1</a:t>
            </a:fld>
            <a:endParaRPr lang="en-US" dirty="0" smtClean="0">
              <a:ea typeface="MS PGothic"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So with this new voxel-based cone-tracing model, we can replace a set of rays inside the </a:t>
            </a:r>
            <a:r>
              <a:rPr lang="en-US" dirty="0" err="1" smtClean="0"/>
              <a:t>foortprint</a:t>
            </a:r>
            <a:r>
              <a:rPr lang="en-US" dirty="0" smtClean="0"/>
              <a:t> of a cone, #by casting only a one unique ray.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To allow this, we pre-filter both the scene geometry and the lighting</a:t>
            </a:r>
            <a:r>
              <a:rPr lang="en-US" baseline="0" dirty="0" smtClean="0"/>
              <a:t>, and we transform them into a semi-transparent participating media.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participating media is stored at multiple resolution in our voxel </a:t>
            </a:r>
            <a:r>
              <a:rPr lang="en-US" baseline="0" dirty="0" err="1" smtClean="0"/>
              <a:t>octree</a:t>
            </a:r>
            <a:r>
              <a:rPr lang="en-US" baseline="0" dirty="0" smtClean="0"/>
              <a:t>, as a sparse 3D MIP-map pyramid.</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ray is marching inside</a:t>
            </a:r>
            <a:r>
              <a:rPr lang="en-US" baseline="0" dirty="0" smtClean="0"/>
              <a:t> this participating media, using decreasing voxel resolution from the MIP-map pyramid to accurately approximate the cone footprint.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 transform the scene geometry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 use a down-sampled / pre-filtered version of the scene geometry and lighting,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that is stored in our </a:t>
            </a:r>
            <a:r>
              <a:rPr lang="en-US" dirty="0" err="1" smtClean="0"/>
              <a:t>octree</a:t>
            </a:r>
            <a:r>
              <a:rPr lang="en-US" dirty="0" smtClean="0"/>
              <a:t> structure, as a sparse 3D MIP-map pyramid.</a:t>
            </a:r>
          </a:p>
          <a:p>
            <a:endParaRPr lang="en-US" dirty="0" smtClean="0"/>
          </a:p>
          <a:p>
            <a:endParaRPr lang="en-US" dirty="0" smtClean="0"/>
          </a:p>
          <a:p>
            <a:r>
              <a:rPr lang="en-US" dirty="0" smtClean="0"/>
              <a:t>Participating media</a:t>
            </a:r>
            <a:endParaRPr lang="fr-FR" dirty="0" smtClean="0"/>
          </a:p>
          <a:p>
            <a:endParaRPr lang="fr-FR"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10</a:t>
            </a:fld>
            <a:endParaRPr lang="en-US" dirty="0"/>
          </a:p>
        </p:txBody>
      </p:sp>
    </p:spTree>
    <p:extLst>
      <p:ext uri="{BB962C8B-B14F-4D97-AF65-F5344CB8AC3E}">
        <p14:creationId xmlns:p14="http://schemas.microsoft.com/office/powerpoint/2010/main" val="2271794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11</a:t>
            </a:fld>
            <a:endParaRPr lang="en-US" dirty="0"/>
          </a:p>
        </p:txBody>
      </p:sp>
    </p:spTree>
    <p:extLst>
      <p:ext uri="{BB962C8B-B14F-4D97-AF65-F5344CB8AC3E}">
        <p14:creationId xmlns:p14="http://schemas.microsoft.com/office/powerpoint/2010/main" val="3790911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12</a:t>
            </a:fld>
            <a:endParaRPr lang="en-US" dirty="0"/>
          </a:p>
        </p:txBody>
      </p:sp>
    </p:spTree>
    <p:extLst>
      <p:ext uri="{BB962C8B-B14F-4D97-AF65-F5344CB8AC3E}">
        <p14:creationId xmlns:p14="http://schemas.microsoft.com/office/powerpoint/2010/main" val="2410577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13</a:t>
            </a:fld>
            <a:endParaRPr lang="en-US" dirty="0"/>
          </a:p>
        </p:txBody>
      </p:sp>
    </p:spTree>
    <p:extLst>
      <p:ext uri="{BB962C8B-B14F-4D97-AF65-F5344CB8AC3E}">
        <p14:creationId xmlns:p14="http://schemas.microsoft.com/office/powerpoint/2010/main" val="4151189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14</a:t>
            </a:fld>
            <a:endParaRPr lang="en-US" dirty="0"/>
          </a:p>
        </p:txBody>
      </p:sp>
    </p:spTree>
    <p:extLst>
      <p:ext uri="{BB962C8B-B14F-4D97-AF65-F5344CB8AC3E}">
        <p14:creationId xmlns:p14="http://schemas.microsoft.com/office/powerpoint/2010/main" val="4284472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15</a:t>
            </a:fld>
            <a:endParaRPr lang="en-US" dirty="0"/>
          </a:p>
        </p:txBody>
      </p:sp>
    </p:spTree>
    <p:extLst>
      <p:ext uri="{BB962C8B-B14F-4D97-AF65-F5344CB8AC3E}">
        <p14:creationId xmlns:p14="http://schemas.microsoft.com/office/powerpoint/2010/main" val="738154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16</a:t>
            </a:fld>
            <a:endParaRPr lang="en-US" dirty="0"/>
          </a:p>
        </p:txBody>
      </p:sp>
    </p:spTree>
    <p:extLst>
      <p:ext uri="{BB962C8B-B14F-4D97-AF65-F5344CB8AC3E}">
        <p14:creationId xmlns:p14="http://schemas.microsoft.com/office/powerpoint/2010/main" val="3859147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17</a:t>
            </a:fld>
            <a:endParaRPr lang="en-US" dirty="0"/>
          </a:p>
        </p:txBody>
      </p:sp>
    </p:spTree>
    <p:extLst>
      <p:ext uri="{BB962C8B-B14F-4D97-AF65-F5344CB8AC3E}">
        <p14:creationId xmlns:p14="http://schemas.microsoft.com/office/powerpoint/2010/main" val="1982579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18</a:t>
            </a:fld>
            <a:endParaRPr lang="en-US" dirty="0"/>
          </a:p>
        </p:txBody>
      </p:sp>
    </p:spTree>
    <p:extLst>
      <p:ext uri="{BB962C8B-B14F-4D97-AF65-F5344CB8AC3E}">
        <p14:creationId xmlns:p14="http://schemas.microsoft.com/office/powerpoint/2010/main" val="3677827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19</a:t>
            </a:fld>
            <a:endParaRPr lang="en-US" dirty="0"/>
          </a:p>
        </p:txBody>
      </p:sp>
    </p:spTree>
    <p:extLst>
      <p:ext uri="{BB962C8B-B14F-4D97-AF65-F5344CB8AC3E}">
        <p14:creationId xmlns:p14="http://schemas.microsoft.com/office/powerpoint/2010/main" val="2851809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fr-FR"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a:t>
            </a:fld>
            <a:endParaRPr lang="en-US" dirty="0"/>
          </a:p>
        </p:txBody>
      </p:sp>
    </p:spTree>
    <p:extLst>
      <p:ext uri="{BB962C8B-B14F-4D97-AF65-F5344CB8AC3E}">
        <p14:creationId xmlns:p14="http://schemas.microsoft.com/office/powerpoint/2010/main" val="3665667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20</a:t>
            </a:fld>
            <a:endParaRPr lang="en-US" dirty="0"/>
          </a:p>
        </p:txBody>
      </p:sp>
    </p:spTree>
    <p:extLst>
      <p:ext uri="{BB962C8B-B14F-4D97-AF65-F5344CB8AC3E}">
        <p14:creationId xmlns:p14="http://schemas.microsoft.com/office/powerpoint/2010/main" val="471138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21</a:t>
            </a:fld>
            <a:endParaRPr lang="en-US" dirty="0"/>
          </a:p>
        </p:txBody>
      </p:sp>
    </p:spTree>
    <p:extLst>
      <p:ext uri="{BB962C8B-B14F-4D97-AF65-F5344CB8AC3E}">
        <p14:creationId xmlns:p14="http://schemas.microsoft.com/office/powerpoint/2010/main" val="1922723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22</a:t>
            </a:fld>
            <a:endParaRPr lang="en-US" dirty="0"/>
          </a:p>
        </p:txBody>
      </p:sp>
    </p:spTree>
    <p:extLst>
      <p:ext uri="{BB962C8B-B14F-4D97-AF65-F5344CB8AC3E}">
        <p14:creationId xmlns:p14="http://schemas.microsoft.com/office/powerpoint/2010/main" val="372825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23</a:t>
            </a:fld>
            <a:endParaRPr lang="en-US" dirty="0"/>
          </a:p>
        </p:txBody>
      </p:sp>
    </p:spTree>
    <p:extLst>
      <p:ext uri="{BB962C8B-B14F-4D97-AF65-F5344CB8AC3E}">
        <p14:creationId xmlns:p14="http://schemas.microsoft.com/office/powerpoint/2010/main" val="1702754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24</a:t>
            </a:fld>
            <a:endParaRPr lang="en-US" dirty="0"/>
          </a:p>
        </p:txBody>
      </p:sp>
    </p:spTree>
    <p:extLst>
      <p:ext uri="{BB962C8B-B14F-4D97-AF65-F5344CB8AC3E}">
        <p14:creationId xmlns:p14="http://schemas.microsoft.com/office/powerpoint/2010/main" val="1499110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25</a:t>
            </a:fld>
            <a:endParaRPr lang="en-US" dirty="0"/>
          </a:p>
        </p:txBody>
      </p:sp>
    </p:spTree>
    <p:extLst>
      <p:ext uri="{BB962C8B-B14F-4D97-AF65-F5344CB8AC3E}">
        <p14:creationId xmlns:p14="http://schemas.microsoft.com/office/powerpoint/2010/main" val="1017004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26</a:t>
            </a:fld>
            <a:endParaRPr lang="en-US" dirty="0"/>
          </a:p>
        </p:txBody>
      </p:sp>
    </p:spTree>
    <p:extLst>
      <p:ext uri="{BB962C8B-B14F-4D97-AF65-F5344CB8AC3E}">
        <p14:creationId xmlns:p14="http://schemas.microsoft.com/office/powerpoint/2010/main" val="190581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27</a:t>
            </a:fld>
            <a:endParaRPr lang="en-US" dirty="0"/>
          </a:p>
        </p:txBody>
      </p:sp>
    </p:spTree>
    <p:extLst>
      <p:ext uri="{BB962C8B-B14F-4D97-AF65-F5344CB8AC3E}">
        <p14:creationId xmlns:p14="http://schemas.microsoft.com/office/powerpoint/2010/main" val="3140205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28</a:t>
            </a:fld>
            <a:endParaRPr lang="en-US" dirty="0"/>
          </a:p>
        </p:txBody>
      </p:sp>
    </p:spTree>
    <p:extLst>
      <p:ext uri="{BB962C8B-B14F-4D97-AF65-F5344CB8AC3E}">
        <p14:creationId xmlns:p14="http://schemas.microsoft.com/office/powerpoint/2010/main" val="1766706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29</a:t>
            </a:fld>
            <a:endParaRPr lang="en-US" dirty="0"/>
          </a:p>
        </p:txBody>
      </p:sp>
    </p:spTree>
    <p:extLst>
      <p:ext uri="{BB962C8B-B14F-4D97-AF65-F5344CB8AC3E}">
        <p14:creationId xmlns:p14="http://schemas.microsoft.com/office/powerpoint/2010/main" val="1494331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a:t>
            </a:fld>
            <a:endParaRPr lang="en-US" dirty="0"/>
          </a:p>
        </p:txBody>
      </p:sp>
    </p:spTree>
    <p:extLst>
      <p:ext uri="{BB962C8B-B14F-4D97-AF65-F5344CB8AC3E}">
        <p14:creationId xmlns:p14="http://schemas.microsoft.com/office/powerpoint/2010/main" val="2496633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30</a:t>
            </a:fld>
            <a:endParaRPr lang="en-US" dirty="0"/>
          </a:p>
        </p:txBody>
      </p:sp>
    </p:spTree>
    <p:extLst>
      <p:ext uri="{BB962C8B-B14F-4D97-AF65-F5344CB8AC3E}">
        <p14:creationId xmlns:p14="http://schemas.microsoft.com/office/powerpoint/2010/main" val="4095384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31</a:t>
            </a:fld>
            <a:endParaRPr lang="en-US" dirty="0"/>
          </a:p>
        </p:txBody>
      </p:sp>
    </p:spTree>
    <p:extLst>
      <p:ext uri="{BB962C8B-B14F-4D97-AF65-F5344CB8AC3E}">
        <p14:creationId xmlns:p14="http://schemas.microsoft.com/office/powerpoint/2010/main" val="324593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32</a:t>
            </a:fld>
            <a:endParaRPr lang="en-US" dirty="0"/>
          </a:p>
        </p:txBody>
      </p:sp>
    </p:spTree>
    <p:extLst>
      <p:ext uri="{BB962C8B-B14F-4D97-AF65-F5344CB8AC3E}">
        <p14:creationId xmlns:p14="http://schemas.microsoft.com/office/powerpoint/2010/main" val="1274088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a:t>
            </a:fld>
            <a:endParaRPr lang="en-US" dirty="0"/>
          </a:p>
        </p:txBody>
      </p:sp>
    </p:spTree>
    <p:extLst>
      <p:ext uri="{BB962C8B-B14F-4D97-AF65-F5344CB8AC3E}">
        <p14:creationId xmlns:p14="http://schemas.microsoft.com/office/powerpoint/2010/main" val="2725366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a:t>
            </a:fld>
            <a:endParaRPr lang="en-US" dirty="0"/>
          </a:p>
        </p:txBody>
      </p:sp>
    </p:spTree>
    <p:extLst>
      <p:ext uri="{BB962C8B-B14F-4D97-AF65-F5344CB8AC3E}">
        <p14:creationId xmlns:p14="http://schemas.microsoft.com/office/powerpoint/2010/main" val="3954427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a:t>
            </a:fld>
            <a:endParaRPr lang="en-US" dirty="0"/>
          </a:p>
        </p:txBody>
      </p:sp>
    </p:spTree>
    <p:extLst>
      <p:ext uri="{BB962C8B-B14F-4D97-AF65-F5344CB8AC3E}">
        <p14:creationId xmlns:p14="http://schemas.microsoft.com/office/powerpoint/2010/main" val="334464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7</a:t>
            </a:fld>
            <a:endParaRPr lang="en-US" dirty="0"/>
          </a:p>
        </p:txBody>
      </p:sp>
    </p:spTree>
    <p:extLst>
      <p:ext uri="{BB962C8B-B14F-4D97-AF65-F5344CB8AC3E}">
        <p14:creationId xmlns:p14="http://schemas.microsoft.com/office/powerpoint/2010/main" val="1565983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8</a:t>
            </a:fld>
            <a:endParaRPr lang="en-US" dirty="0"/>
          </a:p>
        </p:txBody>
      </p:sp>
    </p:spTree>
    <p:extLst>
      <p:ext uri="{BB962C8B-B14F-4D97-AF65-F5344CB8AC3E}">
        <p14:creationId xmlns:p14="http://schemas.microsoft.com/office/powerpoint/2010/main" val="4048830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9</a:t>
            </a:fld>
            <a:endParaRPr lang="en-US" dirty="0"/>
          </a:p>
        </p:txBody>
      </p:sp>
    </p:spTree>
    <p:extLst>
      <p:ext uri="{BB962C8B-B14F-4D97-AF65-F5344CB8AC3E}">
        <p14:creationId xmlns:p14="http://schemas.microsoft.com/office/powerpoint/2010/main" val="2835169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VIDIA Title Slide Master">
    <p:bg>
      <p:bgPr>
        <a:solidFill>
          <a:schemeClr val="bg1">
            <a:alpha val="61960"/>
          </a:schemeClr>
        </a:solidFill>
        <a:effectLst/>
      </p:bgPr>
    </p:bg>
    <p:spTree>
      <p:nvGrpSpPr>
        <p:cNvPr id="1" name=""/>
        <p:cNvGrpSpPr/>
        <p:nvPr/>
      </p:nvGrpSpPr>
      <p:grpSpPr>
        <a:xfrm>
          <a:off x="0" y="0"/>
          <a:ext cx="0" cy="0"/>
          <a:chOff x="0" y="0"/>
          <a:chExt cx="0" cy="0"/>
        </a:xfrm>
      </p:grpSpPr>
      <p:grpSp>
        <p:nvGrpSpPr>
          <p:cNvPr id="44" name="Group 43"/>
          <p:cNvGrpSpPr/>
          <p:nvPr userDrawn="1"/>
        </p:nvGrpSpPr>
        <p:grpSpPr>
          <a:xfrm>
            <a:off x="0" y="1829"/>
            <a:ext cx="10972800" cy="6170371"/>
            <a:chOff x="0" y="1829"/>
            <a:chExt cx="10972800" cy="6170371"/>
          </a:xfrm>
        </p:grpSpPr>
        <p:pic>
          <p:nvPicPr>
            <p:cNvPr id="1026" name="Picture 2" descr="\\netapp-hqmktg\creative\CAMPAIGN\2011_CAMPAIGNS\11_GTC\KEY_VISUAL\2.0\chipRainbow_001.jpg"/>
            <p:cNvPicPr>
              <a:picLocks noChangeAspect="1" noChangeArrowheads="1"/>
            </p:cNvPicPr>
            <p:nvPr userDrawn="1"/>
          </p:nvPicPr>
          <p:blipFill>
            <a:blip r:embed="rId2" cstate="screen"/>
            <a:srcRect/>
            <a:stretch>
              <a:fillRect/>
            </a:stretch>
          </p:blipFill>
          <p:spPr bwMode="auto">
            <a:xfrm>
              <a:off x="0" y="1829"/>
              <a:ext cx="10972800" cy="6170371"/>
            </a:xfrm>
            <a:prstGeom prst="rect">
              <a:avLst/>
            </a:prstGeom>
            <a:noFill/>
          </p:spPr>
        </p:pic>
        <p:grpSp>
          <p:nvGrpSpPr>
            <p:cNvPr id="16" name="Group 15"/>
            <p:cNvGrpSpPr/>
            <p:nvPr userDrawn="1"/>
          </p:nvGrpSpPr>
          <p:grpSpPr>
            <a:xfrm>
              <a:off x="434122" y="414066"/>
              <a:ext cx="3111334" cy="1147108"/>
              <a:chOff x="434122" y="414066"/>
              <a:chExt cx="3111334" cy="1147108"/>
            </a:xfrm>
          </p:grpSpPr>
          <p:sp>
            <p:nvSpPr>
              <p:cNvPr id="17" name="Rectangle 11"/>
              <p:cNvSpPr>
                <a:spLocks noChangeArrowheads="1"/>
              </p:cNvSpPr>
              <p:nvPr userDrawn="1"/>
            </p:nvSpPr>
            <p:spPr bwMode="auto">
              <a:xfrm>
                <a:off x="451375" y="414066"/>
                <a:ext cx="3094081" cy="929142"/>
              </a:xfrm>
              <a:prstGeom prst="rect">
                <a:avLst/>
              </a:prstGeom>
              <a:solidFill>
                <a:srgbClr val="76B900"/>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35"/>
              <p:cNvSpPr>
                <a:spLocks/>
              </p:cNvSpPr>
              <p:nvPr userDrawn="1"/>
            </p:nvSpPr>
            <p:spPr bwMode="auto">
              <a:xfrm>
                <a:off x="434122" y="1386549"/>
                <a:ext cx="204787" cy="174625"/>
              </a:xfrm>
              <a:custGeom>
                <a:avLst/>
                <a:gdLst>
                  <a:gd name="T0" fmla="*/ 0 w 129"/>
                  <a:gd name="T1" fmla="*/ 0 h 110"/>
                  <a:gd name="T2" fmla="*/ 129 w 129"/>
                  <a:gd name="T3" fmla="*/ 0 h 110"/>
                  <a:gd name="T4" fmla="*/ 129 w 129"/>
                  <a:gd name="T5" fmla="*/ 110 h 110"/>
                  <a:gd name="T6" fmla="*/ 0 w 129"/>
                  <a:gd name="T7" fmla="*/ 0 h 110"/>
                </a:gdLst>
                <a:ahLst/>
                <a:cxnLst>
                  <a:cxn ang="0">
                    <a:pos x="T0" y="T1"/>
                  </a:cxn>
                  <a:cxn ang="0">
                    <a:pos x="T2" y="T3"/>
                  </a:cxn>
                  <a:cxn ang="0">
                    <a:pos x="T4" y="T5"/>
                  </a:cxn>
                  <a:cxn ang="0">
                    <a:pos x="T6" y="T7"/>
                  </a:cxn>
                </a:cxnLst>
                <a:rect l="0" t="0" r="r" b="b"/>
                <a:pathLst>
                  <a:path w="129" h="110">
                    <a:moveTo>
                      <a:pt x="0" y="0"/>
                    </a:moveTo>
                    <a:lnTo>
                      <a:pt x="129" y="0"/>
                    </a:lnTo>
                    <a:lnTo>
                      <a:pt x="129" y="110"/>
                    </a:lnTo>
                    <a:lnTo>
                      <a:pt x="0" y="0"/>
                    </a:lnTo>
                    <a:close/>
                  </a:path>
                </a:pathLst>
              </a:custGeom>
              <a:solidFill>
                <a:srgbClr val="00483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AutoShape 3"/>
              <p:cNvSpPr>
                <a:spLocks noChangeAspect="1" noChangeArrowheads="1" noTextEdit="1"/>
              </p:cNvSpPr>
              <p:nvPr userDrawn="1"/>
            </p:nvSpPr>
            <p:spPr bwMode="auto">
              <a:xfrm>
                <a:off x="947738" y="615529"/>
                <a:ext cx="2447925" cy="619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20" name="Group 64"/>
              <p:cNvGrpSpPr/>
              <p:nvPr userDrawn="1"/>
            </p:nvGrpSpPr>
            <p:grpSpPr>
              <a:xfrm>
                <a:off x="689589" y="791224"/>
                <a:ext cx="2689506" cy="416464"/>
                <a:chOff x="947738" y="584200"/>
                <a:chExt cx="2439988" cy="377826"/>
              </a:xfrm>
            </p:grpSpPr>
            <p:sp>
              <p:nvSpPr>
                <p:cNvPr id="21" name="Freeform 5"/>
                <p:cNvSpPr>
                  <a:spLocks/>
                </p:cNvSpPr>
                <p:nvPr userDrawn="1"/>
              </p:nvSpPr>
              <p:spPr bwMode="auto">
                <a:xfrm>
                  <a:off x="947738" y="584200"/>
                  <a:ext cx="287338" cy="377825"/>
                </a:xfrm>
                <a:custGeom>
                  <a:avLst/>
                  <a:gdLst/>
                  <a:ahLst/>
                  <a:cxnLst>
                    <a:cxn ang="0">
                      <a:pos x="104" y="140"/>
                    </a:cxn>
                    <a:cxn ang="0">
                      <a:pos x="59" y="158"/>
                    </a:cxn>
                    <a:cxn ang="0">
                      <a:pos x="16" y="140"/>
                    </a:cxn>
                    <a:cxn ang="0">
                      <a:pos x="0" y="79"/>
                    </a:cxn>
                    <a:cxn ang="0">
                      <a:pos x="16" y="18"/>
                    </a:cxn>
                    <a:cxn ang="0">
                      <a:pos x="59" y="0"/>
                    </a:cxn>
                    <a:cxn ang="0">
                      <a:pos x="120" y="52"/>
                    </a:cxn>
                    <a:cxn ang="0">
                      <a:pos x="81" y="52"/>
                    </a:cxn>
                    <a:cxn ang="0">
                      <a:pos x="59" y="34"/>
                    </a:cxn>
                    <a:cxn ang="0">
                      <a:pos x="44" y="41"/>
                    </a:cxn>
                    <a:cxn ang="0">
                      <a:pos x="39" y="79"/>
                    </a:cxn>
                    <a:cxn ang="0">
                      <a:pos x="44" y="117"/>
                    </a:cxn>
                    <a:cxn ang="0">
                      <a:pos x="59" y="124"/>
                    </a:cxn>
                    <a:cxn ang="0">
                      <a:pos x="76" y="118"/>
                    </a:cxn>
                    <a:cxn ang="0">
                      <a:pos x="82" y="101"/>
                    </a:cxn>
                    <a:cxn ang="0">
                      <a:pos x="82" y="99"/>
                    </a:cxn>
                    <a:cxn ang="0">
                      <a:pos x="59" y="99"/>
                    </a:cxn>
                    <a:cxn ang="0">
                      <a:pos x="59" y="67"/>
                    </a:cxn>
                    <a:cxn ang="0">
                      <a:pos x="120" y="67"/>
                    </a:cxn>
                    <a:cxn ang="0">
                      <a:pos x="120" y="89"/>
                    </a:cxn>
                    <a:cxn ang="0">
                      <a:pos x="104" y="140"/>
                    </a:cxn>
                  </a:cxnLst>
                  <a:rect l="0" t="0" r="r" b="b"/>
                  <a:pathLst>
                    <a:path w="120" h="158">
                      <a:moveTo>
                        <a:pt x="104" y="140"/>
                      </a:moveTo>
                      <a:cubicBezTo>
                        <a:pt x="91" y="154"/>
                        <a:pt x="76" y="158"/>
                        <a:pt x="59" y="158"/>
                      </a:cubicBezTo>
                      <a:cubicBezTo>
                        <a:pt x="41" y="158"/>
                        <a:pt x="27" y="152"/>
                        <a:pt x="16" y="140"/>
                      </a:cubicBezTo>
                      <a:cubicBezTo>
                        <a:pt x="0" y="124"/>
                        <a:pt x="0" y="102"/>
                        <a:pt x="0" y="79"/>
                      </a:cubicBezTo>
                      <a:cubicBezTo>
                        <a:pt x="0" y="56"/>
                        <a:pt x="0" y="34"/>
                        <a:pt x="16" y="18"/>
                      </a:cubicBezTo>
                      <a:cubicBezTo>
                        <a:pt x="27" y="6"/>
                        <a:pt x="41" y="0"/>
                        <a:pt x="59" y="0"/>
                      </a:cubicBezTo>
                      <a:cubicBezTo>
                        <a:pt x="99" y="0"/>
                        <a:pt x="116" y="26"/>
                        <a:pt x="120" y="52"/>
                      </a:cubicBezTo>
                      <a:cubicBezTo>
                        <a:pt x="81" y="52"/>
                        <a:pt x="81" y="52"/>
                        <a:pt x="81" y="52"/>
                      </a:cubicBezTo>
                      <a:cubicBezTo>
                        <a:pt x="78" y="40"/>
                        <a:pt x="72" y="34"/>
                        <a:pt x="59" y="34"/>
                      </a:cubicBezTo>
                      <a:cubicBezTo>
                        <a:pt x="52" y="34"/>
                        <a:pt x="47" y="37"/>
                        <a:pt x="44" y="41"/>
                      </a:cubicBezTo>
                      <a:cubicBezTo>
                        <a:pt x="41" y="45"/>
                        <a:pt x="39" y="51"/>
                        <a:pt x="39" y="79"/>
                      </a:cubicBezTo>
                      <a:cubicBezTo>
                        <a:pt x="39" y="107"/>
                        <a:pt x="41" y="113"/>
                        <a:pt x="44" y="117"/>
                      </a:cubicBezTo>
                      <a:cubicBezTo>
                        <a:pt x="47" y="121"/>
                        <a:pt x="52" y="124"/>
                        <a:pt x="59" y="124"/>
                      </a:cubicBezTo>
                      <a:cubicBezTo>
                        <a:pt x="67" y="124"/>
                        <a:pt x="73" y="121"/>
                        <a:pt x="76" y="118"/>
                      </a:cubicBezTo>
                      <a:cubicBezTo>
                        <a:pt x="81" y="113"/>
                        <a:pt x="82" y="107"/>
                        <a:pt x="82" y="101"/>
                      </a:cubicBezTo>
                      <a:cubicBezTo>
                        <a:pt x="82" y="99"/>
                        <a:pt x="82" y="99"/>
                        <a:pt x="82" y="99"/>
                      </a:cubicBezTo>
                      <a:cubicBezTo>
                        <a:pt x="59" y="99"/>
                        <a:pt x="59" y="99"/>
                        <a:pt x="59" y="99"/>
                      </a:cubicBezTo>
                      <a:cubicBezTo>
                        <a:pt x="59" y="67"/>
                        <a:pt x="59" y="67"/>
                        <a:pt x="59" y="67"/>
                      </a:cubicBezTo>
                      <a:cubicBezTo>
                        <a:pt x="120" y="67"/>
                        <a:pt x="120" y="67"/>
                        <a:pt x="120" y="67"/>
                      </a:cubicBezTo>
                      <a:cubicBezTo>
                        <a:pt x="120" y="89"/>
                        <a:pt x="120" y="89"/>
                        <a:pt x="120" y="89"/>
                      </a:cubicBezTo>
                      <a:cubicBezTo>
                        <a:pt x="120" y="114"/>
                        <a:pt x="116" y="128"/>
                        <a:pt x="104" y="14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6"/>
                <p:cNvSpPr>
                  <a:spLocks noEditPoints="1"/>
                </p:cNvSpPr>
                <p:nvPr userDrawn="1"/>
              </p:nvSpPr>
              <p:spPr bwMode="auto">
                <a:xfrm>
                  <a:off x="1300163" y="588963"/>
                  <a:ext cx="274638" cy="368300"/>
                </a:xfrm>
                <a:custGeom>
                  <a:avLst/>
                  <a:gdLst/>
                  <a:ahLst/>
                  <a:cxnLst>
                    <a:cxn ang="0">
                      <a:pos x="62" y="99"/>
                    </a:cxn>
                    <a:cxn ang="0">
                      <a:pos x="38" y="99"/>
                    </a:cxn>
                    <a:cxn ang="0">
                      <a:pos x="38" y="154"/>
                    </a:cxn>
                    <a:cxn ang="0">
                      <a:pos x="0" y="154"/>
                    </a:cxn>
                    <a:cxn ang="0">
                      <a:pos x="0" y="0"/>
                    </a:cxn>
                    <a:cxn ang="0">
                      <a:pos x="62" y="0"/>
                    </a:cxn>
                    <a:cxn ang="0">
                      <a:pos x="114" y="49"/>
                    </a:cxn>
                    <a:cxn ang="0">
                      <a:pos x="62" y="99"/>
                    </a:cxn>
                    <a:cxn ang="0">
                      <a:pos x="60" y="34"/>
                    </a:cxn>
                    <a:cxn ang="0">
                      <a:pos x="38" y="34"/>
                    </a:cxn>
                    <a:cxn ang="0">
                      <a:pos x="38" y="65"/>
                    </a:cxn>
                    <a:cxn ang="0">
                      <a:pos x="60" y="65"/>
                    </a:cxn>
                    <a:cxn ang="0">
                      <a:pos x="76" y="49"/>
                    </a:cxn>
                    <a:cxn ang="0">
                      <a:pos x="60" y="34"/>
                    </a:cxn>
                  </a:cxnLst>
                  <a:rect l="0" t="0" r="r" b="b"/>
                  <a:pathLst>
                    <a:path w="114" h="154">
                      <a:moveTo>
                        <a:pt x="62" y="99"/>
                      </a:moveTo>
                      <a:cubicBezTo>
                        <a:pt x="38" y="99"/>
                        <a:pt x="38" y="99"/>
                        <a:pt x="38" y="99"/>
                      </a:cubicBezTo>
                      <a:cubicBezTo>
                        <a:pt x="38" y="154"/>
                        <a:pt x="38" y="154"/>
                        <a:pt x="38" y="154"/>
                      </a:cubicBezTo>
                      <a:cubicBezTo>
                        <a:pt x="0" y="154"/>
                        <a:pt x="0" y="154"/>
                        <a:pt x="0" y="154"/>
                      </a:cubicBezTo>
                      <a:cubicBezTo>
                        <a:pt x="0" y="0"/>
                        <a:pt x="0" y="0"/>
                        <a:pt x="0" y="0"/>
                      </a:cubicBezTo>
                      <a:cubicBezTo>
                        <a:pt x="62" y="0"/>
                        <a:pt x="62" y="0"/>
                        <a:pt x="62" y="0"/>
                      </a:cubicBezTo>
                      <a:cubicBezTo>
                        <a:pt x="96" y="0"/>
                        <a:pt x="114" y="24"/>
                        <a:pt x="114" y="49"/>
                      </a:cubicBezTo>
                      <a:cubicBezTo>
                        <a:pt x="114" y="75"/>
                        <a:pt x="96" y="99"/>
                        <a:pt x="62" y="99"/>
                      </a:cubicBezTo>
                      <a:moveTo>
                        <a:pt x="60" y="34"/>
                      </a:moveTo>
                      <a:cubicBezTo>
                        <a:pt x="38" y="34"/>
                        <a:pt x="38" y="34"/>
                        <a:pt x="38" y="34"/>
                      </a:cubicBezTo>
                      <a:cubicBezTo>
                        <a:pt x="38" y="65"/>
                        <a:pt x="38" y="65"/>
                        <a:pt x="38" y="65"/>
                      </a:cubicBezTo>
                      <a:cubicBezTo>
                        <a:pt x="60" y="65"/>
                        <a:pt x="60" y="65"/>
                        <a:pt x="60" y="65"/>
                      </a:cubicBezTo>
                      <a:cubicBezTo>
                        <a:pt x="70" y="65"/>
                        <a:pt x="76" y="57"/>
                        <a:pt x="76" y="49"/>
                      </a:cubicBezTo>
                      <a:cubicBezTo>
                        <a:pt x="76" y="41"/>
                        <a:pt x="70" y="34"/>
                        <a:pt x="60" y="34"/>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
                <p:cNvSpPr>
                  <a:spLocks/>
                </p:cNvSpPr>
                <p:nvPr userDrawn="1"/>
              </p:nvSpPr>
              <p:spPr bwMode="auto">
                <a:xfrm>
                  <a:off x="1624013" y="588963"/>
                  <a:ext cx="284163" cy="373063"/>
                </a:xfrm>
                <a:custGeom>
                  <a:avLst/>
                  <a:gdLst/>
                  <a:ahLst/>
                  <a:cxnLst>
                    <a:cxn ang="0">
                      <a:pos x="59" y="156"/>
                    </a:cxn>
                    <a:cxn ang="0">
                      <a:pos x="0" y="100"/>
                    </a:cxn>
                    <a:cxn ang="0">
                      <a:pos x="0" y="0"/>
                    </a:cxn>
                    <a:cxn ang="0">
                      <a:pos x="38" y="0"/>
                    </a:cxn>
                    <a:cxn ang="0">
                      <a:pos x="38" y="99"/>
                    </a:cxn>
                    <a:cxn ang="0">
                      <a:pos x="59" y="122"/>
                    </a:cxn>
                    <a:cxn ang="0">
                      <a:pos x="80" y="99"/>
                    </a:cxn>
                    <a:cxn ang="0">
                      <a:pos x="80" y="0"/>
                    </a:cxn>
                    <a:cxn ang="0">
                      <a:pos x="118" y="0"/>
                    </a:cxn>
                    <a:cxn ang="0">
                      <a:pos x="118" y="100"/>
                    </a:cxn>
                    <a:cxn ang="0">
                      <a:pos x="59" y="156"/>
                    </a:cxn>
                  </a:cxnLst>
                  <a:rect l="0" t="0" r="r" b="b"/>
                  <a:pathLst>
                    <a:path w="118" h="156">
                      <a:moveTo>
                        <a:pt x="59" y="156"/>
                      </a:moveTo>
                      <a:cubicBezTo>
                        <a:pt x="27" y="156"/>
                        <a:pt x="0" y="134"/>
                        <a:pt x="0" y="100"/>
                      </a:cubicBezTo>
                      <a:cubicBezTo>
                        <a:pt x="0" y="0"/>
                        <a:pt x="0" y="0"/>
                        <a:pt x="0" y="0"/>
                      </a:cubicBezTo>
                      <a:cubicBezTo>
                        <a:pt x="38" y="0"/>
                        <a:pt x="38" y="0"/>
                        <a:pt x="38" y="0"/>
                      </a:cubicBezTo>
                      <a:cubicBezTo>
                        <a:pt x="38" y="99"/>
                        <a:pt x="38" y="99"/>
                        <a:pt x="38" y="99"/>
                      </a:cubicBezTo>
                      <a:cubicBezTo>
                        <a:pt x="38" y="114"/>
                        <a:pt x="46" y="122"/>
                        <a:pt x="59" y="122"/>
                      </a:cubicBezTo>
                      <a:cubicBezTo>
                        <a:pt x="71" y="122"/>
                        <a:pt x="80" y="114"/>
                        <a:pt x="80" y="99"/>
                      </a:cubicBezTo>
                      <a:cubicBezTo>
                        <a:pt x="80" y="0"/>
                        <a:pt x="80" y="0"/>
                        <a:pt x="80" y="0"/>
                      </a:cubicBezTo>
                      <a:cubicBezTo>
                        <a:pt x="118" y="0"/>
                        <a:pt x="118" y="0"/>
                        <a:pt x="118" y="0"/>
                      </a:cubicBezTo>
                      <a:cubicBezTo>
                        <a:pt x="118" y="100"/>
                        <a:pt x="118" y="100"/>
                        <a:pt x="118" y="100"/>
                      </a:cubicBezTo>
                      <a:cubicBezTo>
                        <a:pt x="118" y="134"/>
                        <a:pt x="91" y="156"/>
                        <a:pt x="59" y="15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8"/>
                <p:cNvSpPr>
                  <a:spLocks/>
                </p:cNvSpPr>
                <p:nvPr userDrawn="1"/>
              </p:nvSpPr>
              <p:spPr bwMode="auto">
                <a:xfrm>
                  <a:off x="2027238" y="588963"/>
                  <a:ext cx="106363" cy="152400"/>
                </a:xfrm>
                <a:custGeom>
                  <a:avLst/>
                  <a:gdLst/>
                  <a:ahLst/>
                  <a:cxnLst>
                    <a:cxn ang="0">
                      <a:pos x="38" y="9"/>
                    </a:cxn>
                    <a:cxn ang="0">
                      <a:pos x="38" y="96"/>
                    </a:cxn>
                    <a:cxn ang="0">
                      <a:pos x="28" y="96"/>
                    </a:cxn>
                    <a:cxn ang="0">
                      <a:pos x="28" y="9"/>
                    </a:cxn>
                    <a:cxn ang="0">
                      <a:pos x="0" y="9"/>
                    </a:cxn>
                    <a:cxn ang="0">
                      <a:pos x="0" y="0"/>
                    </a:cxn>
                    <a:cxn ang="0">
                      <a:pos x="67" y="0"/>
                    </a:cxn>
                    <a:cxn ang="0">
                      <a:pos x="67" y="9"/>
                    </a:cxn>
                    <a:cxn ang="0">
                      <a:pos x="38" y="9"/>
                    </a:cxn>
                  </a:cxnLst>
                  <a:rect l="0" t="0" r="r" b="b"/>
                  <a:pathLst>
                    <a:path w="67" h="96">
                      <a:moveTo>
                        <a:pt x="38" y="9"/>
                      </a:moveTo>
                      <a:lnTo>
                        <a:pt x="38" y="96"/>
                      </a:lnTo>
                      <a:lnTo>
                        <a:pt x="28" y="96"/>
                      </a:lnTo>
                      <a:lnTo>
                        <a:pt x="28" y="9"/>
                      </a:lnTo>
                      <a:lnTo>
                        <a:pt x="0" y="9"/>
                      </a:lnTo>
                      <a:lnTo>
                        <a:pt x="0" y="0"/>
                      </a:lnTo>
                      <a:lnTo>
                        <a:pt x="67" y="0"/>
                      </a:lnTo>
                      <a:lnTo>
                        <a:pt x="67" y="9"/>
                      </a:lnTo>
                      <a:lnTo>
                        <a:pt x="38" y="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9"/>
                <p:cNvSpPr>
                  <a:spLocks/>
                </p:cNvSpPr>
                <p:nvPr userDrawn="1"/>
              </p:nvSpPr>
              <p:spPr bwMode="auto">
                <a:xfrm>
                  <a:off x="2166938" y="588963"/>
                  <a:ext cx="95250" cy="152400"/>
                </a:xfrm>
                <a:custGeom>
                  <a:avLst/>
                  <a:gdLst/>
                  <a:ahLst/>
                  <a:cxnLst>
                    <a:cxn ang="0">
                      <a:pos x="0" y="96"/>
                    </a:cxn>
                    <a:cxn ang="0">
                      <a:pos x="0" y="0"/>
                    </a:cxn>
                    <a:cxn ang="0">
                      <a:pos x="60" y="0"/>
                    </a:cxn>
                    <a:cxn ang="0">
                      <a:pos x="60" y="9"/>
                    </a:cxn>
                    <a:cxn ang="0">
                      <a:pos x="9" y="9"/>
                    </a:cxn>
                    <a:cxn ang="0">
                      <a:pos x="9" y="42"/>
                    </a:cxn>
                    <a:cxn ang="0">
                      <a:pos x="53" y="42"/>
                    </a:cxn>
                    <a:cxn ang="0">
                      <a:pos x="53" y="51"/>
                    </a:cxn>
                    <a:cxn ang="0">
                      <a:pos x="9" y="51"/>
                    </a:cxn>
                    <a:cxn ang="0">
                      <a:pos x="9" y="87"/>
                    </a:cxn>
                    <a:cxn ang="0">
                      <a:pos x="60" y="87"/>
                    </a:cxn>
                    <a:cxn ang="0">
                      <a:pos x="60" y="96"/>
                    </a:cxn>
                    <a:cxn ang="0">
                      <a:pos x="0" y="96"/>
                    </a:cxn>
                  </a:cxnLst>
                  <a:rect l="0" t="0" r="r" b="b"/>
                  <a:pathLst>
                    <a:path w="60" h="96">
                      <a:moveTo>
                        <a:pt x="0" y="96"/>
                      </a:moveTo>
                      <a:lnTo>
                        <a:pt x="0" y="0"/>
                      </a:lnTo>
                      <a:lnTo>
                        <a:pt x="60" y="0"/>
                      </a:lnTo>
                      <a:lnTo>
                        <a:pt x="60" y="9"/>
                      </a:lnTo>
                      <a:lnTo>
                        <a:pt x="9" y="9"/>
                      </a:lnTo>
                      <a:lnTo>
                        <a:pt x="9" y="42"/>
                      </a:lnTo>
                      <a:lnTo>
                        <a:pt x="53" y="42"/>
                      </a:lnTo>
                      <a:lnTo>
                        <a:pt x="53" y="51"/>
                      </a:lnTo>
                      <a:lnTo>
                        <a:pt x="9" y="51"/>
                      </a:lnTo>
                      <a:lnTo>
                        <a:pt x="9" y="87"/>
                      </a:lnTo>
                      <a:lnTo>
                        <a:pt x="60" y="87"/>
                      </a:lnTo>
                      <a:lnTo>
                        <a:pt x="60" y="96"/>
                      </a:lnTo>
                      <a:lnTo>
                        <a:pt x="0" y="9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0"/>
                <p:cNvSpPr>
                  <a:spLocks/>
                </p:cNvSpPr>
                <p:nvPr userDrawn="1"/>
              </p:nvSpPr>
              <p:spPr bwMode="auto">
                <a:xfrm>
                  <a:off x="2289176" y="585788"/>
                  <a:ext cx="107950" cy="155575"/>
                </a:xfrm>
                <a:custGeom>
                  <a:avLst/>
                  <a:gdLst/>
                  <a:ahLst/>
                  <a:cxnLst>
                    <a:cxn ang="0">
                      <a:pos x="23" y="65"/>
                    </a:cxn>
                    <a:cxn ang="0">
                      <a:pos x="6" y="59"/>
                    </a:cxn>
                    <a:cxn ang="0">
                      <a:pos x="0" y="33"/>
                    </a:cxn>
                    <a:cxn ang="0">
                      <a:pos x="6" y="7"/>
                    </a:cxn>
                    <a:cxn ang="0">
                      <a:pos x="23" y="0"/>
                    </a:cxn>
                    <a:cxn ang="0">
                      <a:pos x="45" y="19"/>
                    </a:cxn>
                    <a:cxn ang="0">
                      <a:pos x="38" y="19"/>
                    </a:cxn>
                    <a:cxn ang="0">
                      <a:pos x="23" y="6"/>
                    </a:cxn>
                    <a:cxn ang="0">
                      <a:pos x="11" y="11"/>
                    </a:cxn>
                    <a:cxn ang="0">
                      <a:pos x="7" y="33"/>
                    </a:cxn>
                    <a:cxn ang="0">
                      <a:pos x="11" y="55"/>
                    </a:cxn>
                    <a:cxn ang="0">
                      <a:pos x="23" y="59"/>
                    </a:cxn>
                    <a:cxn ang="0">
                      <a:pos x="38" y="46"/>
                    </a:cxn>
                    <a:cxn ang="0">
                      <a:pos x="45" y="46"/>
                    </a:cxn>
                    <a:cxn ang="0">
                      <a:pos x="23" y="65"/>
                    </a:cxn>
                  </a:cxnLst>
                  <a:rect l="0" t="0" r="r" b="b"/>
                  <a:pathLst>
                    <a:path w="45" h="65">
                      <a:moveTo>
                        <a:pt x="23" y="65"/>
                      </a:moveTo>
                      <a:cubicBezTo>
                        <a:pt x="16" y="65"/>
                        <a:pt x="10" y="63"/>
                        <a:pt x="6" y="59"/>
                      </a:cubicBezTo>
                      <a:cubicBezTo>
                        <a:pt x="0" y="53"/>
                        <a:pt x="0" y="46"/>
                        <a:pt x="0" y="33"/>
                      </a:cubicBezTo>
                      <a:cubicBezTo>
                        <a:pt x="0" y="19"/>
                        <a:pt x="0" y="13"/>
                        <a:pt x="6" y="7"/>
                      </a:cubicBezTo>
                      <a:cubicBezTo>
                        <a:pt x="10" y="2"/>
                        <a:pt x="16" y="0"/>
                        <a:pt x="23" y="0"/>
                      </a:cubicBezTo>
                      <a:cubicBezTo>
                        <a:pt x="34" y="0"/>
                        <a:pt x="43" y="7"/>
                        <a:pt x="45" y="19"/>
                      </a:cubicBezTo>
                      <a:cubicBezTo>
                        <a:pt x="38" y="19"/>
                        <a:pt x="38" y="19"/>
                        <a:pt x="38" y="19"/>
                      </a:cubicBezTo>
                      <a:cubicBezTo>
                        <a:pt x="36" y="11"/>
                        <a:pt x="31" y="6"/>
                        <a:pt x="23" y="6"/>
                      </a:cubicBezTo>
                      <a:cubicBezTo>
                        <a:pt x="18" y="6"/>
                        <a:pt x="14" y="8"/>
                        <a:pt x="11" y="11"/>
                      </a:cubicBezTo>
                      <a:cubicBezTo>
                        <a:pt x="7" y="15"/>
                        <a:pt x="7" y="19"/>
                        <a:pt x="7" y="33"/>
                      </a:cubicBezTo>
                      <a:cubicBezTo>
                        <a:pt x="7" y="46"/>
                        <a:pt x="7" y="51"/>
                        <a:pt x="11" y="55"/>
                      </a:cubicBezTo>
                      <a:cubicBezTo>
                        <a:pt x="14" y="58"/>
                        <a:pt x="18" y="59"/>
                        <a:pt x="23" y="59"/>
                      </a:cubicBezTo>
                      <a:cubicBezTo>
                        <a:pt x="31" y="59"/>
                        <a:pt x="36" y="54"/>
                        <a:pt x="38" y="46"/>
                      </a:cubicBezTo>
                      <a:cubicBezTo>
                        <a:pt x="45" y="46"/>
                        <a:pt x="45" y="46"/>
                        <a:pt x="45" y="46"/>
                      </a:cubicBezTo>
                      <a:cubicBezTo>
                        <a:pt x="43" y="58"/>
                        <a:pt x="34" y="65"/>
                        <a:pt x="23" y="65"/>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1"/>
                <p:cNvSpPr>
                  <a:spLocks/>
                </p:cNvSpPr>
                <p:nvPr userDrawn="1"/>
              </p:nvSpPr>
              <p:spPr bwMode="auto">
                <a:xfrm>
                  <a:off x="2433638" y="588963"/>
                  <a:ext cx="107950" cy="152400"/>
                </a:xfrm>
                <a:custGeom>
                  <a:avLst/>
                  <a:gdLst/>
                  <a:ahLst/>
                  <a:cxnLst>
                    <a:cxn ang="0">
                      <a:pos x="57" y="96"/>
                    </a:cxn>
                    <a:cxn ang="0">
                      <a:pos x="57" y="51"/>
                    </a:cxn>
                    <a:cxn ang="0">
                      <a:pos x="10" y="51"/>
                    </a:cxn>
                    <a:cxn ang="0">
                      <a:pos x="10" y="96"/>
                    </a:cxn>
                    <a:cxn ang="0">
                      <a:pos x="0" y="96"/>
                    </a:cxn>
                    <a:cxn ang="0">
                      <a:pos x="0" y="0"/>
                    </a:cxn>
                    <a:cxn ang="0">
                      <a:pos x="10" y="0"/>
                    </a:cxn>
                    <a:cxn ang="0">
                      <a:pos x="10" y="42"/>
                    </a:cxn>
                    <a:cxn ang="0">
                      <a:pos x="57" y="42"/>
                    </a:cxn>
                    <a:cxn ang="0">
                      <a:pos x="57" y="0"/>
                    </a:cxn>
                    <a:cxn ang="0">
                      <a:pos x="68" y="0"/>
                    </a:cxn>
                    <a:cxn ang="0">
                      <a:pos x="68" y="96"/>
                    </a:cxn>
                    <a:cxn ang="0">
                      <a:pos x="57" y="96"/>
                    </a:cxn>
                  </a:cxnLst>
                  <a:rect l="0" t="0" r="r" b="b"/>
                  <a:pathLst>
                    <a:path w="68" h="96">
                      <a:moveTo>
                        <a:pt x="57" y="96"/>
                      </a:moveTo>
                      <a:lnTo>
                        <a:pt x="57" y="51"/>
                      </a:lnTo>
                      <a:lnTo>
                        <a:pt x="10" y="51"/>
                      </a:lnTo>
                      <a:lnTo>
                        <a:pt x="10" y="96"/>
                      </a:lnTo>
                      <a:lnTo>
                        <a:pt x="0" y="96"/>
                      </a:lnTo>
                      <a:lnTo>
                        <a:pt x="0" y="0"/>
                      </a:lnTo>
                      <a:lnTo>
                        <a:pt x="10" y="0"/>
                      </a:lnTo>
                      <a:lnTo>
                        <a:pt x="10" y="42"/>
                      </a:lnTo>
                      <a:lnTo>
                        <a:pt x="57" y="42"/>
                      </a:lnTo>
                      <a:lnTo>
                        <a:pt x="57" y="0"/>
                      </a:lnTo>
                      <a:lnTo>
                        <a:pt x="68" y="0"/>
                      </a:lnTo>
                      <a:lnTo>
                        <a:pt x="68" y="96"/>
                      </a:lnTo>
                      <a:lnTo>
                        <a:pt x="57" y="9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2"/>
                <p:cNvSpPr>
                  <a:spLocks/>
                </p:cNvSpPr>
                <p:nvPr userDrawn="1"/>
              </p:nvSpPr>
              <p:spPr bwMode="auto">
                <a:xfrm>
                  <a:off x="2584451" y="588963"/>
                  <a:ext cx="115888" cy="152400"/>
                </a:xfrm>
                <a:custGeom>
                  <a:avLst/>
                  <a:gdLst/>
                  <a:ahLst/>
                  <a:cxnLst>
                    <a:cxn ang="0">
                      <a:pos x="62" y="96"/>
                    </a:cxn>
                    <a:cxn ang="0">
                      <a:pos x="11" y="18"/>
                    </a:cxn>
                    <a:cxn ang="0">
                      <a:pos x="11" y="96"/>
                    </a:cxn>
                    <a:cxn ang="0">
                      <a:pos x="0" y="96"/>
                    </a:cxn>
                    <a:cxn ang="0">
                      <a:pos x="0" y="0"/>
                    </a:cxn>
                    <a:cxn ang="0">
                      <a:pos x="11" y="0"/>
                    </a:cxn>
                    <a:cxn ang="0">
                      <a:pos x="62" y="77"/>
                    </a:cxn>
                    <a:cxn ang="0">
                      <a:pos x="62" y="0"/>
                    </a:cxn>
                    <a:cxn ang="0">
                      <a:pos x="73" y="0"/>
                    </a:cxn>
                    <a:cxn ang="0">
                      <a:pos x="73" y="96"/>
                    </a:cxn>
                    <a:cxn ang="0">
                      <a:pos x="62" y="96"/>
                    </a:cxn>
                  </a:cxnLst>
                  <a:rect l="0" t="0" r="r" b="b"/>
                  <a:pathLst>
                    <a:path w="73" h="96">
                      <a:moveTo>
                        <a:pt x="62" y="96"/>
                      </a:moveTo>
                      <a:lnTo>
                        <a:pt x="11" y="18"/>
                      </a:lnTo>
                      <a:lnTo>
                        <a:pt x="11" y="96"/>
                      </a:lnTo>
                      <a:lnTo>
                        <a:pt x="0" y="96"/>
                      </a:lnTo>
                      <a:lnTo>
                        <a:pt x="0" y="0"/>
                      </a:lnTo>
                      <a:lnTo>
                        <a:pt x="11" y="0"/>
                      </a:lnTo>
                      <a:lnTo>
                        <a:pt x="62" y="77"/>
                      </a:lnTo>
                      <a:lnTo>
                        <a:pt x="62" y="0"/>
                      </a:lnTo>
                      <a:lnTo>
                        <a:pt x="73" y="0"/>
                      </a:lnTo>
                      <a:lnTo>
                        <a:pt x="73" y="96"/>
                      </a:lnTo>
                      <a:lnTo>
                        <a:pt x="62" y="9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3"/>
                <p:cNvSpPr>
                  <a:spLocks noEditPoints="1"/>
                </p:cNvSpPr>
                <p:nvPr userDrawn="1"/>
              </p:nvSpPr>
              <p:spPr bwMode="auto">
                <a:xfrm>
                  <a:off x="2738438" y="585788"/>
                  <a:ext cx="107950" cy="155575"/>
                </a:xfrm>
                <a:custGeom>
                  <a:avLst/>
                  <a:gdLst/>
                  <a:ahLst/>
                  <a:cxnLst>
                    <a:cxn ang="0">
                      <a:pos x="39" y="59"/>
                    </a:cxn>
                    <a:cxn ang="0">
                      <a:pos x="23" y="65"/>
                    </a:cxn>
                    <a:cxn ang="0">
                      <a:pos x="7" y="59"/>
                    </a:cxn>
                    <a:cxn ang="0">
                      <a:pos x="0" y="33"/>
                    </a:cxn>
                    <a:cxn ang="0">
                      <a:pos x="7" y="7"/>
                    </a:cxn>
                    <a:cxn ang="0">
                      <a:pos x="23" y="0"/>
                    </a:cxn>
                    <a:cxn ang="0">
                      <a:pos x="39" y="7"/>
                    </a:cxn>
                    <a:cxn ang="0">
                      <a:pos x="45" y="33"/>
                    </a:cxn>
                    <a:cxn ang="0">
                      <a:pos x="39" y="59"/>
                    </a:cxn>
                    <a:cxn ang="0">
                      <a:pos x="34" y="11"/>
                    </a:cxn>
                    <a:cxn ang="0">
                      <a:pos x="23" y="6"/>
                    </a:cxn>
                    <a:cxn ang="0">
                      <a:pos x="12" y="11"/>
                    </a:cxn>
                    <a:cxn ang="0">
                      <a:pos x="7" y="33"/>
                    </a:cxn>
                    <a:cxn ang="0">
                      <a:pos x="12" y="55"/>
                    </a:cxn>
                    <a:cxn ang="0">
                      <a:pos x="23" y="59"/>
                    </a:cxn>
                    <a:cxn ang="0">
                      <a:pos x="34" y="55"/>
                    </a:cxn>
                    <a:cxn ang="0">
                      <a:pos x="39" y="33"/>
                    </a:cxn>
                    <a:cxn ang="0">
                      <a:pos x="34" y="11"/>
                    </a:cxn>
                  </a:cxnLst>
                  <a:rect l="0" t="0" r="r" b="b"/>
                  <a:pathLst>
                    <a:path w="45" h="65">
                      <a:moveTo>
                        <a:pt x="39" y="59"/>
                      </a:moveTo>
                      <a:cubicBezTo>
                        <a:pt x="35" y="63"/>
                        <a:pt x="29" y="65"/>
                        <a:pt x="23" y="65"/>
                      </a:cubicBezTo>
                      <a:cubicBezTo>
                        <a:pt x="17" y="65"/>
                        <a:pt x="11" y="63"/>
                        <a:pt x="7" y="59"/>
                      </a:cubicBezTo>
                      <a:cubicBezTo>
                        <a:pt x="0" y="53"/>
                        <a:pt x="0" y="46"/>
                        <a:pt x="0" y="33"/>
                      </a:cubicBezTo>
                      <a:cubicBezTo>
                        <a:pt x="0" y="19"/>
                        <a:pt x="0" y="13"/>
                        <a:pt x="7" y="7"/>
                      </a:cubicBezTo>
                      <a:cubicBezTo>
                        <a:pt x="11" y="2"/>
                        <a:pt x="17" y="0"/>
                        <a:pt x="23" y="0"/>
                      </a:cubicBezTo>
                      <a:cubicBezTo>
                        <a:pt x="29" y="0"/>
                        <a:pt x="35" y="2"/>
                        <a:pt x="39" y="7"/>
                      </a:cubicBezTo>
                      <a:cubicBezTo>
                        <a:pt x="45" y="13"/>
                        <a:pt x="45" y="19"/>
                        <a:pt x="45" y="33"/>
                      </a:cubicBezTo>
                      <a:cubicBezTo>
                        <a:pt x="45" y="46"/>
                        <a:pt x="45" y="53"/>
                        <a:pt x="39" y="59"/>
                      </a:cubicBezTo>
                      <a:moveTo>
                        <a:pt x="34" y="11"/>
                      </a:moveTo>
                      <a:cubicBezTo>
                        <a:pt x="31" y="8"/>
                        <a:pt x="27" y="6"/>
                        <a:pt x="23" y="6"/>
                      </a:cubicBezTo>
                      <a:cubicBezTo>
                        <a:pt x="19" y="6"/>
                        <a:pt x="15" y="8"/>
                        <a:pt x="12" y="11"/>
                      </a:cubicBezTo>
                      <a:cubicBezTo>
                        <a:pt x="8" y="15"/>
                        <a:pt x="7" y="19"/>
                        <a:pt x="7" y="33"/>
                      </a:cubicBezTo>
                      <a:cubicBezTo>
                        <a:pt x="7" y="46"/>
                        <a:pt x="8" y="50"/>
                        <a:pt x="12" y="55"/>
                      </a:cubicBezTo>
                      <a:cubicBezTo>
                        <a:pt x="15" y="57"/>
                        <a:pt x="19" y="59"/>
                        <a:pt x="23" y="59"/>
                      </a:cubicBezTo>
                      <a:cubicBezTo>
                        <a:pt x="27" y="59"/>
                        <a:pt x="31" y="57"/>
                        <a:pt x="34" y="55"/>
                      </a:cubicBezTo>
                      <a:cubicBezTo>
                        <a:pt x="38" y="50"/>
                        <a:pt x="39" y="46"/>
                        <a:pt x="39" y="33"/>
                      </a:cubicBezTo>
                      <a:cubicBezTo>
                        <a:pt x="39" y="19"/>
                        <a:pt x="38" y="15"/>
                        <a:pt x="34" y="1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4"/>
                <p:cNvSpPr>
                  <a:spLocks/>
                </p:cNvSpPr>
                <p:nvPr userDrawn="1"/>
              </p:nvSpPr>
              <p:spPr bwMode="auto">
                <a:xfrm>
                  <a:off x="2887663" y="588963"/>
                  <a:ext cx="95250" cy="152400"/>
                </a:xfrm>
                <a:custGeom>
                  <a:avLst/>
                  <a:gdLst/>
                  <a:ahLst/>
                  <a:cxnLst>
                    <a:cxn ang="0">
                      <a:pos x="0" y="96"/>
                    </a:cxn>
                    <a:cxn ang="0">
                      <a:pos x="0" y="0"/>
                    </a:cxn>
                    <a:cxn ang="0">
                      <a:pos x="10" y="0"/>
                    </a:cxn>
                    <a:cxn ang="0">
                      <a:pos x="10" y="87"/>
                    </a:cxn>
                    <a:cxn ang="0">
                      <a:pos x="60" y="87"/>
                    </a:cxn>
                    <a:cxn ang="0">
                      <a:pos x="60" y="96"/>
                    </a:cxn>
                    <a:cxn ang="0">
                      <a:pos x="0" y="96"/>
                    </a:cxn>
                  </a:cxnLst>
                  <a:rect l="0" t="0" r="r" b="b"/>
                  <a:pathLst>
                    <a:path w="60" h="96">
                      <a:moveTo>
                        <a:pt x="0" y="96"/>
                      </a:moveTo>
                      <a:lnTo>
                        <a:pt x="0" y="0"/>
                      </a:lnTo>
                      <a:lnTo>
                        <a:pt x="10" y="0"/>
                      </a:lnTo>
                      <a:lnTo>
                        <a:pt x="10" y="87"/>
                      </a:lnTo>
                      <a:lnTo>
                        <a:pt x="60" y="87"/>
                      </a:lnTo>
                      <a:lnTo>
                        <a:pt x="60" y="96"/>
                      </a:lnTo>
                      <a:lnTo>
                        <a:pt x="0" y="9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15"/>
                <p:cNvSpPr>
                  <a:spLocks noEditPoints="1"/>
                </p:cNvSpPr>
                <p:nvPr userDrawn="1"/>
              </p:nvSpPr>
              <p:spPr bwMode="auto">
                <a:xfrm>
                  <a:off x="3006726" y="585788"/>
                  <a:ext cx="107950" cy="155575"/>
                </a:xfrm>
                <a:custGeom>
                  <a:avLst/>
                  <a:gdLst/>
                  <a:ahLst/>
                  <a:cxnLst>
                    <a:cxn ang="0">
                      <a:pos x="39" y="59"/>
                    </a:cxn>
                    <a:cxn ang="0">
                      <a:pos x="23" y="65"/>
                    </a:cxn>
                    <a:cxn ang="0">
                      <a:pos x="6" y="59"/>
                    </a:cxn>
                    <a:cxn ang="0">
                      <a:pos x="0" y="33"/>
                    </a:cxn>
                    <a:cxn ang="0">
                      <a:pos x="6" y="7"/>
                    </a:cxn>
                    <a:cxn ang="0">
                      <a:pos x="23" y="0"/>
                    </a:cxn>
                    <a:cxn ang="0">
                      <a:pos x="39" y="7"/>
                    </a:cxn>
                    <a:cxn ang="0">
                      <a:pos x="45" y="33"/>
                    </a:cxn>
                    <a:cxn ang="0">
                      <a:pos x="39" y="59"/>
                    </a:cxn>
                    <a:cxn ang="0">
                      <a:pos x="34" y="11"/>
                    </a:cxn>
                    <a:cxn ang="0">
                      <a:pos x="23" y="6"/>
                    </a:cxn>
                    <a:cxn ang="0">
                      <a:pos x="11" y="11"/>
                    </a:cxn>
                    <a:cxn ang="0">
                      <a:pos x="7" y="33"/>
                    </a:cxn>
                    <a:cxn ang="0">
                      <a:pos x="11" y="55"/>
                    </a:cxn>
                    <a:cxn ang="0">
                      <a:pos x="23" y="59"/>
                    </a:cxn>
                    <a:cxn ang="0">
                      <a:pos x="34" y="55"/>
                    </a:cxn>
                    <a:cxn ang="0">
                      <a:pos x="38" y="33"/>
                    </a:cxn>
                    <a:cxn ang="0">
                      <a:pos x="34" y="11"/>
                    </a:cxn>
                  </a:cxnLst>
                  <a:rect l="0" t="0" r="r" b="b"/>
                  <a:pathLst>
                    <a:path w="45" h="65">
                      <a:moveTo>
                        <a:pt x="39" y="59"/>
                      </a:moveTo>
                      <a:cubicBezTo>
                        <a:pt x="35" y="63"/>
                        <a:pt x="29" y="65"/>
                        <a:pt x="23" y="65"/>
                      </a:cubicBezTo>
                      <a:cubicBezTo>
                        <a:pt x="16" y="65"/>
                        <a:pt x="10" y="63"/>
                        <a:pt x="6" y="59"/>
                      </a:cubicBezTo>
                      <a:cubicBezTo>
                        <a:pt x="0" y="53"/>
                        <a:pt x="0" y="46"/>
                        <a:pt x="0" y="33"/>
                      </a:cubicBezTo>
                      <a:cubicBezTo>
                        <a:pt x="0" y="19"/>
                        <a:pt x="0" y="13"/>
                        <a:pt x="6" y="7"/>
                      </a:cubicBezTo>
                      <a:cubicBezTo>
                        <a:pt x="10" y="2"/>
                        <a:pt x="16" y="0"/>
                        <a:pt x="23" y="0"/>
                      </a:cubicBezTo>
                      <a:cubicBezTo>
                        <a:pt x="29" y="0"/>
                        <a:pt x="35" y="2"/>
                        <a:pt x="39" y="7"/>
                      </a:cubicBezTo>
                      <a:cubicBezTo>
                        <a:pt x="45" y="13"/>
                        <a:pt x="45" y="19"/>
                        <a:pt x="45" y="33"/>
                      </a:cubicBezTo>
                      <a:cubicBezTo>
                        <a:pt x="45" y="46"/>
                        <a:pt x="45" y="53"/>
                        <a:pt x="39" y="59"/>
                      </a:cubicBezTo>
                      <a:moveTo>
                        <a:pt x="34" y="11"/>
                      </a:moveTo>
                      <a:cubicBezTo>
                        <a:pt x="31" y="8"/>
                        <a:pt x="27" y="6"/>
                        <a:pt x="23" y="6"/>
                      </a:cubicBezTo>
                      <a:cubicBezTo>
                        <a:pt x="18" y="6"/>
                        <a:pt x="14" y="8"/>
                        <a:pt x="11" y="11"/>
                      </a:cubicBezTo>
                      <a:cubicBezTo>
                        <a:pt x="7" y="15"/>
                        <a:pt x="7" y="19"/>
                        <a:pt x="7" y="33"/>
                      </a:cubicBezTo>
                      <a:cubicBezTo>
                        <a:pt x="7" y="46"/>
                        <a:pt x="7" y="50"/>
                        <a:pt x="11" y="55"/>
                      </a:cubicBezTo>
                      <a:cubicBezTo>
                        <a:pt x="14" y="57"/>
                        <a:pt x="18" y="59"/>
                        <a:pt x="23" y="59"/>
                      </a:cubicBezTo>
                      <a:cubicBezTo>
                        <a:pt x="27" y="59"/>
                        <a:pt x="31" y="57"/>
                        <a:pt x="34" y="55"/>
                      </a:cubicBezTo>
                      <a:cubicBezTo>
                        <a:pt x="38" y="50"/>
                        <a:pt x="38" y="46"/>
                        <a:pt x="38" y="33"/>
                      </a:cubicBezTo>
                      <a:cubicBezTo>
                        <a:pt x="38" y="19"/>
                        <a:pt x="38" y="15"/>
                        <a:pt x="34" y="1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16"/>
                <p:cNvSpPr>
                  <a:spLocks/>
                </p:cNvSpPr>
                <p:nvPr userDrawn="1"/>
              </p:nvSpPr>
              <p:spPr bwMode="auto">
                <a:xfrm>
                  <a:off x="3151188" y="585788"/>
                  <a:ext cx="107950" cy="155575"/>
                </a:xfrm>
                <a:custGeom>
                  <a:avLst/>
                  <a:gdLst/>
                  <a:ahLst/>
                  <a:cxnLst>
                    <a:cxn ang="0">
                      <a:pos x="40" y="58"/>
                    </a:cxn>
                    <a:cxn ang="0">
                      <a:pos x="22" y="65"/>
                    </a:cxn>
                    <a:cxn ang="0">
                      <a:pos x="6" y="59"/>
                    </a:cxn>
                    <a:cxn ang="0">
                      <a:pos x="0" y="33"/>
                    </a:cxn>
                    <a:cxn ang="0">
                      <a:pos x="6" y="7"/>
                    </a:cxn>
                    <a:cxn ang="0">
                      <a:pos x="22" y="0"/>
                    </a:cxn>
                    <a:cxn ang="0">
                      <a:pos x="45" y="19"/>
                    </a:cxn>
                    <a:cxn ang="0">
                      <a:pos x="38" y="19"/>
                    </a:cxn>
                    <a:cxn ang="0">
                      <a:pos x="22" y="6"/>
                    </a:cxn>
                    <a:cxn ang="0">
                      <a:pos x="11" y="11"/>
                    </a:cxn>
                    <a:cxn ang="0">
                      <a:pos x="7" y="33"/>
                    </a:cxn>
                    <a:cxn ang="0">
                      <a:pos x="11" y="55"/>
                    </a:cxn>
                    <a:cxn ang="0">
                      <a:pos x="22" y="59"/>
                    </a:cxn>
                    <a:cxn ang="0">
                      <a:pos x="35" y="54"/>
                    </a:cxn>
                    <a:cxn ang="0">
                      <a:pos x="38" y="42"/>
                    </a:cxn>
                    <a:cxn ang="0">
                      <a:pos x="38" y="37"/>
                    </a:cxn>
                    <a:cxn ang="0">
                      <a:pos x="22" y="37"/>
                    </a:cxn>
                    <a:cxn ang="0">
                      <a:pos x="22" y="31"/>
                    </a:cxn>
                    <a:cxn ang="0">
                      <a:pos x="45" y="31"/>
                    </a:cxn>
                    <a:cxn ang="0">
                      <a:pos x="45" y="41"/>
                    </a:cxn>
                    <a:cxn ang="0">
                      <a:pos x="40" y="58"/>
                    </a:cxn>
                  </a:cxnLst>
                  <a:rect l="0" t="0" r="r" b="b"/>
                  <a:pathLst>
                    <a:path w="45" h="65">
                      <a:moveTo>
                        <a:pt x="40" y="58"/>
                      </a:moveTo>
                      <a:cubicBezTo>
                        <a:pt x="35" y="63"/>
                        <a:pt x="29" y="65"/>
                        <a:pt x="22" y="65"/>
                      </a:cubicBezTo>
                      <a:cubicBezTo>
                        <a:pt x="16" y="65"/>
                        <a:pt x="10" y="63"/>
                        <a:pt x="6" y="59"/>
                      </a:cubicBezTo>
                      <a:cubicBezTo>
                        <a:pt x="0" y="53"/>
                        <a:pt x="0" y="46"/>
                        <a:pt x="0" y="33"/>
                      </a:cubicBezTo>
                      <a:cubicBezTo>
                        <a:pt x="0" y="19"/>
                        <a:pt x="0" y="13"/>
                        <a:pt x="6" y="7"/>
                      </a:cubicBezTo>
                      <a:cubicBezTo>
                        <a:pt x="10" y="2"/>
                        <a:pt x="16" y="0"/>
                        <a:pt x="22" y="0"/>
                      </a:cubicBezTo>
                      <a:cubicBezTo>
                        <a:pt x="35" y="0"/>
                        <a:pt x="43" y="8"/>
                        <a:pt x="45" y="19"/>
                      </a:cubicBezTo>
                      <a:cubicBezTo>
                        <a:pt x="38" y="19"/>
                        <a:pt x="38" y="19"/>
                        <a:pt x="38" y="19"/>
                      </a:cubicBezTo>
                      <a:cubicBezTo>
                        <a:pt x="36" y="11"/>
                        <a:pt x="30" y="6"/>
                        <a:pt x="22" y="6"/>
                      </a:cubicBezTo>
                      <a:cubicBezTo>
                        <a:pt x="18" y="6"/>
                        <a:pt x="14" y="8"/>
                        <a:pt x="11" y="11"/>
                      </a:cubicBezTo>
                      <a:cubicBezTo>
                        <a:pt x="7" y="15"/>
                        <a:pt x="7" y="19"/>
                        <a:pt x="7" y="33"/>
                      </a:cubicBezTo>
                      <a:cubicBezTo>
                        <a:pt x="7" y="46"/>
                        <a:pt x="7" y="51"/>
                        <a:pt x="11" y="55"/>
                      </a:cubicBezTo>
                      <a:cubicBezTo>
                        <a:pt x="14" y="58"/>
                        <a:pt x="18" y="59"/>
                        <a:pt x="22" y="59"/>
                      </a:cubicBezTo>
                      <a:cubicBezTo>
                        <a:pt x="27" y="59"/>
                        <a:pt x="32" y="57"/>
                        <a:pt x="35" y="54"/>
                      </a:cubicBezTo>
                      <a:cubicBezTo>
                        <a:pt x="37" y="51"/>
                        <a:pt x="38" y="47"/>
                        <a:pt x="38" y="42"/>
                      </a:cubicBezTo>
                      <a:cubicBezTo>
                        <a:pt x="38" y="37"/>
                        <a:pt x="38" y="37"/>
                        <a:pt x="38" y="37"/>
                      </a:cubicBezTo>
                      <a:cubicBezTo>
                        <a:pt x="22" y="37"/>
                        <a:pt x="22" y="37"/>
                        <a:pt x="22" y="37"/>
                      </a:cubicBezTo>
                      <a:cubicBezTo>
                        <a:pt x="22" y="31"/>
                        <a:pt x="22" y="31"/>
                        <a:pt x="22" y="31"/>
                      </a:cubicBezTo>
                      <a:cubicBezTo>
                        <a:pt x="45" y="31"/>
                        <a:pt x="45" y="31"/>
                        <a:pt x="45" y="31"/>
                      </a:cubicBezTo>
                      <a:cubicBezTo>
                        <a:pt x="45" y="41"/>
                        <a:pt x="45" y="41"/>
                        <a:pt x="45" y="41"/>
                      </a:cubicBezTo>
                      <a:cubicBezTo>
                        <a:pt x="45" y="49"/>
                        <a:pt x="43" y="54"/>
                        <a:pt x="40" y="58"/>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7"/>
                <p:cNvSpPr>
                  <a:spLocks/>
                </p:cNvSpPr>
                <p:nvPr userDrawn="1"/>
              </p:nvSpPr>
              <p:spPr bwMode="auto">
                <a:xfrm>
                  <a:off x="3278188" y="588963"/>
                  <a:ext cx="107950" cy="152400"/>
                </a:xfrm>
                <a:custGeom>
                  <a:avLst/>
                  <a:gdLst/>
                  <a:ahLst/>
                  <a:cxnLst>
                    <a:cxn ang="0">
                      <a:pos x="39" y="56"/>
                    </a:cxn>
                    <a:cxn ang="0">
                      <a:pos x="39" y="96"/>
                    </a:cxn>
                    <a:cxn ang="0">
                      <a:pos x="29" y="96"/>
                    </a:cxn>
                    <a:cxn ang="0">
                      <a:pos x="29" y="56"/>
                    </a:cxn>
                    <a:cxn ang="0">
                      <a:pos x="0" y="0"/>
                    </a:cxn>
                    <a:cxn ang="0">
                      <a:pos x="11" y="0"/>
                    </a:cxn>
                    <a:cxn ang="0">
                      <a:pos x="35" y="45"/>
                    </a:cxn>
                    <a:cxn ang="0">
                      <a:pos x="57" y="0"/>
                    </a:cxn>
                    <a:cxn ang="0">
                      <a:pos x="68" y="0"/>
                    </a:cxn>
                    <a:cxn ang="0">
                      <a:pos x="39" y="56"/>
                    </a:cxn>
                  </a:cxnLst>
                  <a:rect l="0" t="0" r="r" b="b"/>
                  <a:pathLst>
                    <a:path w="68" h="96">
                      <a:moveTo>
                        <a:pt x="39" y="56"/>
                      </a:moveTo>
                      <a:lnTo>
                        <a:pt x="39" y="96"/>
                      </a:lnTo>
                      <a:lnTo>
                        <a:pt x="29" y="96"/>
                      </a:lnTo>
                      <a:lnTo>
                        <a:pt x="29" y="56"/>
                      </a:lnTo>
                      <a:lnTo>
                        <a:pt x="0" y="0"/>
                      </a:lnTo>
                      <a:lnTo>
                        <a:pt x="11" y="0"/>
                      </a:lnTo>
                      <a:lnTo>
                        <a:pt x="35" y="45"/>
                      </a:lnTo>
                      <a:lnTo>
                        <a:pt x="57" y="0"/>
                      </a:lnTo>
                      <a:lnTo>
                        <a:pt x="68" y="0"/>
                      </a:lnTo>
                      <a:lnTo>
                        <a:pt x="39" y="5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8"/>
                <p:cNvSpPr>
                  <a:spLocks/>
                </p:cNvSpPr>
                <p:nvPr userDrawn="1"/>
              </p:nvSpPr>
              <p:spPr bwMode="auto">
                <a:xfrm>
                  <a:off x="2036763" y="801688"/>
                  <a:ext cx="107950" cy="158750"/>
                </a:xfrm>
                <a:custGeom>
                  <a:avLst/>
                  <a:gdLst/>
                  <a:ahLst/>
                  <a:cxnLst>
                    <a:cxn ang="0">
                      <a:pos x="22" y="66"/>
                    </a:cxn>
                    <a:cxn ang="0">
                      <a:pos x="6" y="59"/>
                    </a:cxn>
                    <a:cxn ang="0">
                      <a:pos x="0" y="33"/>
                    </a:cxn>
                    <a:cxn ang="0">
                      <a:pos x="6" y="7"/>
                    </a:cxn>
                    <a:cxn ang="0">
                      <a:pos x="22" y="0"/>
                    </a:cxn>
                    <a:cxn ang="0">
                      <a:pos x="45" y="19"/>
                    </a:cxn>
                    <a:cxn ang="0">
                      <a:pos x="37" y="19"/>
                    </a:cxn>
                    <a:cxn ang="0">
                      <a:pos x="22" y="6"/>
                    </a:cxn>
                    <a:cxn ang="0">
                      <a:pos x="11" y="11"/>
                    </a:cxn>
                    <a:cxn ang="0">
                      <a:pos x="7" y="33"/>
                    </a:cxn>
                    <a:cxn ang="0">
                      <a:pos x="11" y="55"/>
                    </a:cxn>
                    <a:cxn ang="0">
                      <a:pos x="22" y="60"/>
                    </a:cxn>
                    <a:cxn ang="0">
                      <a:pos x="38" y="47"/>
                    </a:cxn>
                    <a:cxn ang="0">
                      <a:pos x="45" y="47"/>
                    </a:cxn>
                    <a:cxn ang="0">
                      <a:pos x="22" y="66"/>
                    </a:cxn>
                  </a:cxnLst>
                  <a:rect l="0" t="0" r="r" b="b"/>
                  <a:pathLst>
                    <a:path w="45" h="66">
                      <a:moveTo>
                        <a:pt x="22" y="66"/>
                      </a:moveTo>
                      <a:cubicBezTo>
                        <a:pt x="16" y="66"/>
                        <a:pt x="10" y="63"/>
                        <a:pt x="6" y="59"/>
                      </a:cubicBezTo>
                      <a:cubicBezTo>
                        <a:pt x="0" y="53"/>
                        <a:pt x="0" y="47"/>
                        <a:pt x="0" y="33"/>
                      </a:cubicBezTo>
                      <a:cubicBezTo>
                        <a:pt x="0" y="19"/>
                        <a:pt x="0" y="13"/>
                        <a:pt x="6" y="7"/>
                      </a:cubicBezTo>
                      <a:cubicBezTo>
                        <a:pt x="10" y="3"/>
                        <a:pt x="16" y="0"/>
                        <a:pt x="22" y="0"/>
                      </a:cubicBezTo>
                      <a:cubicBezTo>
                        <a:pt x="34" y="0"/>
                        <a:pt x="42" y="7"/>
                        <a:pt x="45" y="19"/>
                      </a:cubicBezTo>
                      <a:cubicBezTo>
                        <a:pt x="37" y="19"/>
                        <a:pt x="37" y="19"/>
                        <a:pt x="37" y="19"/>
                      </a:cubicBezTo>
                      <a:cubicBezTo>
                        <a:pt x="36" y="12"/>
                        <a:pt x="30" y="6"/>
                        <a:pt x="22" y="6"/>
                      </a:cubicBezTo>
                      <a:cubicBezTo>
                        <a:pt x="18" y="6"/>
                        <a:pt x="14" y="8"/>
                        <a:pt x="11" y="11"/>
                      </a:cubicBezTo>
                      <a:cubicBezTo>
                        <a:pt x="7" y="15"/>
                        <a:pt x="7" y="20"/>
                        <a:pt x="7" y="33"/>
                      </a:cubicBezTo>
                      <a:cubicBezTo>
                        <a:pt x="7" y="46"/>
                        <a:pt x="7" y="51"/>
                        <a:pt x="11" y="55"/>
                      </a:cubicBezTo>
                      <a:cubicBezTo>
                        <a:pt x="14" y="58"/>
                        <a:pt x="18" y="60"/>
                        <a:pt x="22" y="60"/>
                      </a:cubicBezTo>
                      <a:cubicBezTo>
                        <a:pt x="30" y="60"/>
                        <a:pt x="36" y="54"/>
                        <a:pt x="38" y="47"/>
                      </a:cubicBezTo>
                      <a:cubicBezTo>
                        <a:pt x="45" y="47"/>
                        <a:pt x="45" y="47"/>
                        <a:pt x="45" y="47"/>
                      </a:cubicBezTo>
                      <a:cubicBezTo>
                        <a:pt x="42" y="59"/>
                        <a:pt x="34" y="66"/>
                        <a:pt x="22" y="6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9"/>
                <p:cNvSpPr>
                  <a:spLocks noEditPoints="1"/>
                </p:cNvSpPr>
                <p:nvPr userDrawn="1"/>
              </p:nvSpPr>
              <p:spPr bwMode="auto">
                <a:xfrm>
                  <a:off x="2174876" y="801688"/>
                  <a:ext cx="107950" cy="158750"/>
                </a:xfrm>
                <a:custGeom>
                  <a:avLst/>
                  <a:gdLst/>
                  <a:ahLst/>
                  <a:cxnLst>
                    <a:cxn ang="0">
                      <a:pos x="39" y="59"/>
                    </a:cxn>
                    <a:cxn ang="0">
                      <a:pos x="23" y="66"/>
                    </a:cxn>
                    <a:cxn ang="0">
                      <a:pos x="6" y="59"/>
                    </a:cxn>
                    <a:cxn ang="0">
                      <a:pos x="0" y="33"/>
                    </a:cxn>
                    <a:cxn ang="0">
                      <a:pos x="6" y="7"/>
                    </a:cxn>
                    <a:cxn ang="0">
                      <a:pos x="23" y="0"/>
                    </a:cxn>
                    <a:cxn ang="0">
                      <a:pos x="39" y="7"/>
                    </a:cxn>
                    <a:cxn ang="0">
                      <a:pos x="45" y="33"/>
                    </a:cxn>
                    <a:cxn ang="0">
                      <a:pos x="39" y="59"/>
                    </a:cxn>
                    <a:cxn ang="0">
                      <a:pos x="34" y="11"/>
                    </a:cxn>
                    <a:cxn ang="0">
                      <a:pos x="23" y="6"/>
                    </a:cxn>
                    <a:cxn ang="0">
                      <a:pos x="12" y="11"/>
                    </a:cxn>
                    <a:cxn ang="0">
                      <a:pos x="7" y="33"/>
                    </a:cxn>
                    <a:cxn ang="0">
                      <a:pos x="12" y="55"/>
                    </a:cxn>
                    <a:cxn ang="0">
                      <a:pos x="23" y="60"/>
                    </a:cxn>
                    <a:cxn ang="0">
                      <a:pos x="34" y="55"/>
                    </a:cxn>
                    <a:cxn ang="0">
                      <a:pos x="39" y="33"/>
                    </a:cxn>
                    <a:cxn ang="0">
                      <a:pos x="34" y="11"/>
                    </a:cxn>
                  </a:cxnLst>
                  <a:rect l="0" t="0" r="r" b="b"/>
                  <a:pathLst>
                    <a:path w="45" h="66">
                      <a:moveTo>
                        <a:pt x="39" y="59"/>
                      </a:moveTo>
                      <a:cubicBezTo>
                        <a:pt x="35" y="63"/>
                        <a:pt x="29" y="66"/>
                        <a:pt x="23" y="66"/>
                      </a:cubicBezTo>
                      <a:cubicBezTo>
                        <a:pt x="16" y="66"/>
                        <a:pt x="11" y="63"/>
                        <a:pt x="6" y="59"/>
                      </a:cubicBezTo>
                      <a:cubicBezTo>
                        <a:pt x="0" y="53"/>
                        <a:pt x="0" y="47"/>
                        <a:pt x="0" y="33"/>
                      </a:cubicBezTo>
                      <a:cubicBezTo>
                        <a:pt x="0" y="19"/>
                        <a:pt x="0" y="13"/>
                        <a:pt x="6" y="7"/>
                      </a:cubicBezTo>
                      <a:cubicBezTo>
                        <a:pt x="11" y="3"/>
                        <a:pt x="16" y="0"/>
                        <a:pt x="23" y="0"/>
                      </a:cubicBezTo>
                      <a:cubicBezTo>
                        <a:pt x="29" y="0"/>
                        <a:pt x="35" y="3"/>
                        <a:pt x="39" y="7"/>
                      </a:cubicBezTo>
                      <a:cubicBezTo>
                        <a:pt x="45" y="13"/>
                        <a:pt x="45" y="19"/>
                        <a:pt x="45" y="33"/>
                      </a:cubicBezTo>
                      <a:cubicBezTo>
                        <a:pt x="45" y="47"/>
                        <a:pt x="45" y="53"/>
                        <a:pt x="39" y="59"/>
                      </a:cubicBezTo>
                      <a:moveTo>
                        <a:pt x="34" y="11"/>
                      </a:moveTo>
                      <a:cubicBezTo>
                        <a:pt x="31" y="8"/>
                        <a:pt x="27" y="6"/>
                        <a:pt x="23" y="6"/>
                      </a:cubicBezTo>
                      <a:cubicBezTo>
                        <a:pt x="19" y="6"/>
                        <a:pt x="15" y="8"/>
                        <a:pt x="12" y="11"/>
                      </a:cubicBezTo>
                      <a:cubicBezTo>
                        <a:pt x="8" y="15"/>
                        <a:pt x="7" y="20"/>
                        <a:pt x="7" y="33"/>
                      </a:cubicBezTo>
                      <a:cubicBezTo>
                        <a:pt x="7" y="46"/>
                        <a:pt x="8" y="51"/>
                        <a:pt x="12" y="55"/>
                      </a:cubicBezTo>
                      <a:cubicBezTo>
                        <a:pt x="15" y="58"/>
                        <a:pt x="19" y="60"/>
                        <a:pt x="23" y="60"/>
                      </a:cubicBezTo>
                      <a:cubicBezTo>
                        <a:pt x="27" y="60"/>
                        <a:pt x="31" y="58"/>
                        <a:pt x="34" y="55"/>
                      </a:cubicBezTo>
                      <a:cubicBezTo>
                        <a:pt x="38" y="51"/>
                        <a:pt x="39" y="46"/>
                        <a:pt x="39" y="33"/>
                      </a:cubicBezTo>
                      <a:cubicBezTo>
                        <a:pt x="39" y="20"/>
                        <a:pt x="38" y="15"/>
                        <a:pt x="34" y="1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20"/>
                <p:cNvSpPr>
                  <a:spLocks/>
                </p:cNvSpPr>
                <p:nvPr userDrawn="1"/>
              </p:nvSpPr>
              <p:spPr bwMode="auto">
                <a:xfrm>
                  <a:off x="2320926" y="804863"/>
                  <a:ext cx="112713" cy="152400"/>
                </a:xfrm>
                <a:custGeom>
                  <a:avLst/>
                  <a:gdLst/>
                  <a:ahLst/>
                  <a:cxnLst>
                    <a:cxn ang="0">
                      <a:pos x="62" y="96"/>
                    </a:cxn>
                    <a:cxn ang="0">
                      <a:pos x="10" y="19"/>
                    </a:cxn>
                    <a:cxn ang="0">
                      <a:pos x="10" y="96"/>
                    </a:cxn>
                    <a:cxn ang="0">
                      <a:pos x="0" y="96"/>
                    </a:cxn>
                    <a:cxn ang="0">
                      <a:pos x="0" y="0"/>
                    </a:cxn>
                    <a:cxn ang="0">
                      <a:pos x="9" y="0"/>
                    </a:cxn>
                    <a:cxn ang="0">
                      <a:pos x="60" y="77"/>
                    </a:cxn>
                    <a:cxn ang="0">
                      <a:pos x="60" y="0"/>
                    </a:cxn>
                    <a:cxn ang="0">
                      <a:pos x="71" y="0"/>
                    </a:cxn>
                    <a:cxn ang="0">
                      <a:pos x="71" y="96"/>
                    </a:cxn>
                    <a:cxn ang="0">
                      <a:pos x="62" y="96"/>
                    </a:cxn>
                  </a:cxnLst>
                  <a:rect l="0" t="0" r="r" b="b"/>
                  <a:pathLst>
                    <a:path w="71" h="96">
                      <a:moveTo>
                        <a:pt x="62" y="96"/>
                      </a:moveTo>
                      <a:lnTo>
                        <a:pt x="10" y="19"/>
                      </a:lnTo>
                      <a:lnTo>
                        <a:pt x="10" y="96"/>
                      </a:lnTo>
                      <a:lnTo>
                        <a:pt x="0" y="96"/>
                      </a:lnTo>
                      <a:lnTo>
                        <a:pt x="0" y="0"/>
                      </a:lnTo>
                      <a:lnTo>
                        <a:pt x="9" y="0"/>
                      </a:lnTo>
                      <a:lnTo>
                        <a:pt x="60" y="77"/>
                      </a:lnTo>
                      <a:lnTo>
                        <a:pt x="60" y="0"/>
                      </a:lnTo>
                      <a:lnTo>
                        <a:pt x="71" y="0"/>
                      </a:lnTo>
                      <a:lnTo>
                        <a:pt x="71" y="96"/>
                      </a:lnTo>
                      <a:lnTo>
                        <a:pt x="62" y="9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21"/>
                <p:cNvSpPr>
                  <a:spLocks/>
                </p:cNvSpPr>
                <p:nvPr userDrawn="1"/>
              </p:nvSpPr>
              <p:spPr bwMode="auto">
                <a:xfrm>
                  <a:off x="2474913" y="804863"/>
                  <a:ext cx="95250" cy="152400"/>
                </a:xfrm>
                <a:custGeom>
                  <a:avLst/>
                  <a:gdLst/>
                  <a:ahLst/>
                  <a:cxnLst>
                    <a:cxn ang="0">
                      <a:pos x="10" y="9"/>
                    </a:cxn>
                    <a:cxn ang="0">
                      <a:pos x="10" y="45"/>
                    </a:cxn>
                    <a:cxn ang="0">
                      <a:pos x="54" y="45"/>
                    </a:cxn>
                    <a:cxn ang="0">
                      <a:pos x="54" y="54"/>
                    </a:cxn>
                    <a:cxn ang="0">
                      <a:pos x="10" y="54"/>
                    </a:cxn>
                    <a:cxn ang="0">
                      <a:pos x="10" y="96"/>
                    </a:cxn>
                    <a:cxn ang="0">
                      <a:pos x="0" y="96"/>
                    </a:cxn>
                    <a:cxn ang="0">
                      <a:pos x="0" y="0"/>
                    </a:cxn>
                    <a:cxn ang="0">
                      <a:pos x="60" y="0"/>
                    </a:cxn>
                    <a:cxn ang="0">
                      <a:pos x="60" y="9"/>
                    </a:cxn>
                    <a:cxn ang="0">
                      <a:pos x="10" y="9"/>
                    </a:cxn>
                  </a:cxnLst>
                  <a:rect l="0" t="0" r="r" b="b"/>
                  <a:pathLst>
                    <a:path w="60" h="96">
                      <a:moveTo>
                        <a:pt x="10" y="9"/>
                      </a:moveTo>
                      <a:lnTo>
                        <a:pt x="10" y="45"/>
                      </a:lnTo>
                      <a:lnTo>
                        <a:pt x="54" y="45"/>
                      </a:lnTo>
                      <a:lnTo>
                        <a:pt x="54" y="54"/>
                      </a:lnTo>
                      <a:lnTo>
                        <a:pt x="10" y="54"/>
                      </a:lnTo>
                      <a:lnTo>
                        <a:pt x="10" y="96"/>
                      </a:lnTo>
                      <a:lnTo>
                        <a:pt x="0" y="96"/>
                      </a:lnTo>
                      <a:lnTo>
                        <a:pt x="0" y="0"/>
                      </a:lnTo>
                      <a:lnTo>
                        <a:pt x="60" y="0"/>
                      </a:lnTo>
                      <a:lnTo>
                        <a:pt x="60" y="9"/>
                      </a:lnTo>
                      <a:lnTo>
                        <a:pt x="10" y="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22"/>
                <p:cNvSpPr>
                  <a:spLocks/>
                </p:cNvSpPr>
                <p:nvPr userDrawn="1"/>
              </p:nvSpPr>
              <p:spPr bwMode="auto">
                <a:xfrm>
                  <a:off x="2601913" y="804863"/>
                  <a:ext cx="95250" cy="152400"/>
                </a:xfrm>
                <a:custGeom>
                  <a:avLst/>
                  <a:gdLst/>
                  <a:ahLst/>
                  <a:cxnLst>
                    <a:cxn ang="0">
                      <a:pos x="0" y="96"/>
                    </a:cxn>
                    <a:cxn ang="0">
                      <a:pos x="0" y="0"/>
                    </a:cxn>
                    <a:cxn ang="0">
                      <a:pos x="60" y="0"/>
                    </a:cxn>
                    <a:cxn ang="0">
                      <a:pos x="60" y="9"/>
                    </a:cxn>
                    <a:cxn ang="0">
                      <a:pos x="10" y="9"/>
                    </a:cxn>
                    <a:cxn ang="0">
                      <a:pos x="10" y="43"/>
                    </a:cxn>
                    <a:cxn ang="0">
                      <a:pos x="53" y="43"/>
                    </a:cxn>
                    <a:cxn ang="0">
                      <a:pos x="53" y="53"/>
                    </a:cxn>
                    <a:cxn ang="0">
                      <a:pos x="10" y="53"/>
                    </a:cxn>
                    <a:cxn ang="0">
                      <a:pos x="10" y="87"/>
                    </a:cxn>
                    <a:cxn ang="0">
                      <a:pos x="60" y="87"/>
                    </a:cxn>
                    <a:cxn ang="0">
                      <a:pos x="60" y="96"/>
                    </a:cxn>
                    <a:cxn ang="0">
                      <a:pos x="0" y="96"/>
                    </a:cxn>
                  </a:cxnLst>
                  <a:rect l="0" t="0" r="r" b="b"/>
                  <a:pathLst>
                    <a:path w="60" h="96">
                      <a:moveTo>
                        <a:pt x="0" y="96"/>
                      </a:moveTo>
                      <a:lnTo>
                        <a:pt x="0" y="0"/>
                      </a:lnTo>
                      <a:lnTo>
                        <a:pt x="60" y="0"/>
                      </a:lnTo>
                      <a:lnTo>
                        <a:pt x="60" y="9"/>
                      </a:lnTo>
                      <a:lnTo>
                        <a:pt x="10" y="9"/>
                      </a:lnTo>
                      <a:lnTo>
                        <a:pt x="10" y="43"/>
                      </a:lnTo>
                      <a:lnTo>
                        <a:pt x="53" y="43"/>
                      </a:lnTo>
                      <a:lnTo>
                        <a:pt x="53" y="53"/>
                      </a:lnTo>
                      <a:lnTo>
                        <a:pt x="10" y="53"/>
                      </a:lnTo>
                      <a:lnTo>
                        <a:pt x="10" y="87"/>
                      </a:lnTo>
                      <a:lnTo>
                        <a:pt x="60" y="87"/>
                      </a:lnTo>
                      <a:lnTo>
                        <a:pt x="60" y="96"/>
                      </a:lnTo>
                      <a:lnTo>
                        <a:pt x="0" y="9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23"/>
                <p:cNvSpPr>
                  <a:spLocks noEditPoints="1"/>
                </p:cNvSpPr>
                <p:nvPr userDrawn="1"/>
              </p:nvSpPr>
              <p:spPr bwMode="auto">
                <a:xfrm>
                  <a:off x="2730501" y="804863"/>
                  <a:ext cx="107950" cy="152400"/>
                </a:xfrm>
                <a:custGeom>
                  <a:avLst/>
                  <a:gdLst/>
                  <a:ahLst/>
                  <a:cxnLst>
                    <a:cxn ang="0">
                      <a:pos x="37" y="64"/>
                    </a:cxn>
                    <a:cxn ang="0">
                      <a:pos x="22" y="36"/>
                    </a:cxn>
                    <a:cxn ang="0">
                      <a:pos x="7" y="36"/>
                    </a:cxn>
                    <a:cxn ang="0">
                      <a:pos x="7" y="64"/>
                    </a:cxn>
                    <a:cxn ang="0">
                      <a:pos x="0" y="64"/>
                    </a:cxn>
                    <a:cxn ang="0">
                      <a:pos x="0" y="0"/>
                    </a:cxn>
                    <a:cxn ang="0">
                      <a:pos x="25" y="0"/>
                    </a:cxn>
                    <a:cxn ang="0">
                      <a:pos x="44" y="18"/>
                    </a:cxn>
                    <a:cxn ang="0">
                      <a:pos x="30" y="35"/>
                    </a:cxn>
                    <a:cxn ang="0">
                      <a:pos x="45" y="64"/>
                    </a:cxn>
                    <a:cxn ang="0">
                      <a:pos x="37" y="64"/>
                    </a:cxn>
                    <a:cxn ang="0">
                      <a:pos x="24" y="6"/>
                    </a:cxn>
                    <a:cxn ang="0">
                      <a:pos x="7" y="6"/>
                    </a:cxn>
                    <a:cxn ang="0">
                      <a:pos x="7" y="30"/>
                    </a:cxn>
                    <a:cxn ang="0">
                      <a:pos x="24" y="30"/>
                    </a:cxn>
                    <a:cxn ang="0">
                      <a:pos x="37" y="18"/>
                    </a:cxn>
                    <a:cxn ang="0">
                      <a:pos x="24" y="6"/>
                    </a:cxn>
                  </a:cxnLst>
                  <a:rect l="0" t="0" r="r" b="b"/>
                  <a:pathLst>
                    <a:path w="45" h="64">
                      <a:moveTo>
                        <a:pt x="37" y="64"/>
                      </a:moveTo>
                      <a:cubicBezTo>
                        <a:pt x="22" y="36"/>
                        <a:pt x="22" y="36"/>
                        <a:pt x="22" y="36"/>
                      </a:cubicBezTo>
                      <a:cubicBezTo>
                        <a:pt x="7" y="36"/>
                        <a:pt x="7" y="36"/>
                        <a:pt x="7" y="36"/>
                      </a:cubicBezTo>
                      <a:cubicBezTo>
                        <a:pt x="7" y="64"/>
                        <a:pt x="7" y="64"/>
                        <a:pt x="7" y="64"/>
                      </a:cubicBezTo>
                      <a:cubicBezTo>
                        <a:pt x="0" y="64"/>
                        <a:pt x="0" y="64"/>
                        <a:pt x="0" y="64"/>
                      </a:cubicBezTo>
                      <a:cubicBezTo>
                        <a:pt x="0" y="0"/>
                        <a:pt x="0" y="0"/>
                        <a:pt x="0" y="0"/>
                      </a:cubicBezTo>
                      <a:cubicBezTo>
                        <a:pt x="25" y="0"/>
                        <a:pt x="25" y="0"/>
                        <a:pt x="25" y="0"/>
                      </a:cubicBezTo>
                      <a:cubicBezTo>
                        <a:pt x="36" y="0"/>
                        <a:pt x="44" y="7"/>
                        <a:pt x="44" y="18"/>
                      </a:cubicBezTo>
                      <a:cubicBezTo>
                        <a:pt x="44" y="27"/>
                        <a:pt x="38" y="33"/>
                        <a:pt x="30" y="35"/>
                      </a:cubicBezTo>
                      <a:cubicBezTo>
                        <a:pt x="45" y="64"/>
                        <a:pt x="45" y="64"/>
                        <a:pt x="45" y="64"/>
                      </a:cubicBezTo>
                      <a:lnTo>
                        <a:pt x="37" y="64"/>
                      </a:lnTo>
                      <a:close/>
                      <a:moveTo>
                        <a:pt x="24" y="6"/>
                      </a:moveTo>
                      <a:cubicBezTo>
                        <a:pt x="7" y="6"/>
                        <a:pt x="7" y="6"/>
                        <a:pt x="7" y="6"/>
                      </a:cubicBezTo>
                      <a:cubicBezTo>
                        <a:pt x="7" y="30"/>
                        <a:pt x="7" y="30"/>
                        <a:pt x="7" y="30"/>
                      </a:cubicBezTo>
                      <a:cubicBezTo>
                        <a:pt x="24" y="30"/>
                        <a:pt x="24" y="30"/>
                        <a:pt x="24" y="30"/>
                      </a:cubicBezTo>
                      <a:cubicBezTo>
                        <a:pt x="31" y="30"/>
                        <a:pt x="37" y="26"/>
                        <a:pt x="37" y="18"/>
                      </a:cubicBezTo>
                      <a:cubicBezTo>
                        <a:pt x="37" y="10"/>
                        <a:pt x="31" y="6"/>
                        <a:pt x="24" y="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24"/>
                <p:cNvSpPr>
                  <a:spLocks/>
                </p:cNvSpPr>
                <p:nvPr userDrawn="1"/>
              </p:nvSpPr>
              <p:spPr bwMode="auto">
                <a:xfrm>
                  <a:off x="2871788" y="804863"/>
                  <a:ext cx="96838" cy="152400"/>
                </a:xfrm>
                <a:custGeom>
                  <a:avLst/>
                  <a:gdLst/>
                  <a:ahLst/>
                  <a:cxnLst>
                    <a:cxn ang="0">
                      <a:pos x="0" y="96"/>
                    </a:cxn>
                    <a:cxn ang="0">
                      <a:pos x="0" y="0"/>
                    </a:cxn>
                    <a:cxn ang="0">
                      <a:pos x="61" y="0"/>
                    </a:cxn>
                    <a:cxn ang="0">
                      <a:pos x="61" y="9"/>
                    </a:cxn>
                    <a:cxn ang="0">
                      <a:pos x="10" y="9"/>
                    </a:cxn>
                    <a:cxn ang="0">
                      <a:pos x="10" y="43"/>
                    </a:cxn>
                    <a:cxn ang="0">
                      <a:pos x="53" y="43"/>
                    </a:cxn>
                    <a:cxn ang="0">
                      <a:pos x="53" y="53"/>
                    </a:cxn>
                    <a:cxn ang="0">
                      <a:pos x="10" y="53"/>
                    </a:cxn>
                    <a:cxn ang="0">
                      <a:pos x="10" y="87"/>
                    </a:cxn>
                    <a:cxn ang="0">
                      <a:pos x="61" y="87"/>
                    </a:cxn>
                    <a:cxn ang="0">
                      <a:pos x="61" y="96"/>
                    </a:cxn>
                    <a:cxn ang="0">
                      <a:pos x="0" y="96"/>
                    </a:cxn>
                  </a:cxnLst>
                  <a:rect l="0" t="0" r="r" b="b"/>
                  <a:pathLst>
                    <a:path w="61" h="96">
                      <a:moveTo>
                        <a:pt x="0" y="96"/>
                      </a:moveTo>
                      <a:lnTo>
                        <a:pt x="0" y="0"/>
                      </a:lnTo>
                      <a:lnTo>
                        <a:pt x="61" y="0"/>
                      </a:lnTo>
                      <a:lnTo>
                        <a:pt x="61" y="9"/>
                      </a:lnTo>
                      <a:lnTo>
                        <a:pt x="10" y="9"/>
                      </a:lnTo>
                      <a:lnTo>
                        <a:pt x="10" y="43"/>
                      </a:lnTo>
                      <a:lnTo>
                        <a:pt x="53" y="43"/>
                      </a:lnTo>
                      <a:lnTo>
                        <a:pt x="53" y="53"/>
                      </a:lnTo>
                      <a:lnTo>
                        <a:pt x="10" y="53"/>
                      </a:lnTo>
                      <a:lnTo>
                        <a:pt x="10" y="87"/>
                      </a:lnTo>
                      <a:lnTo>
                        <a:pt x="61" y="87"/>
                      </a:lnTo>
                      <a:lnTo>
                        <a:pt x="61" y="96"/>
                      </a:lnTo>
                      <a:lnTo>
                        <a:pt x="0" y="9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5"/>
                <p:cNvSpPr>
                  <a:spLocks/>
                </p:cNvSpPr>
                <p:nvPr userDrawn="1"/>
              </p:nvSpPr>
              <p:spPr bwMode="auto">
                <a:xfrm>
                  <a:off x="3000376" y="804863"/>
                  <a:ext cx="114300" cy="152400"/>
                </a:xfrm>
                <a:custGeom>
                  <a:avLst/>
                  <a:gdLst/>
                  <a:ahLst/>
                  <a:cxnLst>
                    <a:cxn ang="0">
                      <a:pos x="62" y="96"/>
                    </a:cxn>
                    <a:cxn ang="0">
                      <a:pos x="10" y="19"/>
                    </a:cxn>
                    <a:cxn ang="0">
                      <a:pos x="10" y="96"/>
                    </a:cxn>
                    <a:cxn ang="0">
                      <a:pos x="0" y="96"/>
                    </a:cxn>
                    <a:cxn ang="0">
                      <a:pos x="0" y="0"/>
                    </a:cxn>
                    <a:cxn ang="0">
                      <a:pos x="10" y="0"/>
                    </a:cxn>
                    <a:cxn ang="0">
                      <a:pos x="62" y="77"/>
                    </a:cxn>
                    <a:cxn ang="0">
                      <a:pos x="62" y="0"/>
                    </a:cxn>
                    <a:cxn ang="0">
                      <a:pos x="72" y="0"/>
                    </a:cxn>
                    <a:cxn ang="0">
                      <a:pos x="72" y="96"/>
                    </a:cxn>
                    <a:cxn ang="0">
                      <a:pos x="62" y="96"/>
                    </a:cxn>
                  </a:cxnLst>
                  <a:rect l="0" t="0" r="r" b="b"/>
                  <a:pathLst>
                    <a:path w="72" h="96">
                      <a:moveTo>
                        <a:pt x="62" y="96"/>
                      </a:moveTo>
                      <a:lnTo>
                        <a:pt x="10" y="19"/>
                      </a:lnTo>
                      <a:lnTo>
                        <a:pt x="10" y="96"/>
                      </a:lnTo>
                      <a:lnTo>
                        <a:pt x="0" y="96"/>
                      </a:lnTo>
                      <a:lnTo>
                        <a:pt x="0" y="0"/>
                      </a:lnTo>
                      <a:lnTo>
                        <a:pt x="10" y="0"/>
                      </a:lnTo>
                      <a:lnTo>
                        <a:pt x="62" y="77"/>
                      </a:lnTo>
                      <a:lnTo>
                        <a:pt x="62" y="0"/>
                      </a:lnTo>
                      <a:lnTo>
                        <a:pt x="72" y="0"/>
                      </a:lnTo>
                      <a:lnTo>
                        <a:pt x="72" y="96"/>
                      </a:lnTo>
                      <a:lnTo>
                        <a:pt x="62" y="9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6"/>
                <p:cNvSpPr>
                  <a:spLocks/>
                </p:cNvSpPr>
                <p:nvPr userDrawn="1"/>
              </p:nvSpPr>
              <p:spPr bwMode="auto">
                <a:xfrm>
                  <a:off x="3151188" y="801688"/>
                  <a:ext cx="107950" cy="158750"/>
                </a:xfrm>
                <a:custGeom>
                  <a:avLst/>
                  <a:gdLst/>
                  <a:ahLst/>
                  <a:cxnLst>
                    <a:cxn ang="0">
                      <a:pos x="23" y="66"/>
                    </a:cxn>
                    <a:cxn ang="0">
                      <a:pos x="6" y="59"/>
                    </a:cxn>
                    <a:cxn ang="0">
                      <a:pos x="0" y="33"/>
                    </a:cxn>
                    <a:cxn ang="0">
                      <a:pos x="6" y="7"/>
                    </a:cxn>
                    <a:cxn ang="0">
                      <a:pos x="23" y="0"/>
                    </a:cxn>
                    <a:cxn ang="0">
                      <a:pos x="45" y="19"/>
                    </a:cxn>
                    <a:cxn ang="0">
                      <a:pos x="38" y="19"/>
                    </a:cxn>
                    <a:cxn ang="0">
                      <a:pos x="23" y="6"/>
                    </a:cxn>
                    <a:cxn ang="0">
                      <a:pos x="11" y="11"/>
                    </a:cxn>
                    <a:cxn ang="0">
                      <a:pos x="7" y="33"/>
                    </a:cxn>
                    <a:cxn ang="0">
                      <a:pos x="11" y="55"/>
                    </a:cxn>
                    <a:cxn ang="0">
                      <a:pos x="23" y="60"/>
                    </a:cxn>
                    <a:cxn ang="0">
                      <a:pos x="38" y="47"/>
                    </a:cxn>
                    <a:cxn ang="0">
                      <a:pos x="45" y="47"/>
                    </a:cxn>
                    <a:cxn ang="0">
                      <a:pos x="23" y="66"/>
                    </a:cxn>
                  </a:cxnLst>
                  <a:rect l="0" t="0" r="r" b="b"/>
                  <a:pathLst>
                    <a:path w="45" h="66">
                      <a:moveTo>
                        <a:pt x="23" y="66"/>
                      </a:moveTo>
                      <a:cubicBezTo>
                        <a:pt x="16" y="66"/>
                        <a:pt x="10" y="63"/>
                        <a:pt x="6" y="59"/>
                      </a:cubicBezTo>
                      <a:cubicBezTo>
                        <a:pt x="0" y="53"/>
                        <a:pt x="0" y="47"/>
                        <a:pt x="0" y="33"/>
                      </a:cubicBezTo>
                      <a:cubicBezTo>
                        <a:pt x="0" y="19"/>
                        <a:pt x="0" y="13"/>
                        <a:pt x="6" y="7"/>
                      </a:cubicBezTo>
                      <a:cubicBezTo>
                        <a:pt x="10" y="3"/>
                        <a:pt x="16" y="0"/>
                        <a:pt x="23" y="0"/>
                      </a:cubicBezTo>
                      <a:cubicBezTo>
                        <a:pt x="34" y="0"/>
                        <a:pt x="43" y="7"/>
                        <a:pt x="45" y="19"/>
                      </a:cubicBezTo>
                      <a:cubicBezTo>
                        <a:pt x="38" y="19"/>
                        <a:pt x="38" y="19"/>
                        <a:pt x="38" y="19"/>
                      </a:cubicBezTo>
                      <a:cubicBezTo>
                        <a:pt x="36" y="12"/>
                        <a:pt x="31" y="6"/>
                        <a:pt x="23" y="6"/>
                      </a:cubicBezTo>
                      <a:cubicBezTo>
                        <a:pt x="18" y="6"/>
                        <a:pt x="14" y="8"/>
                        <a:pt x="11" y="11"/>
                      </a:cubicBezTo>
                      <a:cubicBezTo>
                        <a:pt x="7" y="15"/>
                        <a:pt x="7" y="20"/>
                        <a:pt x="7" y="33"/>
                      </a:cubicBezTo>
                      <a:cubicBezTo>
                        <a:pt x="7" y="46"/>
                        <a:pt x="7" y="51"/>
                        <a:pt x="11" y="55"/>
                      </a:cubicBezTo>
                      <a:cubicBezTo>
                        <a:pt x="14" y="58"/>
                        <a:pt x="18" y="60"/>
                        <a:pt x="23" y="60"/>
                      </a:cubicBezTo>
                      <a:cubicBezTo>
                        <a:pt x="31" y="60"/>
                        <a:pt x="36" y="54"/>
                        <a:pt x="38" y="47"/>
                      </a:cubicBezTo>
                      <a:cubicBezTo>
                        <a:pt x="45" y="47"/>
                        <a:pt x="45" y="47"/>
                        <a:pt x="45" y="47"/>
                      </a:cubicBezTo>
                      <a:cubicBezTo>
                        <a:pt x="43" y="59"/>
                        <a:pt x="34" y="66"/>
                        <a:pt x="23" y="6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7"/>
                <p:cNvSpPr>
                  <a:spLocks/>
                </p:cNvSpPr>
                <p:nvPr userDrawn="1"/>
              </p:nvSpPr>
              <p:spPr bwMode="auto">
                <a:xfrm>
                  <a:off x="3292476" y="804863"/>
                  <a:ext cx="95250" cy="152400"/>
                </a:xfrm>
                <a:custGeom>
                  <a:avLst/>
                  <a:gdLst/>
                  <a:ahLst/>
                  <a:cxnLst>
                    <a:cxn ang="0">
                      <a:pos x="0" y="96"/>
                    </a:cxn>
                    <a:cxn ang="0">
                      <a:pos x="0" y="0"/>
                    </a:cxn>
                    <a:cxn ang="0">
                      <a:pos x="60" y="0"/>
                    </a:cxn>
                    <a:cxn ang="0">
                      <a:pos x="60" y="9"/>
                    </a:cxn>
                    <a:cxn ang="0">
                      <a:pos x="11" y="9"/>
                    </a:cxn>
                    <a:cxn ang="0">
                      <a:pos x="11" y="43"/>
                    </a:cxn>
                    <a:cxn ang="0">
                      <a:pos x="53" y="43"/>
                    </a:cxn>
                    <a:cxn ang="0">
                      <a:pos x="53" y="53"/>
                    </a:cxn>
                    <a:cxn ang="0">
                      <a:pos x="11" y="53"/>
                    </a:cxn>
                    <a:cxn ang="0">
                      <a:pos x="11" y="87"/>
                    </a:cxn>
                    <a:cxn ang="0">
                      <a:pos x="60" y="87"/>
                    </a:cxn>
                    <a:cxn ang="0">
                      <a:pos x="60" y="96"/>
                    </a:cxn>
                    <a:cxn ang="0">
                      <a:pos x="0" y="96"/>
                    </a:cxn>
                  </a:cxnLst>
                  <a:rect l="0" t="0" r="r" b="b"/>
                  <a:pathLst>
                    <a:path w="60" h="96">
                      <a:moveTo>
                        <a:pt x="0" y="96"/>
                      </a:moveTo>
                      <a:lnTo>
                        <a:pt x="0" y="0"/>
                      </a:lnTo>
                      <a:lnTo>
                        <a:pt x="60" y="0"/>
                      </a:lnTo>
                      <a:lnTo>
                        <a:pt x="60" y="9"/>
                      </a:lnTo>
                      <a:lnTo>
                        <a:pt x="11" y="9"/>
                      </a:lnTo>
                      <a:lnTo>
                        <a:pt x="11" y="43"/>
                      </a:lnTo>
                      <a:lnTo>
                        <a:pt x="53" y="43"/>
                      </a:lnTo>
                      <a:lnTo>
                        <a:pt x="53" y="53"/>
                      </a:lnTo>
                      <a:lnTo>
                        <a:pt x="11" y="53"/>
                      </a:lnTo>
                      <a:lnTo>
                        <a:pt x="11" y="87"/>
                      </a:lnTo>
                      <a:lnTo>
                        <a:pt x="60" y="87"/>
                      </a:lnTo>
                      <a:lnTo>
                        <a:pt x="60" y="96"/>
                      </a:lnTo>
                      <a:lnTo>
                        <a:pt x="0" y="9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sp>
        <p:nvSpPr>
          <p:cNvPr id="15" name="Rectangle 14"/>
          <p:cNvSpPr/>
          <p:nvPr userDrawn="1"/>
        </p:nvSpPr>
        <p:spPr>
          <a:xfrm>
            <a:off x="0" y="2423160"/>
            <a:ext cx="10972800" cy="3749040"/>
          </a:xfrm>
          <a:prstGeom prst="rect">
            <a:avLst/>
          </a:prstGeom>
          <a:gradFill>
            <a:gsLst>
              <a:gs pos="0">
                <a:schemeClr val="tx1">
                  <a:alpha val="0"/>
                </a:schemeClr>
              </a:gs>
              <a:gs pos="100000">
                <a:schemeClr val="tx1">
                  <a:alpha val="63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2"/>
          <p:cNvSpPr>
            <a:spLocks noGrp="1"/>
          </p:cNvSpPr>
          <p:nvPr userDrawn="1">
            <p:ph type="body" idx="1"/>
          </p:nvPr>
        </p:nvSpPr>
        <p:spPr>
          <a:xfrm>
            <a:off x="576867" y="3081528"/>
            <a:ext cx="9546336" cy="1350168"/>
          </a:xfrm>
          <a:prstGeom prst="rect">
            <a:avLst/>
          </a:prstGeom>
        </p:spPr>
        <p:txBody>
          <a:bodyPr anchor="ctr">
            <a:normAutofit/>
          </a:bodyPr>
          <a:lstStyle>
            <a:lvl1pPr marL="0" indent="0">
              <a:lnSpc>
                <a:spcPct val="90000"/>
              </a:lnSpc>
              <a:spcBef>
                <a:spcPts val="0"/>
              </a:spcBef>
              <a:spcAft>
                <a:spcPts val="0"/>
              </a:spcAft>
              <a:buNone/>
              <a:defRPr sz="3800" b="1">
                <a:solidFill>
                  <a:schemeClr val="bg1"/>
                </a:solidFill>
                <a:effectLst>
                  <a:glow rad="139700">
                    <a:schemeClr val="tx1">
                      <a:alpha val="40000"/>
                    </a:schemeClr>
                  </a:glow>
                  <a:outerShdw blurRad="38100" dist="38100" dir="2700000" algn="tl">
                    <a:srgbClr val="000000">
                      <a:alpha val="43137"/>
                    </a:srgbClr>
                  </a:outerShdw>
                </a:effectLst>
                <a:latin typeface="+mj-lt"/>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63721" y="272816"/>
            <a:ext cx="9416469" cy="1033272"/>
          </a:xfrm>
          <a:prstGeom prst="rect">
            <a:avLst/>
          </a:prstGeom>
        </p:spPr>
        <p:txBody>
          <a:bodyPr/>
          <a:lstStyle>
            <a:lvl1pPr algn="l">
              <a:defRPr sz="3600" b="1">
                <a:solidFill>
                  <a:schemeClr val="accent1"/>
                </a:solidFill>
                <a:latin typeface="Trebuchet MS"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263721" y="1400959"/>
            <a:ext cx="9416469" cy="4498848"/>
          </a:xfrm>
          <a:prstGeom prst="rect">
            <a:avLst/>
          </a:prstGeom>
        </p:spPr>
        <p:txBody>
          <a:bodyPr/>
          <a:lstStyle>
            <a:lvl1pPr>
              <a:spcBef>
                <a:spcPts val="600"/>
              </a:spcBef>
              <a:spcAft>
                <a:spcPts val="300"/>
              </a:spcAft>
              <a:buFont typeface="Wingdings" pitchFamily="2" charset="2"/>
              <a:buChar char="§"/>
              <a:defRPr sz="2600">
                <a:solidFill>
                  <a:schemeClr val="bg2"/>
                </a:solidFill>
                <a:latin typeface="Trebuchet MS" pitchFamily="34" charset="0"/>
              </a:defRPr>
            </a:lvl1pPr>
            <a:lvl2pPr>
              <a:spcBef>
                <a:spcPts val="600"/>
              </a:spcBef>
              <a:spcAft>
                <a:spcPts val="300"/>
              </a:spcAft>
              <a:buFont typeface="Trebuchet MS" pitchFamily="34" charset="0"/>
              <a:buChar char="—"/>
              <a:defRPr sz="2200">
                <a:solidFill>
                  <a:schemeClr val="bg2"/>
                </a:solidFill>
                <a:latin typeface="Trebuchet MS" pitchFamily="34" charset="0"/>
              </a:defRPr>
            </a:lvl2pPr>
            <a:lvl3pPr>
              <a:spcBef>
                <a:spcPts val="600"/>
              </a:spcBef>
              <a:spcAft>
                <a:spcPts val="300"/>
              </a:spcAft>
              <a:buFont typeface="Wingdings" pitchFamily="2" charset="2"/>
              <a:buChar char="§"/>
              <a:defRPr sz="1800">
                <a:solidFill>
                  <a:schemeClr val="bg2"/>
                </a:solidFill>
                <a:latin typeface="Trebuchet MS" pitchFamily="34" charset="0"/>
              </a:defRPr>
            </a:lvl3pPr>
            <a:lvl4pPr>
              <a:spcBef>
                <a:spcPts val="600"/>
              </a:spcBef>
              <a:spcAft>
                <a:spcPts val="300"/>
              </a:spcAft>
              <a:buFont typeface="Trebuchet MS" pitchFamily="34" charset="0"/>
              <a:buChar char="—"/>
              <a:defRPr sz="1400">
                <a:solidFill>
                  <a:schemeClr val="bg2"/>
                </a:solidFill>
                <a:latin typeface="Trebuchet MS" pitchFamily="34" charset="0"/>
              </a:defRPr>
            </a:lvl4pPr>
            <a:lvl5pPr>
              <a:spcBef>
                <a:spcPts val="600"/>
              </a:spcBef>
              <a:spcAft>
                <a:spcPts val="300"/>
              </a:spcAft>
              <a:buFont typeface="Wingdings" pitchFamily="2" charset="2"/>
              <a:buChar char="§"/>
              <a:defRPr sz="1400">
                <a:solidFill>
                  <a:schemeClr val="bg2"/>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63721" y="272816"/>
            <a:ext cx="9416471" cy="1033272"/>
          </a:xfrm>
          <a:prstGeom prst="rect">
            <a:avLst/>
          </a:prstGeom>
        </p:spPr>
        <p:txBody>
          <a:bodyPr/>
          <a:lstStyle>
            <a:lvl1pPr algn="l">
              <a:defRPr sz="3600" b="1">
                <a:solidFill>
                  <a:schemeClr val="accent1"/>
                </a:solidFill>
                <a:latin typeface="Trebuchet MS" pitchFamily="34" charset="0"/>
              </a:defRPr>
            </a:lvl1pPr>
          </a:lstStyle>
          <a:p>
            <a:r>
              <a:rPr lang="en-US" dirty="0" smtClean="0"/>
              <a:t>Click to edit Master title style</a:t>
            </a:r>
            <a:endParaRPr lang="en-US" dirty="0"/>
          </a:p>
        </p:txBody>
      </p:sp>
    </p:spTree>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userDrawn="1"/>
        </p:nvGrpSpPr>
        <p:grpSpPr>
          <a:xfrm>
            <a:off x="-1" y="0"/>
            <a:ext cx="10972801" cy="6172200"/>
            <a:chOff x="-1" y="0"/>
            <a:chExt cx="10972801" cy="6172200"/>
          </a:xfrm>
        </p:grpSpPr>
        <p:grpSp>
          <p:nvGrpSpPr>
            <p:cNvPr id="5" name="Group 4"/>
            <p:cNvGrpSpPr/>
            <p:nvPr userDrawn="1"/>
          </p:nvGrpSpPr>
          <p:grpSpPr>
            <a:xfrm>
              <a:off x="-1" y="0"/>
              <a:ext cx="10972801" cy="6172200"/>
              <a:chOff x="-1" y="0"/>
              <a:chExt cx="10972801" cy="6172200"/>
            </a:xfrm>
          </p:grpSpPr>
          <p:pic>
            <p:nvPicPr>
              <p:cNvPr id="1029" name="Picture 5" descr="\\Netapp-hq03\creative\EVENTS\EVENTS_2011\11_GTC\GTC_2011_PPT_Templates\Assets\GTC_PPT_16x9_TEMPLATE_TalkSeries.jpg"/>
              <p:cNvPicPr>
                <a:picLocks noChangeAspect="1" noChangeArrowheads="1"/>
              </p:cNvPicPr>
              <p:nvPr userDrawn="1"/>
            </p:nvPicPr>
            <p:blipFill>
              <a:blip r:embed="rId6" cstate="screen">
                <a:extLst>
                  <a:ext uri="{28A0092B-C50C-407E-A947-70E740481C1C}">
                    <a14:useLocalDpi xmlns:a14="http://schemas.microsoft.com/office/drawing/2010/main" val="0"/>
                  </a:ext>
                </a:extLst>
              </a:blip>
              <a:srcRect/>
              <a:stretch>
                <a:fillRect/>
              </a:stretch>
            </p:blipFill>
            <p:spPr bwMode="auto">
              <a:xfrm>
                <a:off x="-1" y="0"/>
                <a:ext cx="10972801" cy="6172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9423400" y="5545667"/>
                <a:ext cx="1549400" cy="62653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7" name="Picture 2" descr="\\netapp-hqmktg\creative\CAMPAIGN\2011_CAMPAIGNS\11_GTC\KEY_VISUAL\2.0\chipRainbow_001.jpg"/>
            <p:cNvPicPr>
              <a:picLocks noChangeAspect="1" noChangeArrowheads="1"/>
            </p:cNvPicPr>
            <p:nvPr userDrawn="1"/>
          </p:nvPicPr>
          <p:blipFill>
            <a:blip r:embed="rId7" cstate="screen"/>
            <a:srcRect/>
            <a:stretch>
              <a:fillRect/>
            </a:stretch>
          </p:blipFill>
          <p:spPr bwMode="auto">
            <a:xfrm>
              <a:off x="0" y="3541099"/>
              <a:ext cx="960895" cy="2631101"/>
            </a:xfrm>
            <a:prstGeom prst="rect">
              <a:avLst/>
            </a:prstGeom>
            <a:noFill/>
          </p:spPr>
        </p:pic>
      </p:grpSp>
      <p:sp>
        <p:nvSpPr>
          <p:cNvPr id="2" name="Title Placeholder 1"/>
          <p:cNvSpPr>
            <a:spLocks noGrp="1"/>
          </p:cNvSpPr>
          <p:nvPr>
            <p:ph type="title"/>
          </p:nvPr>
        </p:nvSpPr>
        <p:spPr>
          <a:xfrm>
            <a:off x="1263721" y="272817"/>
            <a:ext cx="9418570" cy="10287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63721" y="1400960"/>
            <a:ext cx="9418570" cy="4498848"/>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Lst>
  <p:timing>
    <p:tnLst>
      <p:par>
        <p:cTn id="1" dur="indefinite" restart="never" nodeType="tmRoot"/>
      </p:par>
    </p:tnLst>
  </p:timing>
  <p:txStyles>
    <p:titleStyle>
      <a:lvl1pPr algn="l" defTabSz="457200" rtl="0" eaLnBrk="0" fontAlgn="base" hangingPunct="0">
        <a:lnSpc>
          <a:spcPct val="90000"/>
        </a:lnSpc>
        <a:spcBef>
          <a:spcPct val="0"/>
        </a:spcBef>
        <a:spcAft>
          <a:spcPct val="0"/>
        </a:spcAft>
        <a:defRPr sz="3600" b="1" kern="1200">
          <a:solidFill>
            <a:schemeClr val="accent1"/>
          </a:solidFill>
          <a:latin typeface="+mj-lt"/>
          <a:ea typeface="MS PGothic" pitchFamily="34" charset="-128"/>
          <a:cs typeface="ＭＳ Ｐゴシック" pitchFamily="-65" charset="-128"/>
        </a:defRPr>
      </a:lvl1pPr>
      <a:lvl2pPr algn="ctr" defTabSz="457200" rtl="0" eaLnBrk="0" fontAlgn="base" hangingPunct="0">
        <a:spcBef>
          <a:spcPct val="0"/>
        </a:spcBef>
        <a:spcAft>
          <a:spcPct val="0"/>
        </a:spcAft>
        <a:defRPr sz="4400">
          <a:solidFill>
            <a:schemeClr val="accent1"/>
          </a:solidFill>
          <a:latin typeface="Trebuchet MS" pitchFamily="34" charset="0"/>
          <a:ea typeface="MS PGothic" pitchFamily="34" charset="-128"/>
          <a:cs typeface="ＭＳ Ｐゴシック" pitchFamily="-65" charset="-128"/>
        </a:defRPr>
      </a:lvl2pPr>
      <a:lvl3pPr algn="ctr" defTabSz="457200" rtl="0" eaLnBrk="0" fontAlgn="base" hangingPunct="0">
        <a:spcBef>
          <a:spcPct val="0"/>
        </a:spcBef>
        <a:spcAft>
          <a:spcPct val="0"/>
        </a:spcAft>
        <a:defRPr sz="4400">
          <a:solidFill>
            <a:schemeClr val="accent1"/>
          </a:solidFill>
          <a:latin typeface="Trebuchet MS" pitchFamily="34" charset="0"/>
          <a:ea typeface="MS PGothic" pitchFamily="34" charset="-128"/>
          <a:cs typeface="ＭＳ Ｐゴシック" pitchFamily="-65" charset="-128"/>
        </a:defRPr>
      </a:lvl3pPr>
      <a:lvl4pPr algn="ctr" defTabSz="457200" rtl="0" eaLnBrk="0" fontAlgn="base" hangingPunct="0">
        <a:spcBef>
          <a:spcPct val="0"/>
        </a:spcBef>
        <a:spcAft>
          <a:spcPct val="0"/>
        </a:spcAft>
        <a:defRPr sz="4400">
          <a:solidFill>
            <a:schemeClr val="accent1"/>
          </a:solidFill>
          <a:latin typeface="Trebuchet MS" pitchFamily="34" charset="0"/>
          <a:ea typeface="MS PGothic" pitchFamily="34" charset="-128"/>
          <a:cs typeface="ＭＳ Ｐゴシック" pitchFamily="-65" charset="-128"/>
        </a:defRPr>
      </a:lvl4pPr>
      <a:lvl5pPr algn="ctr" defTabSz="457200" rtl="0" eaLnBrk="0" fontAlgn="base" hangingPunct="0">
        <a:spcBef>
          <a:spcPct val="0"/>
        </a:spcBef>
        <a:spcAft>
          <a:spcPct val="0"/>
        </a:spcAft>
        <a:defRPr sz="4400">
          <a:solidFill>
            <a:schemeClr val="accent1"/>
          </a:solidFill>
          <a:latin typeface="Trebuchet MS" pitchFamily="34" charset="0"/>
          <a:ea typeface="MS PGothic" pitchFamily="34" charset="-128"/>
          <a:cs typeface="ＭＳ Ｐゴシック" pitchFamily="-65" charset="-128"/>
        </a:defRPr>
      </a:lvl5pPr>
      <a:lvl6pPr marL="457200" algn="ctr" defTabSz="457200" rtl="0" fontAlgn="base">
        <a:spcBef>
          <a:spcPct val="0"/>
        </a:spcBef>
        <a:spcAft>
          <a:spcPct val="0"/>
        </a:spcAft>
        <a:defRPr sz="4400">
          <a:solidFill>
            <a:schemeClr val="accent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accent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accent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accent1"/>
          </a:solidFill>
          <a:latin typeface="Calibri" pitchFamily="-65" charset="0"/>
          <a:ea typeface="ＭＳ Ｐゴシック" pitchFamily="-65" charset="-128"/>
          <a:cs typeface="ＭＳ Ｐゴシック" pitchFamily="-65" charset="-128"/>
        </a:defRPr>
      </a:lvl9pPr>
    </p:titleStyle>
    <p:bodyStyle>
      <a:lvl1pPr marL="231775" indent="-231775" algn="l" defTabSz="457200" rtl="0" eaLnBrk="0" fontAlgn="base" hangingPunct="0">
        <a:spcBef>
          <a:spcPts val="600"/>
        </a:spcBef>
        <a:spcAft>
          <a:spcPts val="300"/>
        </a:spcAft>
        <a:buFont typeface="Arial" charset="0"/>
        <a:buChar char="•"/>
        <a:defRPr sz="3200"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ts val="600"/>
        </a:spcBef>
        <a:spcAft>
          <a:spcPts val="300"/>
        </a:spcAft>
        <a:buFont typeface="Arial" charset="0"/>
        <a:buChar char="–"/>
        <a:defRPr sz="2800" kern="1200">
          <a:solidFill>
            <a:schemeClr val="tx1"/>
          </a:solidFill>
          <a:latin typeface="+mn-lt"/>
          <a:ea typeface="MS PGothic" pitchFamily="34" charset="-128"/>
          <a:cs typeface="ＭＳ Ｐゴシック"/>
        </a:defRPr>
      </a:lvl2pPr>
      <a:lvl3pPr marL="1143000" indent="-228600" algn="l" defTabSz="457200" rtl="0" eaLnBrk="0" fontAlgn="base" hangingPunct="0">
        <a:spcBef>
          <a:spcPts val="600"/>
        </a:spcBef>
        <a:spcAft>
          <a:spcPts val="300"/>
        </a:spcAft>
        <a:buFont typeface="Arial" charset="0"/>
        <a:buChar char="•"/>
        <a:defRPr sz="2400" kern="1200">
          <a:solidFill>
            <a:schemeClr val="tx1"/>
          </a:solidFill>
          <a:latin typeface="+mn-lt"/>
          <a:ea typeface="MS PGothic" pitchFamily="34" charset="-128"/>
          <a:cs typeface="ＭＳ Ｐゴシック"/>
        </a:defRPr>
      </a:lvl3pPr>
      <a:lvl4pPr marL="1600200" indent="-228600" algn="l" defTabSz="457200" rtl="0" eaLnBrk="0" fontAlgn="base" hangingPunct="0">
        <a:spcBef>
          <a:spcPts val="600"/>
        </a:spcBef>
        <a:spcAft>
          <a:spcPts val="300"/>
        </a:spcAft>
        <a:buFont typeface="Arial" charset="0"/>
        <a:buChar char="–"/>
        <a:defRPr sz="2000" kern="1200">
          <a:solidFill>
            <a:schemeClr val="tx1"/>
          </a:solidFill>
          <a:latin typeface="+mn-lt"/>
          <a:ea typeface="MS PGothic" pitchFamily="34" charset="-128"/>
          <a:cs typeface="ＭＳ Ｐゴシック"/>
        </a:defRPr>
      </a:lvl4pPr>
      <a:lvl5pPr marL="2001838" indent="-173038" algn="l" defTabSz="457200" rtl="0" eaLnBrk="0" fontAlgn="base" hangingPunct="0">
        <a:spcBef>
          <a:spcPts val="600"/>
        </a:spcBef>
        <a:spcAft>
          <a:spcPts val="300"/>
        </a:spcAft>
        <a:buFont typeface="Arial" pitchFamily="34" charset="0"/>
        <a:buChar char="•"/>
        <a:tabLst>
          <a:tab pos="2173288" algn="l"/>
        </a:tabLst>
        <a:defRPr sz="2000" kern="1200">
          <a:solidFill>
            <a:schemeClr val="tx1"/>
          </a:solidFill>
          <a:latin typeface="+mn-lt"/>
          <a:ea typeface="MS PGothic"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file:///D:\NVIDIA\Presentations\GTC2012\GIVoxels%202012-05-14%2015-46-53-90.avi" TargetMode="External"/><Relationship Id="rId1" Type="http://schemas.openxmlformats.org/officeDocument/2006/relationships/video" Target="NULL" TargetMode="External"/><Relationship Id="rId5" Type="http://schemas.openxmlformats.org/officeDocument/2006/relationships/image" Target="../media/image4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file:///D:\NVIDIA\Presentations\GTC2012\GIVoxels%202012-05-14%2015-33-33-58.avi" TargetMode="External"/><Relationship Id="rId1" Type="http://schemas.openxmlformats.org/officeDocument/2006/relationships/video" Target="NULL" TargetMode="External"/><Relationship Id="rId5" Type="http://schemas.openxmlformats.org/officeDocument/2006/relationships/image" Target="../media/image4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D:\NVIDIA\Presentations\GTC2012\GIVoxels_Lights1.avi" TargetMode="External"/><Relationship Id="rId1" Type="http://schemas.microsoft.com/office/2007/relationships/media" Target="file:///D:\NVIDIA\Presentations\GTC2012\GIVoxels_Lights1.avi" TargetMode="External"/><Relationship Id="rId5" Type="http://schemas.openxmlformats.org/officeDocument/2006/relationships/image" Target="../media/image5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3.png"/><Relationship Id="rId2" Type="http://schemas.microsoft.com/office/2007/relationships/media" Target="file:///D:\INRIA\Results_ImagesVideos\VoxelGI\Videos\Siggraph11_GI1_h264.avi" TargetMode="External"/><Relationship Id="rId1" Type="http://schemas.openxmlformats.org/officeDocument/2006/relationships/video" Target="NULL" TargetMode="Externa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6.png"/><Relationship Id="rId2" Type="http://schemas.microsoft.com/office/2007/relationships/media" Target="file:///D:\INRIA\Results_ImagesVideos\VoxelGI\Videos\Siggraph11_GI1_h264.avi" TargetMode="External"/><Relationship Id="rId1" Type="http://schemas.openxmlformats.org/officeDocument/2006/relationships/video" Target="NULL" TargetMode="Externa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7.png"/><Relationship Id="rId5" Type="http://schemas.openxmlformats.org/officeDocument/2006/relationships/image" Target="../media/image62.png"/><Relationship Id="rId10" Type="http://schemas.microsoft.com/office/2007/relationships/hdphoto" Target="../media/hdphoto5.wdp"/><Relationship Id="rId4" Type="http://schemas.openxmlformats.org/officeDocument/2006/relationships/image" Target="../media/image61.png"/><Relationship Id="rId9" Type="http://schemas.openxmlformats.org/officeDocument/2006/relationships/image" Target="../media/image6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67.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hyperlink" Target="http://research.nvidia.com/publication/interactive-indirect-illumination-using-voxel-cone-tracing" TargetMode="External"/><Relationship Id="rId7" Type="http://schemas.openxmlformats.org/officeDocument/2006/relationships/image" Target="../media/image30.tm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maverick.inria.fr/Publications/2011/CNSGE11a/" TargetMode="External"/><Relationship Id="rId4" Type="http://schemas.openxmlformats.org/officeDocument/2006/relationships/hyperlink" Target="http://maverick.inria.fr/Publications/2011/CNSGE11/"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err="1"/>
              <a:t>Octree</a:t>
            </a:r>
            <a:r>
              <a:rPr lang="en-US" dirty="0"/>
              <a:t>-Based Sparse </a:t>
            </a:r>
            <a:r>
              <a:rPr lang="en-US" dirty="0" err="1"/>
              <a:t>Voxelization</a:t>
            </a:r>
            <a:r>
              <a:rPr lang="en-US" dirty="0"/>
              <a:t> </a:t>
            </a:r>
            <a:r>
              <a:rPr lang="en-US" dirty="0" smtClean="0"/>
              <a:t>for </a:t>
            </a:r>
            <a:r>
              <a:rPr lang="en-US" dirty="0"/>
              <a:t>Real-Time Global Illumination</a:t>
            </a:r>
          </a:p>
        </p:txBody>
      </p:sp>
      <p:sp>
        <p:nvSpPr>
          <p:cNvPr id="3" name="Subtitle 4"/>
          <p:cNvSpPr txBox="1">
            <a:spLocks/>
          </p:cNvSpPr>
          <p:nvPr/>
        </p:nvSpPr>
        <p:spPr>
          <a:xfrm>
            <a:off x="549275" y="4802188"/>
            <a:ext cx="5191125" cy="904863"/>
          </a:xfrm>
          <a:prstGeom prst="rect">
            <a:avLst/>
          </a:prstGeom>
        </p:spPr>
        <p:txBody>
          <a:bodyPr vert="horz" lIns="91440" tIns="45720" rIns="91440" bIns="45720" rtlCol="0" anchor="ctr">
            <a:noAutofit/>
          </a:bodyPr>
          <a:lstStyle>
            <a:lvl1pPr marL="0" indent="0" algn="l" defTabSz="457200" rtl="0" eaLnBrk="0" fontAlgn="base" hangingPunct="0">
              <a:lnSpc>
                <a:spcPct val="90000"/>
              </a:lnSpc>
              <a:spcBef>
                <a:spcPts val="0"/>
              </a:spcBef>
              <a:spcAft>
                <a:spcPts val="0"/>
              </a:spcAft>
              <a:buFont typeface="Arial" charset="0"/>
              <a:buNone/>
              <a:defRPr sz="3800" b="1" kern="1200">
                <a:solidFill>
                  <a:schemeClr val="bg1"/>
                </a:solidFill>
                <a:effectLst>
                  <a:glow rad="139700">
                    <a:schemeClr val="tx1">
                      <a:alpha val="40000"/>
                    </a:schemeClr>
                  </a:glow>
                  <a:outerShdw blurRad="38100" dist="38100" dir="2700000" algn="tl">
                    <a:srgbClr val="000000">
                      <a:alpha val="43137"/>
                    </a:srgbClr>
                  </a:outerShdw>
                </a:effectLst>
                <a:latin typeface="+mj-lt"/>
                <a:ea typeface="MS PGothic" pitchFamily="34" charset="-128"/>
                <a:cs typeface="Arial"/>
              </a:defRPr>
            </a:lvl1pPr>
            <a:lvl2pPr marL="457200" indent="0" algn="l" defTabSz="457200" rtl="0" eaLnBrk="0" fontAlgn="base" hangingPunct="0">
              <a:spcBef>
                <a:spcPts val="600"/>
              </a:spcBef>
              <a:spcAft>
                <a:spcPts val="300"/>
              </a:spcAft>
              <a:buFont typeface="Arial" charset="0"/>
              <a:buNone/>
              <a:defRPr sz="1800" kern="1200">
                <a:solidFill>
                  <a:schemeClr val="tx1">
                    <a:tint val="75000"/>
                  </a:schemeClr>
                </a:solidFill>
                <a:latin typeface="+mn-lt"/>
                <a:ea typeface="MS PGothic" pitchFamily="34" charset="-128"/>
                <a:cs typeface="ＭＳ Ｐゴシック"/>
              </a:defRPr>
            </a:lvl2pPr>
            <a:lvl3pPr marL="914400" indent="0" algn="l" defTabSz="457200" rtl="0" eaLnBrk="0" fontAlgn="base" hangingPunct="0">
              <a:spcBef>
                <a:spcPts val="600"/>
              </a:spcBef>
              <a:spcAft>
                <a:spcPts val="300"/>
              </a:spcAft>
              <a:buFont typeface="Arial" charset="0"/>
              <a:buNone/>
              <a:defRPr sz="1600" kern="1200">
                <a:solidFill>
                  <a:schemeClr val="tx1">
                    <a:tint val="75000"/>
                  </a:schemeClr>
                </a:solidFill>
                <a:latin typeface="+mn-lt"/>
                <a:ea typeface="MS PGothic" pitchFamily="34" charset="-128"/>
                <a:cs typeface="ＭＳ Ｐゴシック"/>
              </a:defRPr>
            </a:lvl3pPr>
            <a:lvl4pPr marL="1371600" indent="0" algn="l" defTabSz="457200" rtl="0" eaLnBrk="0" fontAlgn="base" hangingPunct="0">
              <a:spcBef>
                <a:spcPts val="600"/>
              </a:spcBef>
              <a:spcAft>
                <a:spcPts val="300"/>
              </a:spcAft>
              <a:buFont typeface="Arial" charset="0"/>
              <a:buNone/>
              <a:defRPr sz="1400" kern="1200">
                <a:solidFill>
                  <a:schemeClr val="tx1">
                    <a:tint val="75000"/>
                  </a:schemeClr>
                </a:solidFill>
                <a:latin typeface="+mn-lt"/>
                <a:ea typeface="MS PGothic" pitchFamily="34" charset="-128"/>
                <a:cs typeface="ＭＳ Ｐゴシック"/>
              </a:defRPr>
            </a:lvl4pPr>
            <a:lvl5pPr marL="1828800" indent="0" algn="l" defTabSz="457200" rtl="0" eaLnBrk="0" fontAlgn="base" hangingPunct="0">
              <a:spcBef>
                <a:spcPts val="600"/>
              </a:spcBef>
              <a:spcAft>
                <a:spcPts val="300"/>
              </a:spcAft>
              <a:buFont typeface="Arial" pitchFamily="34" charset="0"/>
              <a:buNone/>
              <a:tabLst>
                <a:tab pos="2173288" algn="l"/>
              </a:tabLst>
              <a:defRPr sz="1400" kern="1200">
                <a:solidFill>
                  <a:schemeClr val="tx1">
                    <a:tint val="75000"/>
                  </a:schemeClr>
                </a:solidFill>
                <a:latin typeface="+mn-lt"/>
                <a:ea typeface="MS PGothic" pitchFamily="34" charset="-128"/>
                <a:cs typeface="ＭＳ Ｐゴシック"/>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sz="2000" smtClean="0"/>
              <a:t>Cyril Crassin</a:t>
            </a:r>
          </a:p>
          <a:p>
            <a:r>
              <a:rPr lang="en-US" sz="2000" i="1" smtClean="0"/>
              <a:t>NVIDIA Research</a:t>
            </a:r>
            <a:endParaRPr lang="en-US" sz="2000" i="1" dirty="0" smtClean="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Voxel cone tracing</a:t>
            </a:r>
            <a:endParaRPr lang="fr-FR" dirty="0"/>
          </a:p>
        </p:txBody>
      </p:sp>
      <p:sp>
        <p:nvSpPr>
          <p:cNvPr id="3" name="Content Placeholder 2"/>
          <p:cNvSpPr>
            <a:spLocks noGrp="1"/>
          </p:cNvSpPr>
          <p:nvPr>
            <p:ph idx="1"/>
          </p:nvPr>
        </p:nvSpPr>
        <p:spPr/>
        <p:txBody>
          <a:bodyPr/>
          <a:lstStyle/>
          <a:p>
            <a:r>
              <a:rPr lang="en-US" dirty="0" smtClean="0"/>
              <a:t>Geometry pre-filtering</a:t>
            </a:r>
          </a:p>
          <a:p>
            <a:pPr marL="457200" lvl="1" indent="0">
              <a:buNone/>
            </a:pPr>
            <a:r>
              <a:rPr lang="en-US" dirty="0" smtClean="0"/>
              <a:t>Traced like a </a:t>
            </a:r>
            <a:r>
              <a:rPr lang="en-US" u="sng" dirty="0" smtClean="0"/>
              <a:t>participating media</a:t>
            </a:r>
          </a:p>
          <a:p>
            <a:pPr lvl="1"/>
            <a:r>
              <a:rPr lang="en-US" dirty="0" smtClean="0"/>
              <a:t>Volume ray-casting</a:t>
            </a:r>
          </a:p>
          <a:p>
            <a:pPr lvl="1"/>
            <a:endParaRPr lang="en-US" dirty="0" smtClean="0"/>
          </a:p>
          <a:p>
            <a:r>
              <a:rPr lang="en-US" dirty="0"/>
              <a:t>Voxel representation</a:t>
            </a:r>
          </a:p>
          <a:p>
            <a:pPr marL="457200" lvl="1" indent="0">
              <a:buNone/>
            </a:pPr>
            <a:r>
              <a:rPr lang="en-US" dirty="0"/>
              <a:t>Scene geometry : Opacity field</a:t>
            </a:r>
          </a:p>
          <a:p>
            <a:pPr marL="457200" lvl="1" indent="0">
              <a:buNone/>
            </a:pPr>
            <a:r>
              <a:rPr lang="en-US" dirty="0" smtClean="0"/>
              <a:t>+ Incoming </a:t>
            </a:r>
            <a:r>
              <a:rPr lang="en-US" dirty="0"/>
              <a:t>radiance</a:t>
            </a:r>
          </a:p>
          <a:p>
            <a:endParaRPr lang="fr-FR" dirty="0"/>
          </a:p>
        </p:txBody>
      </p:sp>
      <p:grpSp>
        <p:nvGrpSpPr>
          <p:cNvPr id="656" name="Group 655"/>
          <p:cNvGrpSpPr/>
          <p:nvPr/>
        </p:nvGrpSpPr>
        <p:grpSpPr>
          <a:xfrm>
            <a:off x="7964677" y="255699"/>
            <a:ext cx="2647687" cy="1995183"/>
            <a:chOff x="680098" y="3169188"/>
            <a:chExt cx="2647687" cy="1995183"/>
          </a:xfrm>
        </p:grpSpPr>
        <p:sp>
          <p:nvSpPr>
            <p:cNvPr id="657" name="Freeform 656"/>
            <p:cNvSpPr/>
            <p:nvPr/>
          </p:nvSpPr>
          <p:spPr>
            <a:xfrm rot="20581447">
              <a:off x="2134208" y="4363671"/>
              <a:ext cx="422133" cy="765617"/>
            </a:xfrm>
            <a:custGeom>
              <a:avLst/>
              <a:gdLst>
                <a:gd name="connsiteX0" fmla="*/ 0 w 2384854"/>
                <a:gd name="connsiteY0" fmla="*/ 611659 h 770237"/>
                <a:gd name="connsiteX1" fmla="*/ 506627 w 2384854"/>
                <a:gd name="connsiteY1" fmla="*/ 55605 h 770237"/>
                <a:gd name="connsiteX2" fmla="*/ 939113 w 2384854"/>
                <a:gd name="connsiteY2" fmla="*/ 624016 h 770237"/>
                <a:gd name="connsiteX3" fmla="*/ 1606378 w 2384854"/>
                <a:gd name="connsiteY3" fmla="*/ 6178 h 770237"/>
                <a:gd name="connsiteX4" fmla="*/ 2211859 w 2384854"/>
                <a:gd name="connsiteY4" fmla="*/ 661086 h 770237"/>
                <a:gd name="connsiteX5" fmla="*/ 2384854 w 2384854"/>
                <a:gd name="connsiteY5" fmla="*/ 661086 h 770237"/>
                <a:gd name="connsiteX0" fmla="*/ 0 w 3069692"/>
                <a:gd name="connsiteY0" fmla="*/ 611659 h 669324"/>
                <a:gd name="connsiteX1" fmla="*/ 506627 w 3069692"/>
                <a:gd name="connsiteY1" fmla="*/ 55605 h 669324"/>
                <a:gd name="connsiteX2" fmla="*/ 939113 w 3069692"/>
                <a:gd name="connsiteY2" fmla="*/ 624016 h 669324"/>
                <a:gd name="connsiteX3" fmla="*/ 1606378 w 3069692"/>
                <a:gd name="connsiteY3" fmla="*/ 6178 h 669324"/>
                <a:gd name="connsiteX4" fmla="*/ 2211859 w 3069692"/>
                <a:gd name="connsiteY4" fmla="*/ 661086 h 669324"/>
                <a:gd name="connsiteX5" fmla="*/ 3069692 w 3069692"/>
                <a:gd name="connsiteY5" fmla="*/ 55605 h 669324"/>
                <a:gd name="connsiteX0" fmla="*/ 0 w 2917000"/>
                <a:gd name="connsiteY0" fmla="*/ 611659 h 669324"/>
                <a:gd name="connsiteX1" fmla="*/ 506627 w 2917000"/>
                <a:gd name="connsiteY1" fmla="*/ 55605 h 669324"/>
                <a:gd name="connsiteX2" fmla="*/ 939113 w 2917000"/>
                <a:gd name="connsiteY2" fmla="*/ 624016 h 669324"/>
                <a:gd name="connsiteX3" fmla="*/ 1606378 w 2917000"/>
                <a:gd name="connsiteY3" fmla="*/ 6178 h 669324"/>
                <a:gd name="connsiteX4" fmla="*/ 2211859 w 2917000"/>
                <a:gd name="connsiteY4" fmla="*/ 661086 h 669324"/>
                <a:gd name="connsiteX5" fmla="*/ 2917000 w 2917000"/>
                <a:gd name="connsiteY5" fmla="*/ 55605 h 669324"/>
                <a:gd name="connsiteX0" fmla="*/ 0 w 2917000"/>
                <a:gd name="connsiteY0" fmla="*/ 611659 h 722786"/>
                <a:gd name="connsiteX1" fmla="*/ 506627 w 2917000"/>
                <a:gd name="connsiteY1" fmla="*/ 55605 h 722786"/>
                <a:gd name="connsiteX2" fmla="*/ 939113 w 2917000"/>
                <a:gd name="connsiteY2" fmla="*/ 624016 h 722786"/>
                <a:gd name="connsiteX3" fmla="*/ 1606378 w 2917000"/>
                <a:gd name="connsiteY3" fmla="*/ 6178 h 722786"/>
                <a:gd name="connsiteX4" fmla="*/ 2211859 w 2917000"/>
                <a:gd name="connsiteY4" fmla="*/ 661086 h 722786"/>
                <a:gd name="connsiteX5" fmla="*/ 2917000 w 2917000"/>
                <a:gd name="connsiteY5" fmla="*/ 376386 h 722786"/>
                <a:gd name="connsiteX0" fmla="*/ 0 w 2211859"/>
                <a:gd name="connsiteY0" fmla="*/ 611659 h 661086"/>
                <a:gd name="connsiteX1" fmla="*/ 506627 w 2211859"/>
                <a:gd name="connsiteY1" fmla="*/ 55605 h 661086"/>
                <a:gd name="connsiteX2" fmla="*/ 939113 w 2211859"/>
                <a:gd name="connsiteY2" fmla="*/ 624016 h 661086"/>
                <a:gd name="connsiteX3" fmla="*/ 1606378 w 2211859"/>
                <a:gd name="connsiteY3" fmla="*/ 6178 h 661086"/>
                <a:gd name="connsiteX4" fmla="*/ 2211859 w 2211859"/>
                <a:gd name="connsiteY4" fmla="*/ 661086 h 661086"/>
                <a:gd name="connsiteX0" fmla="*/ 0 w 1606378"/>
                <a:gd name="connsiteY0" fmla="*/ 611659 h 632254"/>
                <a:gd name="connsiteX1" fmla="*/ 506627 w 1606378"/>
                <a:gd name="connsiteY1" fmla="*/ 55605 h 632254"/>
                <a:gd name="connsiteX2" fmla="*/ 939113 w 1606378"/>
                <a:gd name="connsiteY2" fmla="*/ 624016 h 632254"/>
                <a:gd name="connsiteX3" fmla="*/ 1606378 w 1606378"/>
                <a:gd name="connsiteY3" fmla="*/ 6178 h 632254"/>
                <a:gd name="connsiteX0" fmla="*/ 0 w 939113"/>
                <a:gd name="connsiteY0" fmla="*/ 558113 h 578708"/>
                <a:gd name="connsiteX1" fmla="*/ 506627 w 939113"/>
                <a:gd name="connsiteY1" fmla="*/ 2059 h 578708"/>
                <a:gd name="connsiteX2" fmla="*/ 939113 w 939113"/>
                <a:gd name="connsiteY2" fmla="*/ 570470 h 578708"/>
                <a:gd name="connsiteX0" fmla="*/ 0 w 506627"/>
                <a:gd name="connsiteY0" fmla="*/ 558113 h 558113"/>
                <a:gd name="connsiteX1" fmla="*/ 506627 w 506627"/>
                <a:gd name="connsiteY1" fmla="*/ 2059 h 558113"/>
                <a:gd name="connsiteX0" fmla="*/ 0 w 842723"/>
                <a:gd name="connsiteY0" fmla="*/ 963308 h 963308"/>
                <a:gd name="connsiteX1" fmla="*/ 842723 w 842723"/>
                <a:gd name="connsiteY1" fmla="*/ 2058 h 963308"/>
                <a:gd name="connsiteX0" fmla="*/ 0 w 901638"/>
                <a:gd name="connsiteY0" fmla="*/ 1105276 h 1105276"/>
                <a:gd name="connsiteX1" fmla="*/ 901637 w 901638"/>
                <a:gd name="connsiteY1" fmla="*/ 2060 h 1105276"/>
              </a:gdLst>
              <a:ahLst/>
              <a:cxnLst>
                <a:cxn ang="0">
                  <a:pos x="connsiteX0" y="connsiteY0"/>
                </a:cxn>
                <a:cxn ang="0">
                  <a:pos x="connsiteX1" y="connsiteY1"/>
                </a:cxn>
              </a:cxnLst>
              <a:rect l="l" t="t" r="r" b="b"/>
              <a:pathLst>
                <a:path w="901638" h="1105276">
                  <a:moveTo>
                    <a:pt x="0" y="1105276"/>
                  </a:moveTo>
                  <a:cubicBezTo>
                    <a:pt x="175054" y="826219"/>
                    <a:pt x="745118" y="1"/>
                    <a:pt x="901637" y="2060"/>
                  </a:cubicBezTo>
                </a:path>
              </a:pathLst>
            </a:custGeom>
            <a:noFill/>
            <a:ln w="50800" cap="flat" cmpd="sng" algn="ctr">
              <a:solidFill>
                <a:srgbClr val="FEB80A">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nvGrpSpPr>
            <p:cNvPr id="658" name="Group 83"/>
            <p:cNvGrpSpPr/>
            <p:nvPr/>
          </p:nvGrpSpPr>
          <p:grpSpPr>
            <a:xfrm>
              <a:off x="2036837" y="4165465"/>
              <a:ext cx="387784" cy="432408"/>
              <a:chOff x="5789634" y="2795059"/>
              <a:chExt cx="760716" cy="848255"/>
            </a:xfrm>
            <a:effectLst/>
          </p:grpSpPr>
          <p:sp>
            <p:nvSpPr>
              <p:cNvPr id="714" name="Oval 713"/>
              <p:cNvSpPr/>
              <p:nvPr/>
            </p:nvSpPr>
            <p:spPr>
              <a:xfrm rot="19976355">
                <a:off x="6105647" y="3123206"/>
                <a:ext cx="444703" cy="203348"/>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15" name="Oval 714"/>
              <p:cNvSpPr/>
              <p:nvPr/>
            </p:nvSpPr>
            <p:spPr>
              <a:xfrm rot="15051925">
                <a:off x="5885186" y="3124257"/>
                <a:ext cx="291048" cy="138077"/>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16" name="Freeform 715"/>
              <p:cNvSpPr/>
              <p:nvPr/>
            </p:nvSpPr>
            <p:spPr>
              <a:xfrm>
                <a:off x="6093178" y="3008314"/>
                <a:ext cx="146755" cy="635000"/>
              </a:xfrm>
              <a:custGeom>
                <a:avLst/>
                <a:gdLst>
                  <a:gd name="connsiteX0" fmla="*/ 146755 w 146755"/>
                  <a:gd name="connsiteY0" fmla="*/ 0 h 635000"/>
                  <a:gd name="connsiteX1" fmla="*/ 2822 w 146755"/>
                  <a:gd name="connsiteY1" fmla="*/ 397933 h 635000"/>
                  <a:gd name="connsiteX2" fmla="*/ 129822 w 146755"/>
                  <a:gd name="connsiteY2" fmla="*/ 635000 h 635000"/>
                </a:gdLst>
                <a:ahLst/>
                <a:cxnLst>
                  <a:cxn ang="0">
                    <a:pos x="connsiteX0" y="connsiteY0"/>
                  </a:cxn>
                  <a:cxn ang="0">
                    <a:pos x="connsiteX1" y="connsiteY1"/>
                  </a:cxn>
                  <a:cxn ang="0">
                    <a:pos x="connsiteX2" y="connsiteY2"/>
                  </a:cxn>
                </a:cxnLst>
                <a:rect l="l" t="t" r="r" b="b"/>
                <a:pathLst>
                  <a:path w="146755" h="635000">
                    <a:moveTo>
                      <a:pt x="146755" y="0"/>
                    </a:moveTo>
                    <a:cubicBezTo>
                      <a:pt x="76199" y="146050"/>
                      <a:pt x="5644" y="292100"/>
                      <a:pt x="2822" y="397933"/>
                    </a:cubicBezTo>
                    <a:cubicBezTo>
                      <a:pt x="0" y="503766"/>
                      <a:pt x="83255" y="595489"/>
                      <a:pt x="129822" y="635000"/>
                    </a:cubicBezTo>
                  </a:path>
                </a:pathLst>
              </a:custGeom>
              <a:noFill/>
              <a:ln w="9525" cap="flat" cmpd="sng" algn="ctr">
                <a:solidFill>
                  <a:srgbClr val="7FD13B">
                    <a:shade val="60000"/>
                    <a:satMod val="30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17" name="Oval 716"/>
              <p:cNvSpPr/>
              <p:nvPr/>
            </p:nvSpPr>
            <p:spPr>
              <a:xfrm rot="13204904">
                <a:off x="5789634" y="3322468"/>
                <a:ext cx="344548" cy="135586"/>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18" name="Oval 717"/>
              <p:cNvSpPr/>
              <p:nvPr/>
            </p:nvSpPr>
            <p:spPr>
              <a:xfrm rot="20112437">
                <a:off x="6117804" y="3399024"/>
                <a:ext cx="370549" cy="140933"/>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19" name="Oval 718"/>
              <p:cNvSpPr/>
              <p:nvPr/>
            </p:nvSpPr>
            <p:spPr>
              <a:xfrm rot="15051925">
                <a:off x="6064598" y="2937955"/>
                <a:ext cx="181120" cy="112782"/>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20" name="Oval 719"/>
              <p:cNvSpPr/>
              <p:nvPr/>
            </p:nvSpPr>
            <p:spPr>
              <a:xfrm rot="19947786">
                <a:off x="6225537" y="2980183"/>
                <a:ext cx="209950" cy="103087"/>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21" name="Oval 720"/>
              <p:cNvSpPr/>
              <p:nvPr/>
            </p:nvSpPr>
            <p:spPr>
              <a:xfrm rot="16894378">
                <a:off x="6182050" y="2841411"/>
                <a:ext cx="203008" cy="110304"/>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659" name="Group 83"/>
            <p:cNvGrpSpPr/>
            <p:nvPr/>
          </p:nvGrpSpPr>
          <p:grpSpPr>
            <a:xfrm rot="4497849" flipH="1">
              <a:off x="2450807" y="4365276"/>
              <a:ext cx="390007" cy="432408"/>
              <a:chOff x="5789634" y="2795059"/>
              <a:chExt cx="760716" cy="848255"/>
            </a:xfrm>
            <a:effectLst/>
          </p:grpSpPr>
          <p:sp>
            <p:nvSpPr>
              <p:cNvPr id="706" name="Oval 705"/>
              <p:cNvSpPr/>
              <p:nvPr/>
            </p:nvSpPr>
            <p:spPr>
              <a:xfrm rot="19976355">
                <a:off x="6105647" y="3123206"/>
                <a:ext cx="444703" cy="203348"/>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07" name="Oval 706"/>
              <p:cNvSpPr/>
              <p:nvPr/>
            </p:nvSpPr>
            <p:spPr>
              <a:xfrm rot="15051925">
                <a:off x="5885186" y="3124257"/>
                <a:ext cx="291048" cy="138077"/>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08" name="Freeform 707"/>
              <p:cNvSpPr/>
              <p:nvPr/>
            </p:nvSpPr>
            <p:spPr>
              <a:xfrm>
                <a:off x="6093178" y="3008314"/>
                <a:ext cx="146755" cy="635000"/>
              </a:xfrm>
              <a:custGeom>
                <a:avLst/>
                <a:gdLst>
                  <a:gd name="connsiteX0" fmla="*/ 146755 w 146755"/>
                  <a:gd name="connsiteY0" fmla="*/ 0 h 635000"/>
                  <a:gd name="connsiteX1" fmla="*/ 2822 w 146755"/>
                  <a:gd name="connsiteY1" fmla="*/ 397933 h 635000"/>
                  <a:gd name="connsiteX2" fmla="*/ 129822 w 146755"/>
                  <a:gd name="connsiteY2" fmla="*/ 635000 h 635000"/>
                </a:gdLst>
                <a:ahLst/>
                <a:cxnLst>
                  <a:cxn ang="0">
                    <a:pos x="connsiteX0" y="connsiteY0"/>
                  </a:cxn>
                  <a:cxn ang="0">
                    <a:pos x="connsiteX1" y="connsiteY1"/>
                  </a:cxn>
                  <a:cxn ang="0">
                    <a:pos x="connsiteX2" y="connsiteY2"/>
                  </a:cxn>
                </a:cxnLst>
                <a:rect l="l" t="t" r="r" b="b"/>
                <a:pathLst>
                  <a:path w="146755" h="635000">
                    <a:moveTo>
                      <a:pt x="146755" y="0"/>
                    </a:moveTo>
                    <a:cubicBezTo>
                      <a:pt x="76199" y="146050"/>
                      <a:pt x="5644" y="292100"/>
                      <a:pt x="2822" y="397933"/>
                    </a:cubicBezTo>
                    <a:cubicBezTo>
                      <a:pt x="0" y="503766"/>
                      <a:pt x="83255" y="595489"/>
                      <a:pt x="129822" y="635000"/>
                    </a:cubicBezTo>
                  </a:path>
                </a:pathLst>
              </a:custGeom>
              <a:noFill/>
              <a:ln w="9525" cap="flat" cmpd="sng" algn="ctr">
                <a:solidFill>
                  <a:srgbClr val="7FD13B">
                    <a:shade val="60000"/>
                    <a:satMod val="30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09" name="Oval 708"/>
              <p:cNvSpPr/>
              <p:nvPr/>
            </p:nvSpPr>
            <p:spPr>
              <a:xfrm rot="13204904">
                <a:off x="5789634" y="3322468"/>
                <a:ext cx="344548" cy="135586"/>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10" name="Oval 709"/>
              <p:cNvSpPr/>
              <p:nvPr/>
            </p:nvSpPr>
            <p:spPr>
              <a:xfrm rot="20112437">
                <a:off x="6117804" y="3399024"/>
                <a:ext cx="370549" cy="140933"/>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11" name="Oval 710"/>
              <p:cNvSpPr/>
              <p:nvPr/>
            </p:nvSpPr>
            <p:spPr>
              <a:xfrm rot="15051925">
                <a:off x="6064598" y="2937955"/>
                <a:ext cx="181120" cy="112782"/>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12" name="Oval 711"/>
              <p:cNvSpPr/>
              <p:nvPr/>
            </p:nvSpPr>
            <p:spPr>
              <a:xfrm rot="19947786">
                <a:off x="6225537" y="2980183"/>
                <a:ext cx="209950" cy="103087"/>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13" name="Oval 712"/>
              <p:cNvSpPr/>
              <p:nvPr/>
            </p:nvSpPr>
            <p:spPr>
              <a:xfrm rot="16894378">
                <a:off x="6182050" y="2841411"/>
                <a:ext cx="203008" cy="110304"/>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660" name="Group 83"/>
            <p:cNvGrpSpPr/>
            <p:nvPr/>
          </p:nvGrpSpPr>
          <p:grpSpPr>
            <a:xfrm rot="16776882">
              <a:off x="1913192" y="4617488"/>
              <a:ext cx="387784" cy="432408"/>
              <a:chOff x="5789634" y="2795059"/>
              <a:chExt cx="760716" cy="848255"/>
            </a:xfrm>
            <a:effectLst/>
          </p:grpSpPr>
          <p:sp>
            <p:nvSpPr>
              <p:cNvPr id="698" name="Oval 697"/>
              <p:cNvSpPr/>
              <p:nvPr/>
            </p:nvSpPr>
            <p:spPr>
              <a:xfrm rot="19976355">
                <a:off x="6105647" y="3123206"/>
                <a:ext cx="444703" cy="203348"/>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699" name="Oval 698"/>
              <p:cNvSpPr/>
              <p:nvPr/>
            </p:nvSpPr>
            <p:spPr>
              <a:xfrm rot="15051925">
                <a:off x="5885186" y="3124257"/>
                <a:ext cx="291048" cy="138077"/>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00" name="Freeform 699"/>
              <p:cNvSpPr/>
              <p:nvPr/>
            </p:nvSpPr>
            <p:spPr>
              <a:xfrm>
                <a:off x="6093178" y="3008314"/>
                <a:ext cx="146755" cy="635000"/>
              </a:xfrm>
              <a:custGeom>
                <a:avLst/>
                <a:gdLst>
                  <a:gd name="connsiteX0" fmla="*/ 146755 w 146755"/>
                  <a:gd name="connsiteY0" fmla="*/ 0 h 635000"/>
                  <a:gd name="connsiteX1" fmla="*/ 2822 w 146755"/>
                  <a:gd name="connsiteY1" fmla="*/ 397933 h 635000"/>
                  <a:gd name="connsiteX2" fmla="*/ 129822 w 146755"/>
                  <a:gd name="connsiteY2" fmla="*/ 635000 h 635000"/>
                </a:gdLst>
                <a:ahLst/>
                <a:cxnLst>
                  <a:cxn ang="0">
                    <a:pos x="connsiteX0" y="connsiteY0"/>
                  </a:cxn>
                  <a:cxn ang="0">
                    <a:pos x="connsiteX1" y="connsiteY1"/>
                  </a:cxn>
                  <a:cxn ang="0">
                    <a:pos x="connsiteX2" y="connsiteY2"/>
                  </a:cxn>
                </a:cxnLst>
                <a:rect l="l" t="t" r="r" b="b"/>
                <a:pathLst>
                  <a:path w="146755" h="635000">
                    <a:moveTo>
                      <a:pt x="146755" y="0"/>
                    </a:moveTo>
                    <a:cubicBezTo>
                      <a:pt x="76199" y="146050"/>
                      <a:pt x="5644" y="292100"/>
                      <a:pt x="2822" y="397933"/>
                    </a:cubicBezTo>
                    <a:cubicBezTo>
                      <a:pt x="0" y="503766"/>
                      <a:pt x="83255" y="595489"/>
                      <a:pt x="129822" y="635000"/>
                    </a:cubicBezTo>
                  </a:path>
                </a:pathLst>
              </a:custGeom>
              <a:noFill/>
              <a:ln w="9525" cap="flat" cmpd="sng" algn="ctr">
                <a:solidFill>
                  <a:srgbClr val="7FD13B">
                    <a:shade val="60000"/>
                    <a:satMod val="30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01" name="Oval 700"/>
              <p:cNvSpPr/>
              <p:nvPr/>
            </p:nvSpPr>
            <p:spPr>
              <a:xfrm rot="13204904">
                <a:off x="5789634" y="3322468"/>
                <a:ext cx="344548" cy="135586"/>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02" name="Oval 701"/>
              <p:cNvSpPr/>
              <p:nvPr/>
            </p:nvSpPr>
            <p:spPr>
              <a:xfrm rot="20112437">
                <a:off x="6117804" y="3399024"/>
                <a:ext cx="370549" cy="140933"/>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03" name="Oval 702"/>
              <p:cNvSpPr/>
              <p:nvPr/>
            </p:nvSpPr>
            <p:spPr>
              <a:xfrm rot="15051925">
                <a:off x="6064598" y="2937955"/>
                <a:ext cx="181120" cy="112782"/>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04" name="Oval 703"/>
              <p:cNvSpPr/>
              <p:nvPr/>
            </p:nvSpPr>
            <p:spPr>
              <a:xfrm rot="19947786">
                <a:off x="6225537" y="2980183"/>
                <a:ext cx="209950" cy="103087"/>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05" name="Oval 704"/>
              <p:cNvSpPr/>
              <p:nvPr/>
            </p:nvSpPr>
            <p:spPr>
              <a:xfrm rot="16894378">
                <a:off x="6182050" y="2841411"/>
                <a:ext cx="203008" cy="110304"/>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661" name="Group 83"/>
            <p:cNvGrpSpPr/>
            <p:nvPr/>
          </p:nvGrpSpPr>
          <p:grpSpPr>
            <a:xfrm rot="4320275" flipH="1">
              <a:off x="2268675" y="4669397"/>
              <a:ext cx="499068" cy="432408"/>
              <a:chOff x="5789634" y="2795059"/>
              <a:chExt cx="760716" cy="848255"/>
            </a:xfrm>
            <a:effectLst/>
          </p:grpSpPr>
          <p:sp>
            <p:nvSpPr>
              <p:cNvPr id="690" name="Oval 689"/>
              <p:cNvSpPr/>
              <p:nvPr/>
            </p:nvSpPr>
            <p:spPr>
              <a:xfrm rot="19976355">
                <a:off x="6105647" y="3123206"/>
                <a:ext cx="444703" cy="203348"/>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691" name="Oval 690"/>
              <p:cNvSpPr/>
              <p:nvPr/>
            </p:nvSpPr>
            <p:spPr>
              <a:xfrm rot="15051925">
                <a:off x="5885186" y="3124257"/>
                <a:ext cx="291048" cy="138077"/>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692" name="Freeform 691"/>
              <p:cNvSpPr/>
              <p:nvPr/>
            </p:nvSpPr>
            <p:spPr>
              <a:xfrm>
                <a:off x="6093178" y="3008314"/>
                <a:ext cx="146755" cy="635000"/>
              </a:xfrm>
              <a:custGeom>
                <a:avLst/>
                <a:gdLst>
                  <a:gd name="connsiteX0" fmla="*/ 146755 w 146755"/>
                  <a:gd name="connsiteY0" fmla="*/ 0 h 635000"/>
                  <a:gd name="connsiteX1" fmla="*/ 2822 w 146755"/>
                  <a:gd name="connsiteY1" fmla="*/ 397933 h 635000"/>
                  <a:gd name="connsiteX2" fmla="*/ 129822 w 146755"/>
                  <a:gd name="connsiteY2" fmla="*/ 635000 h 635000"/>
                </a:gdLst>
                <a:ahLst/>
                <a:cxnLst>
                  <a:cxn ang="0">
                    <a:pos x="connsiteX0" y="connsiteY0"/>
                  </a:cxn>
                  <a:cxn ang="0">
                    <a:pos x="connsiteX1" y="connsiteY1"/>
                  </a:cxn>
                  <a:cxn ang="0">
                    <a:pos x="connsiteX2" y="connsiteY2"/>
                  </a:cxn>
                </a:cxnLst>
                <a:rect l="l" t="t" r="r" b="b"/>
                <a:pathLst>
                  <a:path w="146755" h="635000">
                    <a:moveTo>
                      <a:pt x="146755" y="0"/>
                    </a:moveTo>
                    <a:cubicBezTo>
                      <a:pt x="76199" y="146050"/>
                      <a:pt x="5644" y="292100"/>
                      <a:pt x="2822" y="397933"/>
                    </a:cubicBezTo>
                    <a:cubicBezTo>
                      <a:pt x="0" y="503766"/>
                      <a:pt x="83255" y="595489"/>
                      <a:pt x="129822" y="635000"/>
                    </a:cubicBezTo>
                  </a:path>
                </a:pathLst>
              </a:custGeom>
              <a:noFill/>
              <a:ln w="9525" cap="flat" cmpd="sng" algn="ctr">
                <a:solidFill>
                  <a:srgbClr val="7FD13B">
                    <a:shade val="60000"/>
                    <a:satMod val="30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693" name="Oval 692"/>
              <p:cNvSpPr/>
              <p:nvPr/>
            </p:nvSpPr>
            <p:spPr>
              <a:xfrm rot="13204904">
                <a:off x="5789634" y="3322468"/>
                <a:ext cx="344548" cy="135586"/>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694" name="Oval 693"/>
              <p:cNvSpPr/>
              <p:nvPr/>
            </p:nvSpPr>
            <p:spPr>
              <a:xfrm rot="20112437">
                <a:off x="6117804" y="3399024"/>
                <a:ext cx="370549" cy="140933"/>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695" name="Oval 694"/>
              <p:cNvSpPr/>
              <p:nvPr/>
            </p:nvSpPr>
            <p:spPr>
              <a:xfrm rot="15051925">
                <a:off x="6064598" y="2937955"/>
                <a:ext cx="181120" cy="112782"/>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696" name="Oval 695"/>
              <p:cNvSpPr/>
              <p:nvPr/>
            </p:nvSpPr>
            <p:spPr>
              <a:xfrm rot="19947786">
                <a:off x="6225537" y="2980183"/>
                <a:ext cx="209950" cy="103087"/>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697" name="Oval 696"/>
              <p:cNvSpPr/>
              <p:nvPr/>
            </p:nvSpPr>
            <p:spPr>
              <a:xfrm rot="16894378">
                <a:off x="6182050" y="2841411"/>
                <a:ext cx="203008" cy="110304"/>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662" name="Group 83"/>
            <p:cNvGrpSpPr/>
            <p:nvPr/>
          </p:nvGrpSpPr>
          <p:grpSpPr>
            <a:xfrm rot="3412081">
              <a:off x="2389440" y="3985550"/>
              <a:ext cx="387784" cy="432408"/>
              <a:chOff x="5789634" y="2795059"/>
              <a:chExt cx="760716" cy="848255"/>
            </a:xfrm>
          </p:grpSpPr>
          <p:sp>
            <p:nvSpPr>
              <p:cNvPr id="682" name="Oval 681"/>
              <p:cNvSpPr/>
              <p:nvPr/>
            </p:nvSpPr>
            <p:spPr>
              <a:xfrm rot="19976355">
                <a:off x="6105647" y="3123206"/>
                <a:ext cx="444703" cy="203348"/>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683" name="Oval 682"/>
              <p:cNvSpPr/>
              <p:nvPr/>
            </p:nvSpPr>
            <p:spPr>
              <a:xfrm rot="15051925">
                <a:off x="5885186" y="3124257"/>
                <a:ext cx="291048" cy="138077"/>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684" name="Freeform 683"/>
              <p:cNvSpPr/>
              <p:nvPr/>
            </p:nvSpPr>
            <p:spPr>
              <a:xfrm>
                <a:off x="6093178" y="3008314"/>
                <a:ext cx="146755" cy="635000"/>
              </a:xfrm>
              <a:custGeom>
                <a:avLst/>
                <a:gdLst>
                  <a:gd name="connsiteX0" fmla="*/ 146755 w 146755"/>
                  <a:gd name="connsiteY0" fmla="*/ 0 h 635000"/>
                  <a:gd name="connsiteX1" fmla="*/ 2822 w 146755"/>
                  <a:gd name="connsiteY1" fmla="*/ 397933 h 635000"/>
                  <a:gd name="connsiteX2" fmla="*/ 129822 w 146755"/>
                  <a:gd name="connsiteY2" fmla="*/ 635000 h 635000"/>
                </a:gdLst>
                <a:ahLst/>
                <a:cxnLst>
                  <a:cxn ang="0">
                    <a:pos x="connsiteX0" y="connsiteY0"/>
                  </a:cxn>
                  <a:cxn ang="0">
                    <a:pos x="connsiteX1" y="connsiteY1"/>
                  </a:cxn>
                  <a:cxn ang="0">
                    <a:pos x="connsiteX2" y="connsiteY2"/>
                  </a:cxn>
                </a:cxnLst>
                <a:rect l="l" t="t" r="r" b="b"/>
                <a:pathLst>
                  <a:path w="146755" h="635000">
                    <a:moveTo>
                      <a:pt x="146755" y="0"/>
                    </a:moveTo>
                    <a:cubicBezTo>
                      <a:pt x="76199" y="146050"/>
                      <a:pt x="5644" y="292100"/>
                      <a:pt x="2822" y="397933"/>
                    </a:cubicBezTo>
                    <a:cubicBezTo>
                      <a:pt x="0" y="503766"/>
                      <a:pt x="83255" y="595489"/>
                      <a:pt x="129822" y="635000"/>
                    </a:cubicBezTo>
                  </a:path>
                </a:pathLst>
              </a:custGeom>
              <a:noFill/>
              <a:ln w="9525" cap="flat" cmpd="sng" algn="ctr">
                <a:solidFill>
                  <a:srgbClr val="7FD13B">
                    <a:shade val="60000"/>
                    <a:satMod val="30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685" name="Oval 684"/>
              <p:cNvSpPr/>
              <p:nvPr/>
            </p:nvSpPr>
            <p:spPr>
              <a:xfrm rot="13204904">
                <a:off x="5789634" y="3322468"/>
                <a:ext cx="344548" cy="135586"/>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686" name="Oval 685"/>
              <p:cNvSpPr/>
              <p:nvPr/>
            </p:nvSpPr>
            <p:spPr>
              <a:xfrm rot="20112437">
                <a:off x="6117804" y="3399024"/>
                <a:ext cx="370549" cy="140933"/>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687" name="Oval 686"/>
              <p:cNvSpPr/>
              <p:nvPr/>
            </p:nvSpPr>
            <p:spPr>
              <a:xfrm rot="15051925">
                <a:off x="6064598" y="2937955"/>
                <a:ext cx="181120" cy="112782"/>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688" name="Oval 687"/>
              <p:cNvSpPr/>
              <p:nvPr/>
            </p:nvSpPr>
            <p:spPr>
              <a:xfrm rot="19947786">
                <a:off x="6225537" y="2980183"/>
                <a:ext cx="209950" cy="103087"/>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689" name="Oval 688"/>
              <p:cNvSpPr/>
              <p:nvPr/>
            </p:nvSpPr>
            <p:spPr>
              <a:xfrm rot="16894378">
                <a:off x="6182050" y="2841411"/>
                <a:ext cx="203008" cy="110304"/>
              </a:xfrm>
              <a:prstGeom prst="ellipse">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sp>
          <p:nvSpPr>
            <p:cNvPr id="663" name="Cube 662"/>
            <p:cNvSpPr/>
            <p:nvPr/>
          </p:nvSpPr>
          <p:spPr>
            <a:xfrm>
              <a:off x="1886101" y="4068322"/>
              <a:ext cx="1197311" cy="1096049"/>
            </a:xfrm>
            <a:prstGeom prst="cube">
              <a:avLst/>
            </a:prstGeom>
            <a:noFill/>
            <a:ln w="19050" cap="flat" cmpd="sng" algn="ctr">
              <a:solidFill>
                <a:srgbClr val="FF0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664" name="Right Arrow 663"/>
            <p:cNvSpPr/>
            <p:nvPr/>
          </p:nvSpPr>
          <p:spPr>
            <a:xfrm flipH="1">
              <a:off x="1293922" y="4339985"/>
              <a:ext cx="391905" cy="755254"/>
            </a:xfrm>
            <a:prstGeom prst="rightArrow">
              <a:avLst/>
            </a:prstGeom>
            <a:gradFill rotWithShape="1">
              <a:gsLst>
                <a:gs pos="0">
                  <a:sysClr val="windowText" lastClr="000000">
                    <a:tint val="1000"/>
                  </a:sysClr>
                </a:gs>
                <a:gs pos="68000">
                  <a:sysClr val="windowText" lastClr="000000">
                    <a:tint val="77000"/>
                  </a:sysClr>
                </a:gs>
                <a:gs pos="81000">
                  <a:sysClr val="windowText" lastClr="000000">
                    <a:tint val="79000"/>
                  </a:sysClr>
                </a:gs>
                <a:gs pos="86000">
                  <a:sysClr val="windowText" lastClr="000000">
                    <a:tint val="73000"/>
                  </a:sysClr>
                </a:gs>
                <a:gs pos="100000">
                  <a:sysClr val="windowText" lastClr="000000">
                    <a:tint val="35000"/>
                  </a:sysClr>
                </a:gs>
              </a:gsLst>
              <a:lin ang="5400000" scaled="1"/>
            </a:gradFill>
            <a:ln w="9525" cap="flat" cmpd="sng" algn="ctr">
              <a:solidFill>
                <a:sysClr val="windowText" lastClr="000000">
                  <a:shade val="60000"/>
                  <a:satMod val="30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cxnSp>
          <p:nvCxnSpPr>
            <p:cNvPr id="665" name="Straight Arrow Connector 664"/>
            <p:cNvCxnSpPr/>
            <p:nvPr/>
          </p:nvCxnSpPr>
          <p:spPr>
            <a:xfrm rot="10800000" flipV="1">
              <a:off x="1913722" y="4468728"/>
              <a:ext cx="188444" cy="2"/>
            </a:xfrm>
            <a:prstGeom prst="straightConnector1">
              <a:avLst/>
            </a:prstGeom>
            <a:noFill/>
            <a:ln w="12700" cap="flat" cmpd="sng" algn="ctr">
              <a:solidFill>
                <a:srgbClr val="FEB80A"/>
              </a:solidFill>
              <a:prstDash val="solid"/>
              <a:tailEnd type="triangle"/>
            </a:ln>
            <a:effectLst/>
          </p:spPr>
        </p:cxnSp>
        <p:cxnSp>
          <p:nvCxnSpPr>
            <p:cNvPr id="666" name="Straight Arrow Connector 665"/>
            <p:cNvCxnSpPr/>
            <p:nvPr/>
          </p:nvCxnSpPr>
          <p:spPr>
            <a:xfrm rot="10800000" flipV="1">
              <a:off x="2109962" y="4518961"/>
              <a:ext cx="188444" cy="2"/>
            </a:xfrm>
            <a:prstGeom prst="straightConnector1">
              <a:avLst/>
            </a:prstGeom>
            <a:noFill/>
            <a:ln w="12700" cap="flat" cmpd="sng" algn="ctr">
              <a:solidFill>
                <a:srgbClr val="FEB80A"/>
              </a:solidFill>
              <a:prstDash val="solid"/>
              <a:tailEnd type="triangle"/>
            </a:ln>
            <a:effectLst/>
          </p:spPr>
        </p:cxnSp>
        <p:cxnSp>
          <p:nvCxnSpPr>
            <p:cNvPr id="667" name="Straight Arrow Connector 666"/>
            <p:cNvCxnSpPr/>
            <p:nvPr/>
          </p:nvCxnSpPr>
          <p:spPr>
            <a:xfrm rot="10800000" flipV="1">
              <a:off x="1972750" y="4372104"/>
              <a:ext cx="188444" cy="2"/>
            </a:xfrm>
            <a:prstGeom prst="straightConnector1">
              <a:avLst/>
            </a:prstGeom>
            <a:noFill/>
            <a:ln w="12700" cap="flat" cmpd="sng" algn="ctr">
              <a:solidFill>
                <a:srgbClr val="FEB80A"/>
              </a:solidFill>
              <a:prstDash val="solid"/>
              <a:tailEnd type="triangle"/>
            </a:ln>
            <a:effectLst/>
          </p:spPr>
        </p:cxnSp>
        <p:cxnSp>
          <p:nvCxnSpPr>
            <p:cNvPr id="668" name="Straight Arrow Connector 667"/>
            <p:cNvCxnSpPr/>
            <p:nvPr/>
          </p:nvCxnSpPr>
          <p:spPr>
            <a:xfrm rot="10800000" flipV="1">
              <a:off x="2123072" y="4372102"/>
              <a:ext cx="188444" cy="2"/>
            </a:xfrm>
            <a:prstGeom prst="straightConnector1">
              <a:avLst/>
            </a:prstGeom>
            <a:noFill/>
            <a:ln w="12700" cap="flat" cmpd="sng" algn="ctr">
              <a:solidFill>
                <a:srgbClr val="FEB80A"/>
              </a:solidFill>
              <a:prstDash val="solid"/>
              <a:tailEnd type="triangle"/>
            </a:ln>
            <a:effectLst/>
          </p:spPr>
        </p:cxnSp>
        <p:cxnSp>
          <p:nvCxnSpPr>
            <p:cNvPr id="669" name="Straight Arrow Connector 668"/>
            <p:cNvCxnSpPr/>
            <p:nvPr/>
          </p:nvCxnSpPr>
          <p:spPr>
            <a:xfrm rot="10800000" flipV="1">
              <a:off x="2043099" y="4267168"/>
              <a:ext cx="188444" cy="2"/>
            </a:xfrm>
            <a:prstGeom prst="straightConnector1">
              <a:avLst/>
            </a:prstGeom>
            <a:noFill/>
            <a:ln w="12700" cap="flat" cmpd="sng" algn="ctr">
              <a:solidFill>
                <a:srgbClr val="FEB80A"/>
              </a:solidFill>
              <a:prstDash val="solid"/>
              <a:tailEnd type="triangle"/>
            </a:ln>
            <a:effectLst/>
          </p:spPr>
        </p:cxnSp>
        <p:cxnSp>
          <p:nvCxnSpPr>
            <p:cNvPr id="670" name="Straight Arrow Connector 669"/>
            <p:cNvCxnSpPr/>
            <p:nvPr/>
          </p:nvCxnSpPr>
          <p:spPr>
            <a:xfrm rot="10800000" flipV="1">
              <a:off x="1945749" y="4780583"/>
              <a:ext cx="188444" cy="2"/>
            </a:xfrm>
            <a:prstGeom prst="straightConnector1">
              <a:avLst/>
            </a:prstGeom>
            <a:noFill/>
            <a:ln w="12700" cap="flat" cmpd="sng" algn="ctr">
              <a:solidFill>
                <a:srgbClr val="FEB80A"/>
              </a:solidFill>
              <a:prstDash val="solid"/>
              <a:tailEnd type="triangle"/>
            </a:ln>
            <a:effectLst/>
          </p:spPr>
        </p:cxnSp>
        <p:cxnSp>
          <p:nvCxnSpPr>
            <p:cNvPr id="671" name="Straight Arrow Connector 670"/>
            <p:cNvCxnSpPr/>
            <p:nvPr/>
          </p:nvCxnSpPr>
          <p:spPr>
            <a:xfrm rot="10800000" flipV="1">
              <a:off x="2138099" y="4635690"/>
              <a:ext cx="188444" cy="2"/>
            </a:xfrm>
            <a:prstGeom prst="straightConnector1">
              <a:avLst/>
            </a:prstGeom>
            <a:noFill/>
            <a:ln w="12700" cap="flat" cmpd="sng" algn="ctr">
              <a:solidFill>
                <a:srgbClr val="FEB80A"/>
              </a:solidFill>
              <a:prstDash val="solid"/>
              <a:tailEnd type="triangle"/>
            </a:ln>
            <a:effectLst/>
          </p:spPr>
        </p:cxnSp>
        <p:cxnSp>
          <p:nvCxnSpPr>
            <p:cNvPr id="672" name="Straight Arrow Connector 671"/>
            <p:cNvCxnSpPr/>
            <p:nvPr/>
          </p:nvCxnSpPr>
          <p:spPr>
            <a:xfrm rot="10800000" flipV="1">
              <a:off x="2123072" y="5036001"/>
              <a:ext cx="155973" cy="3"/>
            </a:xfrm>
            <a:prstGeom prst="straightConnector1">
              <a:avLst/>
            </a:prstGeom>
            <a:noFill/>
            <a:ln w="12700" cap="flat" cmpd="sng" algn="ctr">
              <a:solidFill>
                <a:srgbClr val="FEB80A"/>
              </a:solidFill>
              <a:prstDash val="solid"/>
              <a:tailEnd type="triangle"/>
            </a:ln>
            <a:effectLst/>
          </p:spPr>
        </p:cxnSp>
        <p:cxnSp>
          <p:nvCxnSpPr>
            <p:cNvPr id="673" name="Straight Arrow Connector 672"/>
            <p:cNvCxnSpPr/>
            <p:nvPr/>
          </p:nvCxnSpPr>
          <p:spPr>
            <a:xfrm rot="10800000" flipV="1">
              <a:off x="2316489" y="4794061"/>
              <a:ext cx="188444" cy="2"/>
            </a:xfrm>
            <a:prstGeom prst="straightConnector1">
              <a:avLst/>
            </a:prstGeom>
            <a:noFill/>
            <a:ln w="12700" cap="flat" cmpd="sng" algn="ctr">
              <a:solidFill>
                <a:srgbClr val="FEB80A"/>
              </a:solidFill>
              <a:prstDash val="solid"/>
              <a:tailEnd type="triangle"/>
            </a:ln>
            <a:effectLst/>
          </p:spPr>
        </p:cxnSp>
        <p:cxnSp>
          <p:nvCxnSpPr>
            <p:cNvPr id="674" name="Straight Arrow Connector 673"/>
            <p:cNvCxnSpPr/>
            <p:nvPr/>
          </p:nvCxnSpPr>
          <p:spPr>
            <a:xfrm rot="10800000" flipV="1">
              <a:off x="2410751" y="4518959"/>
              <a:ext cx="188444" cy="2"/>
            </a:xfrm>
            <a:prstGeom prst="straightConnector1">
              <a:avLst/>
            </a:prstGeom>
            <a:noFill/>
            <a:ln w="12700" cap="flat" cmpd="sng" algn="ctr">
              <a:solidFill>
                <a:srgbClr val="FEB80A"/>
              </a:solidFill>
              <a:prstDash val="solid"/>
              <a:tailEnd type="triangle"/>
            </a:ln>
            <a:effectLst/>
          </p:spPr>
        </p:cxnSp>
        <p:cxnSp>
          <p:nvCxnSpPr>
            <p:cNvPr id="675" name="Straight Arrow Connector 674"/>
            <p:cNvCxnSpPr/>
            <p:nvPr/>
          </p:nvCxnSpPr>
          <p:spPr>
            <a:xfrm rot="10800000" flipV="1">
              <a:off x="2442983" y="4267171"/>
              <a:ext cx="188444" cy="2"/>
            </a:xfrm>
            <a:prstGeom prst="straightConnector1">
              <a:avLst/>
            </a:prstGeom>
            <a:noFill/>
            <a:ln w="12700" cap="flat" cmpd="sng" algn="ctr">
              <a:solidFill>
                <a:srgbClr val="FEB80A"/>
              </a:solidFill>
              <a:prstDash val="solid"/>
              <a:tailEnd type="triangle"/>
            </a:ln>
            <a:effectLst/>
          </p:spPr>
        </p:cxnSp>
        <p:cxnSp>
          <p:nvCxnSpPr>
            <p:cNvPr id="676" name="Straight Arrow Connector 675"/>
            <p:cNvCxnSpPr/>
            <p:nvPr/>
          </p:nvCxnSpPr>
          <p:spPr>
            <a:xfrm rot="10800000" flipV="1">
              <a:off x="2387816" y="4953283"/>
              <a:ext cx="188444" cy="2"/>
            </a:xfrm>
            <a:prstGeom prst="straightConnector1">
              <a:avLst/>
            </a:prstGeom>
            <a:noFill/>
            <a:ln w="12700" cap="flat" cmpd="sng" algn="ctr">
              <a:solidFill>
                <a:srgbClr val="FEB80A"/>
              </a:solidFill>
              <a:prstDash val="solid"/>
              <a:tailEnd type="triangle"/>
            </a:ln>
            <a:effectLst/>
          </p:spPr>
        </p:cxnSp>
        <p:cxnSp>
          <p:nvCxnSpPr>
            <p:cNvPr id="677" name="Straight Arrow Connector 676"/>
            <p:cNvCxnSpPr/>
            <p:nvPr/>
          </p:nvCxnSpPr>
          <p:spPr>
            <a:xfrm rot="10800000" flipV="1">
              <a:off x="2484453" y="4648388"/>
              <a:ext cx="188444" cy="2"/>
            </a:xfrm>
            <a:prstGeom prst="straightConnector1">
              <a:avLst/>
            </a:prstGeom>
            <a:noFill/>
            <a:ln w="12700" cap="flat" cmpd="sng" algn="ctr">
              <a:solidFill>
                <a:srgbClr val="FEB80A"/>
              </a:solidFill>
              <a:prstDash val="solid"/>
              <a:tailEnd type="triangle"/>
            </a:ln>
            <a:effectLst/>
          </p:spPr>
        </p:cxnSp>
        <p:cxnSp>
          <p:nvCxnSpPr>
            <p:cNvPr id="678" name="Straight Arrow Connector 677"/>
            <p:cNvCxnSpPr/>
            <p:nvPr/>
          </p:nvCxnSpPr>
          <p:spPr>
            <a:xfrm rot="10800000" flipV="1">
              <a:off x="2273920" y="4160874"/>
              <a:ext cx="188444" cy="2"/>
            </a:xfrm>
            <a:prstGeom prst="straightConnector1">
              <a:avLst/>
            </a:prstGeom>
            <a:noFill/>
            <a:ln w="12700" cap="flat" cmpd="sng" algn="ctr">
              <a:solidFill>
                <a:srgbClr val="FEB80A"/>
              </a:solidFill>
              <a:prstDash val="solid"/>
              <a:tailEnd type="triangle"/>
            </a:ln>
            <a:effectLst/>
          </p:spPr>
        </p:cxnSp>
        <p:pic>
          <p:nvPicPr>
            <p:cNvPr id="679" name="Picture 678" descr="OctreeLOD_1.png"/>
            <p:cNvPicPr>
              <a:picLocks noChangeAspect="1"/>
            </p:cNvPicPr>
            <p:nvPr/>
          </p:nvPicPr>
          <p:blipFill>
            <a:blip r:embed="rId3" cstate="print"/>
            <a:srcRect t="86608" r="91688" b="3300"/>
            <a:stretch>
              <a:fillRect/>
            </a:stretch>
          </p:blipFill>
          <p:spPr>
            <a:xfrm rot="2692942">
              <a:off x="680098" y="4421124"/>
              <a:ext cx="587073" cy="617576"/>
            </a:xfrm>
            <a:prstGeom prst="rect">
              <a:avLst/>
            </a:prstGeom>
            <a:ln>
              <a:noFill/>
            </a:ln>
            <a:effectLst>
              <a:outerShdw blurRad="50800" dist="38100" dir="8100000" algn="tr" rotWithShape="0">
                <a:prstClr val="black">
                  <a:alpha val="40000"/>
                </a:prstClr>
              </a:outerShdw>
            </a:effectLst>
          </p:spPr>
        </p:pic>
        <p:sp>
          <p:nvSpPr>
            <p:cNvPr id="680" name="Right Arrow 679"/>
            <p:cNvSpPr/>
            <p:nvPr/>
          </p:nvSpPr>
          <p:spPr>
            <a:xfrm rot="17249574" flipH="1">
              <a:off x="2535038" y="3224147"/>
              <a:ext cx="492122" cy="1093372"/>
            </a:xfrm>
            <a:prstGeom prst="rightArrow">
              <a:avLst/>
            </a:prstGeom>
            <a:gradFill rotWithShape="1">
              <a:gsLst>
                <a:gs pos="0">
                  <a:srgbClr val="FEB80A">
                    <a:tint val="73000"/>
                    <a:satMod val="150000"/>
                  </a:srgbClr>
                </a:gs>
                <a:gs pos="25000">
                  <a:srgbClr val="FEB80A">
                    <a:tint val="96000"/>
                    <a:shade val="80000"/>
                    <a:satMod val="105000"/>
                  </a:srgbClr>
                </a:gs>
                <a:gs pos="38000">
                  <a:srgbClr val="FEB80A">
                    <a:tint val="96000"/>
                    <a:shade val="59000"/>
                    <a:satMod val="120000"/>
                  </a:srgbClr>
                </a:gs>
                <a:gs pos="55000">
                  <a:srgbClr val="FEB80A">
                    <a:shade val="57000"/>
                    <a:satMod val="120000"/>
                  </a:srgbClr>
                </a:gs>
                <a:gs pos="80000">
                  <a:srgbClr val="FEB80A">
                    <a:shade val="56000"/>
                    <a:satMod val="145000"/>
                  </a:srgbClr>
                </a:gs>
                <a:gs pos="88000">
                  <a:srgbClr val="FEB80A">
                    <a:shade val="63000"/>
                    <a:satMod val="160000"/>
                  </a:srgbClr>
                </a:gs>
                <a:gs pos="100000">
                  <a:srgbClr val="FEB80A">
                    <a:tint val="99555"/>
                    <a:satMod val="155000"/>
                  </a:srgbClr>
                </a:gs>
              </a:gsLst>
              <a:lin ang="5400000" scaled="1"/>
            </a:gradFill>
            <a:ln w="9525" cap="flat" cmpd="sng" algn="ctr">
              <a:solidFill>
                <a:srgbClr val="FEB80A">
                  <a:shade val="60000"/>
                  <a:satMod val="30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681" name="Sun 680"/>
            <p:cNvSpPr/>
            <p:nvPr/>
          </p:nvSpPr>
          <p:spPr>
            <a:xfrm>
              <a:off x="2676397" y="3169188"/>
              <a:ext cx="464079" cy="464079"/>
            </a:xfrm>
            <a:prstGeom prst="sun">
              <a:avLst/>
            </a:prstGeom>
            <a:gradFill rotWithShape="1">
              <a:gsLst>
                <a:gs pos="0">
                  <a:srgbClr val="FEB80A">
                    <a:tint val="73000"/>
                    <a:satMod val="150000"/>
                  </a:srgbClr>
                </a:gs>
                <a:gs pos="25000">
                  <a:srgbClr val="FEB80A">
                    <a:tint val="96000"/>
                    <a:shade val="80000"/>
                    <a:satMod val="105000"/>
                  </a:srgbClr>
                </a:gs>
                <a:gs pos="38000">
                  <a:srgbClr val="FEB80A">
                    <a:tint val="96000"/>
                    <a:shade val="59000"/>
                    <a:satMod val="120000"/>
                  </a:srgbClr>
                </a:gs>
                <a:gs pos="55000">
                  <a:srgbClr val="FEB80A">
                    <a:shade val="57000"/>
                    <a:satMod val="120000"/>
                  </a:srgbClr>
                </a:gs>
                <a:gs pos="80000">
                  <a:srgbClr val="FEB80A">
                    <a:shade val="56000"/>
                    <a:satMod val="145000"/>
                  </a:srgbClr>
                </a:gs>
                <a:gs pos="88000">
                  <a:srgbClr val="FEB80A">
                    <a:shade val="63000"/>
                    <a:satMod val="160000"/>
                  </a:srgbClr>
                </a:gs>
                <a:gs pos="100000">
                  <a:srgbClr val="FEB80A">
                    <a:tint val="99555"/>
                    <a:satMod val="155000"/>
                  </a:srgbClr>
                </a:gs>
              </a:gsLst>
              <a:lin ang="5400000" scaled="1"/>
            </a:gradFill>
            <a:ln w="9525" cap="flat" cmpd="sng" algn="ctr">
              <a:solidFill>
                <a:srgbClr val="FEB80A">
                  <a:shade val="60000"/>
                  <a:satMod val="30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sp>
        <p:nvSpPr>
          <p:cNvPr id="722" name="Isosceles Triangle 721"/>
          <p:cNvSpPr/>
          <p:nvPr/>
        </p:nvSpPr>
        <p:spPr>
          <a:xfrm rot="12414532">
            <a:off x="6167397" y="3206013"/>
            <a:ext cx="1163538" cy="3119056"/>
          </a:xfrm>
          <a:prstGeom prst="triangle">
            <a:avLst>
              <a:gd name="adj" fmla="val 63583"/>
            </a:avLst>
          </a:prstGeom>
          <a:gradFill rotWithShape="1">
            <a:gsLst>
              <a:gs pos="0">
                <a:sysClr val="windowText" lastClr="000000">
                  <a:tint val="50000"/>
                  <a:satMod val="300000"/>
                </a:sysClr>
              </a:gs>
              <a:gs pos="35000">
                <a:sysClr val="windowText" lastClr="000000">
                  <a:tint val="37000"/>
                  <a:satMod val="300000"/>
                  <a:alpha val="49000"/>
                </a:sysClr>
              </a:gs>
              <a:gs pos="100000">
                <a:sysClr val="windowText" lastClr="000000">
                  <a:tint val="15000"/>
                  <a:satMod val="350000"/>
                  <a:alpha val="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725" name="Group 179"/>
          <p:cNvGrpSpPr/>
          <p:nvPr/>
        </p:nvGrpSpPr>
        <p:grpSpPr>
          <a:xfrm rot="14956072">
            <a:off x="5652022" y="3501334"/>
            <a:ext cx="2041268" cy="2419740"/>
            <a:chOff x="6411643" y="503269"/>
            <a:chExt cx="2309851" cy="2738121"/>
          </a:xfrm>
        </p:grpSpPr>
        <p:grpSp>
          <p:nvGrpSpPr>
            <p:cNvPr id="726" name="Group 472"/>
            <p:cNvGrpSpPr/>
            <p:nvPr/>
          </p:nvGrpSpPr>
          <p:grpSpPr>
            <a:xfrm>
              <a:off x="6722304" y="903507"/>
              <a:ext cx="1999190" cy="2337883"/>
              <a:chOff x="6413609" y="3775280"/>
              <a:chExt cx="1999190" cy="2337883"/>
            </a:xfrm>
          </p:grpSpPr>
          <p:sp>
            <p:nvSpPr>
              <p:cNvPr id="728" name="Rounded Rectangle 727"/>
              <p:cNvSpPr/>
              <p:nvPr/>
            </p:nvSpPr>
            <p:spPr>
              <a:xfrm>
                <a:off x="6588229" y="4017116"/>
                <a:ext cx="291039" cy="291039"/>
              </a:xfrm>
              <a:prstGeom prst="roundRect">
                <a:avLst/>
              </a:prstGeom>
              <a:solidFill>
                <a:srgbClr val="8064A2">
                  <a:alpha val="70000"/>
                </a:srgbClr>
              </a:solidFill>
              <a:ln w="25400" cap="flat" cmpd="sng" algn="ctr">
                <a:solidFill>
                  <a:srgbClr val="8064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29" name="Rounded Rectangle 728"/>
              <p:cNvSpPr/>
              <p:nvPr/>
            </p:nvSpPr>
            <p:spPr>
              <a:xfrm>
                <a:off x="6728990" y="4195363"/>
                <a:ext cx="379943" cy="409161"/>
              </a:xfrm>
              <a:prstGeom prst="roundRect">
                <a:avLst/>
              </a:prstGeom>
              <a:solidFill>
                <a:srgbClr val="8064A2">
                  <a:alpha val="70000"/>
                </a:srgbClr>
              </a:solidFill>
              <a:ln w="25400" cap="flat" cmpd="sng" algn="ctr">
                <a:solidFill>
                  <a:srgbClr val="8064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30" name="Rounded Rectangle 729"/>
              <p:cNvSpPr/>
              <p:nvPr/>
            </p:nvSpPr>
            <p:spPr>
              <a:xfrm>
                <a:off x="6943303" y="4449975"/>
                <a:ext cx="525467" cy="525467"/>
              </a:xfrm>
              <a:prstGeom prst="roundRect">
                <a:avLst/>
              </a:prstGeom>
              <a:solidFill>
                <a:srgbClr val="8064A2">
                  <a:alpha val="70000"/>
                </a:srgbClr>
              </a:solidFill>
              <a:ln w="25400" cap="flat" cmpd="sng" algn="ctr">
                <a:solidFill>
                  <a:srgbClr val="8064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31" name="Rounded Rectangle 730"/>
              <p:cNvSpPr/>
              <p:nvPr/>
            </p:nvSpPr>
            <p:spPr>
              <a:xfrm>
                <a:off x="6482399" y="3881649"/>
                <a:ext cx="228061" cy="228061"/>
              </a:xfrm>
              <a:prstGeom prst="roundRect">
                <a:avLst/>
              </a:prstGeom>
              <a:solidFill>
                <a:srgbClr val="8064A2">
                  <a:alpha val="70000"/>
                </a:srgbClr>
              </a:solidFill>
              <a:ln w="25400" cap="flat" cmpd="sng" algn="ctr">
                <a:solidFill>
                  <a:srgbClr val="8064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32" name="Rounded Rectangle 731"/>
              <p:cNvSpPr/>
              <p:nvPr/>
            </p:nvSpPr>
            <p:spPr>
              <a:xfrm>
                <a:off x="6413609" y="3775280"/>
                <a:ext cx="178858" cy="178858"/>
              </a:xfrm>
              <a:prstGeom prst="roundRect">
                <a:avLst/>
              </a:prstGeom>
              <a:solidFill>
                <a:srgbClr val="8064A2">
                  <a:alpha val="70000"/>
                </a:srgbClr>
              </a:solidFill>
              <a:ln w="25400" cap="flat" cmpd="sng" algn="ctr">
                <a:solidFill>
                  <a:srgbClr val="8064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33" name="Rounded Rectangle 732"/>
              <p:cNvSpPr/>
              <p:nvPr/>
            </p:nvSpPr>
            <p:spPr>
              <a:xfrm>
                <a:off x="7241225" y="4836268"/>
                <a:ext cx="642942" cy="642942"/>
              </a:xfrm>
              <a:prstGeom prst="roundRect">
                <a:avLst/>
              </a:prstGeom>
              <a:solidFill>
                <a:srgbClr val="8064A2">
                  <a:alpha val="70000"/>
                </a:srgbClr>
              </a:solidFill>
              <a:ln w="25400" cap="flat" cmpd="sng" algn="ctr">
                <a:solidFill>
                  <a:srgbClr val="8064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34" name="Rounded Rectangle 733"/>
              <p:cNvSpPr/>
              <p:nvPr/>
            </p:nvSpPr>
            <p:spPr>
              <a:xfrm>
                <a:off x="7574599" y="5274963"/>
                <a:ext cx="838200" cy="838200"/>
              </a:xfrm>
              <a:prstGeom prst="roundRect">
                <a:avLst/>
              </a:prstGeom>
              <a:solidFill>
                <a:srgbClr val="8064A2">
                  <a:alpha val="69804"/>
                </a:srgbClr>
              </a:solidFill>
              <a:ln w="25400" cap="flat" cmpd="sng" algn="ctr">
                <a:solidFill>
                  <a:srgbClr val="5C477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cxnSp>
          <p:nvCxnSpPr>
            <p:cNvPr id="727" name="Straight Arrow Connector 726"/>
            <p:cNvCxnSpPr/>
            <p:nvPr/>
          </p:nvCxnSpPr>
          <p:spPr>
            <a:xfrm rot="16200000" flipH="1">
              <a:off x="6159946" y="754966"/>
              <a:ext cx="2701072" cy="2197678"/>
            </a:xfrm>
            <a:prstGeom prst="straightConnector1">
              <a:avLst/>
            </a:prstGeom>
            <a:noFill/>
            <a:ln w="25400" cap="flat" cmpd="sng" algn="ctr">
              <a:solidFill>
                <a:srgbClr val="9BBB59"/>
              </a:solidFill>
              <a:prstDash val="solid"/>
              <a:tailEnd type="triangle" w="lg" len="lg"/>
            </a:ln>
            <a:effectLst>
              <a:outerShdw blurRad="40000" dist="20000" dir="5400000" rotWithShape="0">
                <a:srgbClr val="000000">
                  <a:alpha val="38000"/>
                </a:srgbClr>
              </a:outerShdw>
            </a:effectLst>
          </p:spPr>
        </p:cxnSp>
      </p:grpSp>
      <p:grpSp>
        <p:nvGrpSpPr>
          <p:cNvPr id="735" name="Group 734"/>
          <p:cNvGrpSpPr/>
          <p:nvPr/>
        </p:nvGrpSpPr>
        <p:grpSpPr>
          <a:xfrm>
            <a:off x="5895777" y="3173852"/>
            <a:ext cx="1913881" cy="2915059"/>
            <a:chOff x="445058" y="3359661"/>
            <a:chExt cx="1913881" cy="2915059"/>
          </a:xfrm>
        </p:grpSpPr>
        <p:cxnSp>
          <p:nvCxnSpPr>
            <p:cNvPr id="736" name="Straight Arrow Connector 735"/>
            <p:cNvCxnSpPr/>
            <p:nvPr/>
          </p:nvCxnSpPr>
          <p:spPr>
            <a:xfrm flipV="1">
              <a:off x="457200" y="3599147"/>
              <a:ext cx="1536281" cy="2675572"/>
            </a:xfrm>
            <a:prstGeom prst="straightConnector1">
              <a:avLst/>
            </a:prstGeom>
            <a:noFill/>
            <a:ln w="25400" cap="flat" cmpd="sng" algn="ctr">
              <a:solidFill>
                <a:srgbClr val="9BBB59"/>
              </a:solidFill>
              <a:prstDash val="solid"/>
              <a:tailEnd type="triangle" w="lg" len="lg"/>
            </a:ln>
            <a:effectLst>
              <a:outerShdw blurRad="40000" dist="20000" dir="5400000" rotWithShape="0">
                <a:srgbClr val="000000">
                  <a:alpha val="38000"/>
                </a:srgbClr>
              </a:outerShdw>
            </a:effectLst>
          </p:spPr>
        </p:cxnSp>
        <p:cxnSp>
          <p:nvCxnSpPr>
            <p:cNvPr id="737" name="Straight Arrow Connector 736"/>
            <p:cNvCxnSpPr/>
            <p:nvPr/>
          </p:nvCxnSpPr>
          <p:spPr>
            <a:xfrm flipV="1">
              <a:off x="457200" y="3512061"/>
              <a:ext cx="1383881" cy="2762659"/>
            </a:xfrm>
            <a:prstGeom prst="straightConnector1">
              <a:avLst/>
            </a:prstGeom>
            <a:noFill/>
            <a:ln w="25400" cap="flat" cmpd="sng" algn="ctr">
              <a:solidFill>
                <a:srgbClr val="9BBB59"/>
              </a:solidFill>
              <a:prstDash val="solid"/>
              <a:tailEnd type="triangle" w="lg" len="lg"/>
            </a:ln>
            <a:effectLst>
              <a:outerShdw blurRad="40000" dist="20000" dir="5400000" rotWithShape="0">
                <a:srgbClr val="000000">
                  <a:alpha val="38000"/>
                </a:srgbClr>
              </a:outerShdw>
            </a:effectLst>
          </p:spPr>
        </p:cxnSp>
        <p:cxnSp>
          <p:nvCxnSpPr>
            <p:cNvPr id="738" name="Straight Arrow Connector 737"/>
            <p:cNvCxnSpPr/>
            <p:nvPr/>
          </p:nvCxnSpPr>
          <p:spPr>
            <a:xfrm flipV="1">
              <a:off x="460600" y="3424976"/>
              <a:ext cx="1238966" cy="2841588"/>
            </a:xfrm>
            <a:prstGeom prst="straightConnector1">
              <a:avLst/>
            </a:prstGeom>
            <a:noFill/>
            <a:ln w="25400" cap="flat" cmpd="sng" algn="ctr">
              <a:solidFill>
                <a:srgbClr val="9BBB59"/>
              </a:solidFill>
              <a:prstDash val="solid"/>
              <a:tailEnd type="triangle" w="lg" len="lg"/>
            </a:ln>
            <a:effectLst>
              <a:outerShdw blurRad="40000" dist="20000" dir="5400000" rotWithShape="0">
                <a:srgbClr val="000000">
                  <a:alpha val="38000"/>
                </a:srgbClr>
              </a:outerShdw>
            </a:effectLst>
          </p:spPr>
        </p:cxnSp>
        <p:cxnSp>
          <p:nvCxnSpPr>
            <p:cNvPr id="739" name="Straight Arrow Connector 738"/>
            <p:cNvCxnSpPr/>
            <p:nvPr/>
          </p:nvCxnSpPr>
          <p:spPr>
            <a:xfrm flipV="1">
              <a:off x="460600" y="3359661"/>
              <a:ext cx="1097452" cy="2906903"/>
            </a:xfrm>
            <a:prstGeom prst="straightConnector1">
              <a:avLst/>
            </a:prstGeom>
            <a:noFill/>
            <a:ln w="25400" cap="flat" cmpd="sng" algn="ctr">
              <a:solidFill>
                <a:srgbClr val="9BBB59"/>
              </a:solidFill>
              <a:prstDash val="solid"/>
              <a:tailEnd type="triangle" w="lg" len="lg"/>
            </a:ln>
            <a:effectLst>
              <a:outerShdw blurRad="40000" dist="20000" dir="5400000" rotWithShape="0">
                <a:srgbClr val="000000">
                  <a:alpha val="38000"/>
                </a:srgbClr>
              </a:outerShdw>
            </a:effectLst>
          </p:spPr>
        </p:cxnSp>
        <p:cxnSp>
          <p:nvCxnSpPr>
            <p:cNvPr id="740" name="Straight Arrow Connector 739"/>
            <p:cNvCxnSpPr/>
            <p:nvPr/>
          </p:nvCxnSpPr>
          <p:spPr>
            <a:xfrm flipV="1">
              <a:off x="460600" y="3686233"/>
              <a:ext cx="1707052" cy="2580331"/>
            </a:xfrm>
            <a:prstGeom prst="straightConnector1">
              <a:avLst/>
            </a:prstGeom>
            <a:noFill/>
            <a:ln w="25400" cap="flat" cmpd="sng" algn="ctr">
              <a:solidFill>
                <a:srgbClr val="9BBB59"/>
              </a:solidFill>
              <a:prstDash val="solid"/>
              <a:tailEnd type="triangle" w="lg" len="lg"/>
            </a:ln>
            <a:effectLst>
              <a:outerShdw blurRad="40000" dist="20000" dir="5400000" rotWithShape="0">
                <a:srgbClr val="000000">
                  <a:alpha val="38000"/>
                </a:srgbClr>
              </a:outerShdw>
            </a:effectLst>
          </p:spPr>
        </p:cxnSp>
        <p:cxnSp>
          <p:nvCxnSpPr>
            <p:cNvPr id="741" name="Straight Arrow Connector 740"/>
            <p:cNvCxnSpPr/>
            <p:nvPr/>
          </p:nvCxnSpPr>
          <p:spPr>
            <a:xfrm flipV="1">
              <a:off x="445058" y="3770588"/>
              <a:ext cx="1913881" cy="2493245"/>
            </a:xfrm>
            <a:prstGeom prst="straightConnector1">
              <a:avLst/>
            </a:prstGeom>
            <a:noFill/>
            <a:ln w="25400" cap="flat" cmpd="sng" algn="ctr">
              <a:solidFill>
                <a:srgbClr val="9BBB59"/>
              </a:solidFill>
              <a:prstDash val="solid"/>
              <a:tailEnd type="triangle" w="lg" len="lg"/>
            </a:ln>
            <a:effectLst>
              <a:outerShdw blurRad="40000" dist="20000" dir="5400000" rotWithShape="0">
                <a:srgbClr val="000000">
                  <a:alpha val="38000"/>
                </a:srgbClr>
              </a:outerShdw>
            </a:effectLst>
          </p:spPr>
        </p:cxnSp>
      </p:grpSp>
      <p:grpSp>
        <p:nvGrpSpPr>
          <p:cNvPr id="742" name="Group 185"/>
          <p:cNvGrpSpPr/>
          <p:nvPr/>
        </p:nvGrpSpPr>
        <p:grpSpPr>
          <a:xfrm>
            <a:off x="8686913" y="4404817"/>
            <a:ext cx="1834973" cy="1834966"/>
            <a:chOff x="1571596" y="3030017"/>
            <a:chExt cx="1655140" cy="1655134"/>
          </a:xfrm>
          <a:scene3d>
            <a:camera prst="isometricOffAxis2Top"/>
            <a:lightRig rig="threePt" dir="t"/>
          </a:scene3d>
        </p:grpSpPr>
        <p:sp>
          <p:nvSpPr>
            <p:cNvPr id="743" name="Rectangle 742"/>
            <p:cNvSpPr/>
            <p:nvPr/>
          </p:nvSpPr>
          <p:spPr>
            <a:xfrm>
              <a:off x="1571597" y="4478259"/>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44" name="Rectangle 743"/>
            <p:cNvSpPr/>
            <p:nvPr/>
          </p:nvSpPr>
          <p:spPr>
            <a:xfrm>
              <a:off x="1778489" y="4478259"/>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45" name="Rectangle 744"/>
            <p:cNvSpPr/>
            <p:nvPr/>
          </p:nvSpPr>
          <p:spPr>
            <a:xfrm>
              <a:off x="1571597" y="4271369"/>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46" name="Rectangle 745"/>
            <p:cNvSpPr/>
            <p:nvPr/>
          </p:nvSpPr>
          <p:spPr>
            <a:xfrm>
              <a:off x="1778489" y="4271369"/>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47" name="Rectangle 746"/>
            <p:cNvSpPr/>
            <p:nvPr/>
          </p:nvSpPr>
          <p:spPr>
            <a:xfrm>
              <a:off x="1985381" y="4478259"/>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48" name="Rectangle 747"/>
            <p:cNvSpPr/>
            <p:nvPr/>
          </p:nvSpPr>
          <p:spPr>
            <a:xfrm>
              <a:off x="2192273" y="4478259"/>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49" name="Rectangle 748"/>
            <p:cNvSpPr/>
            <p:nvPr/>
          </p:nvSpPr>
          <p:spPr>
            <a:xfrm>
              <a:off x="1985381" y="4271369"/>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50" name="Rectangle 749"/>
            <p:cNvSpPr/>
            <p:nvPr/>
          </p:nvSpPr>
          <p:spPr>
            <a:xfrm>
              <a:off x="2192273" y="4271369"/>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51" name="Rectangle 750"/>
            <p:cNvSpPr/>
            <p:nvPr/>
          </p:nvSpPr>
          <p:spPr>
            <a:xfrm>
              <a:off x="1571597" y="4064477"/>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52" name="Rectangle 751"/>
            <p:cNvSpPr/>
            <p:nvPr/>
          </p:nvSpPr>
          <p:spPr>
            <a:xfrm>
              <a:off x="1778489" y="4064477"/>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53" name="Rectangle 752"/>
            <p:cNvSpPr/>
            <p:nvPr/>
          </p:nvSpPr>
          <p:spPr>
            <a:xfrm>
              <a:off x="1571597" y="3857586"/>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54" name="Rectangle 753"/>
            <p:cNvSpPr/>
            <p:nvPr/>
          </p:nvSpPr>
          <p:spPr>
            <a:xfrm>
              <a:off x="1778489" y="3857586"/>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55" name="Rectangle 39"/>
            <p:cNvSpPr/>
            <p:nvPr/>
          </p:nvSpPr>
          <p:spPr>
            <a:xfrm>
              <a:off x="1985381" y="4064477"/>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56" name="Rectangle 40"/>
            <p:cNvSpPr/>
            <p:nvPr/>
          </p:nvSpPr>
          <p:spPr>
            <a:xfrm>
              <a:off x="2192273" y="4064476"/>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57" name="Rectangle 41"/>
            <p:cNvSpPr/>
            <p:nvPr/>
          </p:nvSpPr>
          <p:spPr>
            <a:xfrm>
              <a:off x="1985381" y="3857586"/>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58" name="Rectangle 42"/>
            <p:cNvSpPr/>
            <p:nvPr/>
          </p:nvSpPr>
          <p:spPr>
            <a:xfrm>
              <a:off x="2192273" y="3857584"/>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59" name="Rectangle 758"/>
            <p:cNvSpPr/>
            <p:nvPr/>
          </p:nvSpPr>
          <p:spPr>
            <a:xfrm>
              <a:off x="2399164" y="4478259"/>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60" name="Rectangle 759"/>
            <p:cNvSpPr/>
            <p:nvPr/>
          </p:nvSpPr>
          <p:spPr>
            <a:xfrm>
              <a:off x="2606056" y="4478259"/>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61" name="Rectangle 760"/>
            <p:cNvSpPr/>
            <p:nvPr/>
          </p:nvSpPr>
          <p:spPr>
            <a:xfrm>
              <a:off x="2399164" y="4271369"/>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62" name="Rectangle 761"/>
            <p:cNvSpPr/>
            <p:nvPr/>
          </p:nvSpPr>
          <p:spPr>
            <a:xfrm>
              <a:off x="2606056" y="4271369"/>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63" name="Rectangle 762"/>
            <p:cNvSpPr/>
            <p:nvPr/>
          </p:nvSpPr>
          <p:spPr>
            <a:xfrm>
              <a:off x="2812948" y="4478259"/>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64" name="Rectangle 763"/>
            <p:cNvSpPr/>
            <p:nvPr/>
          </p:nvSpPr>
          <p:spPr>
            <a:xfrm>
              <a:off x="3019840" y="4478259"/>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65" name="Rectangle 764"/>
            <p:cNvSpPr/>
            <p:nvPr/>
          </p:nvSpPr>
          <p:spPr>
            <a:xfrm>
              <a:off x="2812948" y="4271369"/>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66" name="Rectangle 765"/>
            <p:cNvSpPr/>
            <p:nvPr/>
          </p:nvSpPr>
          <p:spPr>
            <a:xfrm>
              <a:off x="3019840" y="4271369"/>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67" name="Rectangle 766"/>
            <p:cNvSpPr/>
            <p:nvPr/>
          </p:nvSpPr>
          <p:spPr>
            <a:xfrm>
              <a:off x="2399164" y="4064477"/>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68" name="Rectangle 767"/>
            <p:cNvSpPr/>
            <p:nvPr/>
          </p:nvSpPr>
          <p:spPr>
            <a:xfrm>
              <a:off x="2606056" y="4064477"/>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69" name="Rectangle 768"/>
            <p:cNvSpPr/>
            <p:nvPr/>
          </p:nvSpPr>
          <p:spPr>
            <a:xfrm>
              <a:off x="2399164" y="3857586"/>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70" name="Rectangle 769"/>
            <p:cNvSpPr/>
            <p:nvPr/>
          </p:nvSpPr>
          <p:spPr>
            <a:xfrm>
              <a:off x="2606056" y="3857586"/>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71" name="Rectangle 770"/>
            <p:cNvSpPr/>
            <p:nvPr/>
          </p:nvSpPr>
          <p:spPr>
            <a:xfrm>
              <a:off x="2812948" y="4064477"/>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72" name="Rectangle 771"/>
            <p:cNvSpPr/>
            <p:nvPr/>
          </p:nvSpPr>
          <p:spPr>
            <a:xfrm>
              <a:off x="3019840" y="4064476"/>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73" name="Rectangle 772"/>
            <p:cNvSpPr/>
            <p:nvPr/>
          </p:nvSpPr>
          <p:spPr>
            <a:xfrm>
              <a:off x="2812948" y="3857586"/>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74" name="Rectangle 773"/>
            <p:cNvSpPr/>
            <p:nvPr/>
          </p:nvSpPr>
          <p:spPr>
            <a:xfrm>
              <a:off x="3019840" y="3857584"/>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75" name="Rectangle 774"/>
            <p:cNvSpPr/>
            <p:nvPr/>
          </p:nvSpPr>
          <p:spPr>
            <a:xfrm>
              <a:off x="1571596" y="3650692"/>
              <a:ext cx="206891"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76" name="Rectangle 775"/>
            <p:cNvSpPr/>
            <p:nvPr/>
          </p:nvSpPr>
          <p:spPr>
            <a:xfrm>
              <a:off x="1778487" y="3650692"/>
              <a:ext cx="206891"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77" name="Rectangle 776"/>
            <p:cNvSpPr/>
            <p:nvPr/>
          </p:nvSpPr>
          <p:spPr>
            <a:xfrm>
              <a:off x="1571596" y="3443802"/>
              <a:ext cx="206891"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78" name="Rectangle 777"/>
            <p:cNvSpPr/>
            <p:nvPr/>
          </p:nvSpPr>
          <p:spPr>
            <a:xfrm>
              <a:off x="1778487" y="3443802"/>
              <a:ext cx="206891"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79" name="Rectangle 778"/>
            <p:cNvSpPr/>
            <p:nvPr/>
          </p:nvSpPr>
          <p:spPr>
            <a:xfrm>
              <a:off x="1985379" y="3650692"/>
              <a:ext cx="206891"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80" name="Rectangle 779"/>
            <p:cNvSpPr/>
            <p:nvPr/>
          </p:nvSpPr>
          <p:spPr>
            <a:xfrm>
              <a:off x="2192270" y="3650692"/>
              <a:ext cx="206891"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81" name="Rectangle 780"/>
            <p:cNvSpPr/>
            <p:nvPr/>
          </p:nvSpPr>
          <p:spPr>
            <a:xfrm>
              <a:off x="1985379" y="3443802"/>
              <a:ext cx="206891"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82" name="Rectangle 781"/>
            <p:cNvSpPr/>
            <p:nvPr/>
          </p:nvSpPr>
          <p:spPr>
            <a:xfrm>
              <a:off x="2192270" y="3443802"/>
              <a:ext cx="206891"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83" name="Rectangle 782"/>
            <p:cNvSpPr/>
            <p:nvPr/>
          </p:nvSpPr>
          <p:spPr>
            <a:xfrm>
              <a:off x="1571596" y="3236910"/>
              <a:ext cx="206891"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84" name="Rectangle 783"/>
            <p:cNvSpPr/>
            <p:nvPr/>
          </p:nvSpPr>
          <p:spPr>
            <a:xfrm>
              <a:off x="1778487" y="3236910"/>
              <a:ext cx="206891"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85" name="Rectangle 784"/>
            <p:cNvSpPr/>
            <p:nvPr/>
          </p:nvSpPr>
          <p:spPr>
            <a:xfrm>
              <a:off x="1571596" y="3030019"/>
              <a:ext cx="206891"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86" name="Rectangle 785"/>
            <p:cNvSpPr/>
            <p:nvPr/>
          </p:nvSpPr>
          <p:spPr>
            <a:xfrm>
              <a:off x="1778487" y="3030019"/>
              <a:ext cx="206891"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87" name="Rectangle 786"/>
            <p:cNvSpPr/>
            <p:nvPr/>
          </p:nvSpPr>
          <p:spPr>
            <a:xfrm>
              <a:off x="1985379" y="3236910"/>
              <a:ext cx="206891"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88" name="Rectangle 787"/>
            <p:cNvSpPr/>
            <p:nvPr/>
          </p:nvSpPr>
          <p:spPr>
            <a:xfrm>
              <a:off x="2192270" y="3236909"/>
              <a:ext cx="206891"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89" name="Rectangle 788"/>
            <p:cNvSpPr/>
            <p:nvPr/>
          </p:nvSpPr>
          <p:spPr>
            <a:xfrm>
              <a:off x="1985380" y="3030019"/>
              <a:ext cx="206891"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90" name="Rectangle 789"/>
            <p:cNvSpPr/>
            <p:nvPr/>
          </p:nvSpPr>
          <p:spPr>
            <a:xfrm>
              <a:off x="2192274" y="3030017"/>
              <a:ext cx="206891"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91" name="Rectangle 790"/>
            <p:cNvSpPr/>
            <p:nvPr/>
          </p:nvSpPr>
          <p:spPr>
            <a:xfrm>
              <a:off x="2399168" y="3650692"/>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92" name="Rectangle 791"/>
            <p:cNvSpPr/>
            <p:nvPr/>
          </p:nvSpPr>
          <p:spPr>
            <a:xfrm>
              <a:off x="2606060" y="3650692"/>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93" name="Rectangle 792"/>
            <p:cNvSpPr/>
            <p:nvPr/>
          </p:nvSpPr>
          <p:spPr>
            <a:xfrm>
              <a:off x="2399168" y="3443802"/>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94" name="Rectangle 793"/>
            <p:cNvSpPr/>
            <p:nvPr/>
          </p:nvSpPr>
          <p:spPr>
            <a:xfrm>
              <a:off x="2606060" y="3443802"/>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95" name="Rectangle 794"/>
            <p:cNvSpPr/>
            <p:nvPr/>
          </p:nvSpPr>
          <p:spPr>
            <a:xfrm>
              <a:off x="2812952" y="3650692"/>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96" name="Rectangle 795"/>
            <p:cNvSpPr/>
            <p:nvPr/>
          </p:nvSpPr>
          <p:spPr>
            <a:xfrm>
              <a:off x="3019844" y="3650692"/>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97" name="Rectangle 796"/>
            <p:cNvSpPr/>
            <p:nvPr/>
          </p:nvSpPr>
          <p:spPr>
            <a:xfrm>
              <a:off x="2812952" y="3443802"/>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98" name="Rectangle 797"/>
            <p:cNvSpPr/>
            <p:nvPr/>
          </p:nvSpPr>
          <p:spPr>
            <a:xfrm>
              <a:off x="3019844" y="3443802"/>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99" name="Rectangle 798"/>
            <p:cNvSpPr/>
            <p:nvPr/>
          </p:nvSpPr>
          <p:spPr>
            <a:xfrm>
              <a:off x="2399168" y="3236910"/>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00" name="Rectangle 799"/>
            <p:cNvSpPr/>
            <p:nvPr/>
          </p:nvSpPr>
          <p:spPr>
            <a:xfrm>
              <a:off x="2606060" y="3236910"/>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01" name="Rectangle 800"/>
            <p:cNvSpPr/>
            <p:nvPr/>
          </p:nvSpPr>
          <p:spPr>
            <a:xfrm>
              <a:off x="2399168" y="3030019"/>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02" name="Rectangle 801"/>
            <p:cNvSpPr/>
            <p:nvPr/>
          </p:nvSpPr>
          <p:spPr>
            <a:xfrm>
              <a:off x="2606060" y="3030019"/>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03" name="Rectangle 802"/>
            <p:cNvSpPr/>
            <p:nvPr/>
          </p:nvSpPr>
          <p:spPr>
            <a:xfrm>
              <a:off x="2812952" y="3236910"/>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04" name="Rectangle 803"/>
            <p:cNvSpPr/>
            <p:nvPr/>
          </p:nvSpPr>
          <p:spPr>
            <a:xfrm>
              <a:off x="3019844" y="3236909"/>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05" name="Rectangle 804"/>
            <p:cNvSpPr/>
            <p:nvPr/>
          </p:nvSpPr>
          <p:spPr>
            <a:xfrm>
              <a:off x="2812952" y="3030019"/>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06" name="Rectangle 805"/>
            <p:cNvSpPr/>
            <p:nvPr/>
          </p:nvSpPr>
          <p:spPr>
            <a:xfrm>
              <a:off x="3019844" y="3030017"/>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sp>
        <p:nvSpPr>
          <p:cNvPr id="807" name="TextBox 806"/>
          <p:cNvSpPr txBox="1"/>
          <p:nvPr/>
        </p:nvSpPr>
        <p:spPr>
          <a:xfrm>
            <a:off x="8413514" y="5724307"/>
            <a:ext cx="2486637" cy="419356"/>
          </a:xfrm>
          <a:prstGeom prst="rect">
            <a:avLst/>
          </a:prstGeom>
          <a:noFill/>
        </p:spPr>
        <p:txBody>
          <a:bodyPr wrap="square" lIns="18000" tIns="10800" rIns="18000" bIns="10800" rtlCol="0" anchor="ctr" anchorCtr="0">
            <a:spAutoFit/>
          </a:bodyPr>
          <a:lstStyle/>
          <a:p>
            <a:pPr algn="ctr">
              <a:lnSpc>
                <a:spcPts val="1500"/>
              </a:lnSpc>
            </a:pPr>
            <a:r>
              <a:rPr lang="en-US" sz="1400" b="1" dirty="0" smtClean="0">
                <a:solidFill>
                  <a:schemeClr val="bg1"/>
                </a:solidFill>
                <a:latin typeface="Calibri" pitchFamily="34" charset="0"/>
              </a:rPr>
              <a:t>3D MIP-map pyramid</a:t>
            </a:r>
          </a:p>
          <a:p>
            <a:pPr algn="ctr">
              <a:lnSpc>
                <a:spcPts val="1500"/>
              </a:lnSpc>
            </a:pPr>
            <a:r>
              <a:rPr lang="en-US" sz="1400" b="1" i="1" dirty="0" smtClean="0">
                <a:solidFill>
                  <a:schemeClr val="bg1"/>
                </a:solidFill>
                <a:latin typeface="Calibri" pitchFamily="34" charset="0"/>
              </a:rPr>
              <a:t>of pre-filtered values</a:t>
            </a:r>
            <a:endParaRPr lang="en-US" sz="1400" b="1" i="1" dirty="0">
              <a:solidFill>
                <a:schemeClr val="bg1"/>
              </a:solidFill>
              <a:latin typeface="Calibri" pitchFamily="34" charset="0"/>
            </a:endParaRPr>
          </a:p>
        </p:txBody>
      </p:sp>
      <p:grpSp>
        <p:nvGrpSpPr>
          <p:cNvPr id="808" name="Group 479"/>
          <p:cNvGrpSpPr/>
          <p:nvPr/>
        </p:nvGrpSpPr>
        <p:grpSpPr>
          <a:xfrm>
            <a:off x="9062174" y="4863736"/>
            <a:ext cx="280564" cy="538518"/>
            <a:chOff x="3589939" y="4355935"/>
            <a:chExt cx="280564" cy="538518"/>
          </a:xfrm>
        </p:grpSpPr>
        <p:cxnSp>
          <p:nvCxnSpPr>
            <p:cNvPr id="809" name="Straight Connector 808"/>
            <p:cNvCxnSpPr/>
            <p:nvPr/>
          </p:nvCxnSpPr>
          <p:spPr>
            <a:xfrm rot="5400000" flipH="1" flipV="1">
              <a:off x="3449822" y="4625194"/>
              <a:ext cx="538518" cy="0"/>
            </a:xfrm>
            <a:prstGeom prst="line">
              <a:avLst/>
            </a:prstGeom>
            <a:noFill/>
            <a:ln w="31750" cap="flat" cmpd="sng" algn="ctr">
              <a:gradFill flip="none" rotWithShape="1">
                <a:gsLst>
                  <a:gs pos="0">
                    <a:srgbClr val="FEB80A">
                      <a:lumMod val="40000"/>
                      <a:lumOff val="60000"/>
                    </a:srgbClr>
                  </a:gs>
                  <a:gs pos="100000">
                    <a:srgbClr val="C00000"/>
                  </a:gs>
                </a:gsLst>
                <a:lin ang="5400000" scaled="1"/>
                <a:tileRect/>
              </a:gradFill>
              <a:prstDash val="solid"/>
              <a:headEnd type="oval" w="med" len="sm"/>
              <a:tailEnd type="oval"/>
            </a:ln>
            <a:effectLst/>
          </p:spPr>
        </p:cxnSp>
        <p:grpSp>
          <p:nvGrpSpPr>
            <p:cNvPr id="810" name="Group 203"/>
            <p:cNvGrpSpPr/>
            <p:nvPr/>
          </p:nvGrpSpPr>
          <p:grpSpPr>
            <a:xfrm rot="10800000">
              <a:off x="3589939" y="4505294"/>
              <a:ext cx="280564" cy="335734"/>
              <a:chOff x="3502697" y="3083187"/>
              <a:chExt cx="891382" cy="1066662"/>
            </a:xfrm>
            <a:scene3d>
              <a:camera prst="isometricBottomDown"/>
              <a:lightRig rig="threePt" dir="t"/>
            </a:scene3d>
          </p:grpSpPr>
          <p:sp>
            <p:nvSpPr>
              <p:cNvPr id="811" name="Teardrop 810"/>
              <p:cNvSpPr/>
              <p:nvPr/>
            </p:nvSpPr>
            <p:spPr bwMode="auto">
              <a:xfrm rot="6083115">
                <a:off x="3605819" y="3101609"/>
                <a:ext cx="637739" cy="600896"/>
              </a:xfrm>
              <a:prstGeom prst="teardrop">
                <a:avLst>
                  <a:gd name="adj" fmla="val 131353"/>
                </a:avLst>
              </a:prstGeom>
              <a:solidFill>
                <a:srgbClr val="9BBB59">
                  <a:alpha val="92000"/>
                </a:srgbClr>
              </a:solidFill>
              <a:ln>
                <a:solidFill>
                  <a:srgbClr val="00B050"/>
                </a:solidFill>
              </a:ln>
              <a:effectLst>
                <a:outerShdw blurRad="40000" dist="23000" dir="5400000" rotWithShape="0">
                  <a:srgbClr val="000000">
                    <a:alpha val="35000"/>
                  </a:srgbClr>
                </a:outerShdw>
              </a:effectLst>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12" name="Teardrop 811"/>
              <p:cNvSpPr/>
              <p:nvPr/>
            </p:nvSpPr>
            <p:spPr bwMode="auto">
              <a:xfrm rot="2727185">
                <a:off x="3504883" y="3664815"/>
                <a:ext cx="482848" cy="487219"/>
              </a:xfrm>
              <a:prstGeom prst="teardrop">
                <a:avLst>
                  <a:gd name="adj" fmla="val 146625"/>
                </a:avLst>
              </a:prstGeom>
              <a:gradFill rotWithShape="1">
                <a:gsLst>
                  <a:gs pos="0">
                    <a:srgbClr val="F79646">
                      <a:shade val="51000"/>
                      <a:satMod val="130000"/>
                      <a:alpha val="67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13" name="Sun 812"/>
              <p:cNvSpPr/>
              <p:nvPr/>
            </p:nvSpPr>
            <p:spPr>
              <a:xfrm>
                <a:off x="4089279" y="3738782"/>
                <a:ext cx="304800" cy="304800"/>
              </a:xfrm>
              <a:prstGeom prst="sun">
                <a:avLst/>
              </a:prstGeom>
              <a:solidFill>
                <a:srgbClr val="FFE000">
                  <a:alpha val="78824"/>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grpSp>
        <p:nvGrpSpPr>
          <p:cNvPr id="814" name="Group 256"/>
          <p:cNvGrpSpPr/>
          <p:nvPr/>
        </p:nvGrpSpPr>
        <p:grpSpPr>
          <a:xfrm>
            <a:off x="8686922" y="3839115"/>
            <a:ext cx="1834967" cy="1834967"/>
            <a:chOff x="1571604" y="2519756"/>
            <a:chExt cx="1655135" cy="1655135"/>
          </a:xfrm>
          <a:scene3d>
            <a:camera prst="isometricOffAxis2Top"/>
            <a:lightRig rig="threePt" dir="t"/>
          </a:scene3d>
        </p:grpSpPr>
        <p:sp>
          <p:nvSpPr>
            <p:cNvPr id="815" name="Rectangle 814"/>
            <p:cNvSpPr/>
            <p:nvPr/>
          </p:nvSpPr>
          <p:spPr>
            <a:xfrm>
              <a:off x="1571604" y="3761107"/>
              <a:ext cx="413784" cy="413784"/>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16" name="Rectangle 815"/>
            <p:cNvSpPr/>
            <p:nvPr/>
          </p:nvSpPr>
          <p:spPr>
            <a:xfrm>
              <a:off x="1985388" y="3761107"/>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17" name="Rectangle 816"/>
            <p:cNvSpPr/>
            <p:nvPr/>
          </p:nvSpPr>
          <p:spPr>
            <a:xfrm>
              <a:off x="1571604" y="3347323"/>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18" name="Rectangle 817"/>
            <p:cNvSpPr/>
            <p:nvPr/>
          </p:nvSpPr>
          <p:spPr>
            <a:xfrm>
              <a:off x="1985388" y="3347323"/>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19" name="Rectangle 818"/>
            <p:cNvSpPr/>
            <p:nvPr/>
          </p:nvSpPr>
          <p:spPr>
            <a:xfrm>
              <a:off x="2399171" y="3761107"/>
              <a:ext cx="413784" cy="413784"/>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20" name="Rectangle 819"/>
            <p:cNvSpPr/>
            <p:nvPr/>
          </p:nvSpPr>
          <p:spPr>
            <a:xfrm>
              <a:off x="2812955" y="3761107"/>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21" name="Rectangle 820"/>
            <p:cNvSpPr/>
            <p:nvPr/>
          </p:nvSpPr>
          <p:spPr>
            <a:xfrm>
              <a:off x="2399171" y="3347323"/>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22" name="Rectangle 821"/>
            <p:cNvSpPr/>
            <p:nvPr/>
          </p:nvSpPr>
          <p:spPr>
            <a:xfrm>
              <a:off x="2812955" y="3347323"/>
              <a:ext cx="413784" cy="413784"/>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23" name="Rectangle 822"/>
            <p:cNvSpPr/>
            <p:nvPr/>
          </p:nvSpPr>
          <p:spPr>
            <a:xfrm>
              <a:off x="1571604" y="2933540"/>
              <a:ext cx="413784" cy="413784"/>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24" name="Rectangle 823"/>
            <p:cNvSpPr/>
            <p:nvPr/>
          </p:nvSpPr>
          <p:spPr>
            <a:xfrm>
              <a:off x="1985388" y="2933540"/>
              <a:ext cx="413784" cy="413784"/>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25" name="Rectangle 824"/>
            <p:cNvSpPr/>
            <p:nvPr/>
          </p:nvSpPr>
          <p:spPr>
            <a:xfrm>
              <a:off x="1571604" y="2519756"/>
              <a:ext cx="413784" cy="413784"/>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26" name="Rectangle 825"/>
            <p:cNvSpPr/>
            <p:nvPr/>
          </p:nvSpPr>
          <p:spPr>
            <a:xfrm>
              <a:off x="1985388" y="2519756"/>
              <a:ext cx="413784" cy="413784"/>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27" name="Rectangle 826"/>
            <p:cNvSpPr/>
            <p:nvPr/>
          </p:nvSpPr>
          <p:spPr>
            <a:xfrm>
              <a:off x="2399171" y="2933540"/>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28" name="Rectangle 827"/>
            <p:cNvSpPr/>
            <p:nvPr/>
          </p:nvSpPr>
          <p:spPr>
            <a:xfrm>
              <a:off x="2812955" y="2933540"/>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29" name="Rectangle 828"/>
            <p:cNvSpPr/>
            <p:nvPr/>
          </p:nvSpPr>
          <p:spPr>
            <a:xfrm>
              <a:off x="2399171" y="2519756"/>
              <a:ext cx="413784" cy="413784"/>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30" name="Rectangle 829"/>
            <p:cNvSpPr/>
            <p:nvPr/>
          </p:nvSpPr>
          <p:spPr>
            <a:xfrm>
              <a:off x="2812955" y="2519756"/>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831" name="Group 480"/>
          <p:cNvGrpSpPr/>
          <p:nvPr/>
        </p:nvGrpSpPr>
        <p:grpSpPr>
          <a:xfrm>
            <a:off x="9368619" y="4384115"/>
            <a:ext cx="351525" cy="506871"/>
            <a:chOff x="3896384" y="3876314"/>
            <a:chExt cx="351525" cy="506871"/>
          </a:xfrm>
        </p:grpSpPr>
        <p:cxnSp>
          <p:nvCxnSpPr>
            <p:cNvPr id="832" name="Straight Connector 831"/>
            <p:cNvCxnSpPr/>
            <p:nvPr/>
          </p:nvCxnSpPr>
          <p:spPr>
            <a:xfrm rot="5400000" flipH="1" flipV="1">
              <a:off x="3923679" y="4089995"/>
              <a:ext cx="432642" cy="5279"/>
            </a:xfrm>
            <a:prstGeom prst="line">
              <a:avLst/>
            </a:prstGeom>
            <a:noFill/>
            <a:ln w="31750" cap="flat" cmpd="sng" algn="ctr">
              <a:gradFill flip="none" rotWithShape="1">
                <a:gsLst>
                  <a:gs pos="0">
                    <a:srgbClr val="FEB80A">
                      <a:lumMod val="40000"/>
                      <a:lumOff val="60000"/>
                    </a:srgbClr>
                  </a:gs>
                  <a:gs pos="100000">
                    <a:srgbClr val="C00000"/>
                  </a:gs>
                </a:gsLst>
                <a:lin ang="0" scaled="1"/>
                <a:tileRect/>
              </a:gradFill>
              <a:prstDash val="solid"/>
              <a:headEnd type="oval" w="med" len="sm"/>
              <a:tailEnd type="oval" w="med" len="sm"/>
            </a:ln>
            <a:effectLst/>
          </p:spPr>
        </p:cxnSp>
        <p:grpSp>
          <p:nvGrpSpPr>
            <p:cNvPr id="833" name="Group 207"/>
            <p:cNvGrpSpPr/>
            <p:nvPr/>
          </p:nvGrpSpPr>
          <p:grpSpPr>
            <a:xfrm rot="16200000">
              <a:off x="3886303" y="4021578"/>
              <a:ext cx="371688" cy="351525"/>
              <a:chOff x="3507604" y="3275224"/>
              <a:chExt cx="886475" cy="838382"/>
            </a:xfrm>
            <a:scene3d>
              <a:camera prst="orthographicFront">
                <a:rot lat="0" lon="19200000" rev="0"/>
              </a:camera>
              <a:lightRig rig="threePt" dir="t"/>
            </a:scene3d>
          </p:grpSpPr>
          <p:sp>
            <p:nvSpPr>
              <p:cNvPr id="834" name="Teardrop 833"/>
              <p:cNvSpPr/>
              <p:nvPr/>
            </p:nvSpPr>
            <p:spPr bwMode="auto">
              <a:xfrm rot="6083115">
                <a:off x="3758847" y="3288524"/>
                <a:ext cx="460441" cy="433841"/>
              </a:xfrm>
              <a:prstGeom prst="teardrop">
                <a:avLst>
                  <a:gd name="adj" fmla="val 131353"/>
                </a:avLst>
              </a:prstGeom>
              <a:solidFill>
                <a:srgbClr val="9BBB59">
                  <a:alpha val="92000"/>
                </a:srgbClr>
              </a:solidFill>
              <a:ln>
                <a:solidFill>
                  <a:srgbClr val="00B050"/>
                </a:solidFill>
              </a:ln>
              <a:effectLst>
                <a:outerShdw blurRad="40000" dist="23000" dir="5400000" rotWithShape="0">
                  <a:srgbClr val="000000">
                    <a:alpha val="35000"/>
                  </a:srgbClr>
                </a:outerShdw>
              </a:effectLst>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35" name="Teardrop 834"/>
              <p:cNvSpPr/>
              <p:nvPr/>
            </p:nvSpPr>
            <p:spPr bwMode="auto">
              <a:xfrm rot="2727185">
                <a:off x="3509789" y="3628574"/>
                <a:ext cx="482847" cy="487218"/>
              </a:xfrm>
              <a:prstGeom prst="teardrop">
                <a:avLst>
                  <a:gd name="adj" fmla="val 142831"/>
                </a:avLst>
              </a:prstGeom>
              <a:gradFill rotWithShape="1">
                <a:gsLst>
                  <a:gs pos="0">
                    <a:srgbClr val="F79646">
                      <a:shade val="51000"/>
                      <a:satMod val="130000"/>
                      <a:alpha val="67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36" name="Sun 835"/>
              <p:cNvSpPr/>
              <p:nvPr/>
            </p:nvSpPr>
            <p:spPr>
              <a:xfrm>
                <a:off x="4089279" y="3738782"/>
                <a:ext cx="304800" cy="304800"/>
              </a:xfrm>
              <a:prstGeom prst="sun">
                <a:avLst/>
              </a:prstGeom>
              <a:solidFill>
                <a:srgbClr val="FFE000">
                  <a:alpha val="78824"/>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grpSp>
        <p:nvGrpSpPr>
          <p:cNvPr id="837" name="Group 298"/>
          <p:cNvGrpSpPr/>
          <p:nvPr/>
        </p:nvGrpSpPr>
        <p:grpSpPr>
          <a:xfrm>
            <a:off x="8686918" y="3267663"/>
            <a:ext cx="1834962" cy="1834963"/>
            <a:chOff x="1571601" y="2004307"/>
            <a:chExt cx="1655130" cy="1655132"/>
          </a:xfrm>
          <a:scene3d>
            <a:camera prst="isometricOffAxis2Top"/>
            <a:lightRig rig="threePt" dir="t"/>
          </a:scene3d>
        </p:grpSpPr>
        <p:sp>
          <p:nvSpPr>
            <p:cNvPr id="838" name="Rectangle 837"/>
            <p:cNvSpPr/>
            <p:nvPr/>
          </p:nvSpPr>
          <p:spPr>
            <a:xfrm>
              <a:off x="1571601" y="2831873"/>
              <a:ext cx="827565" cy="827566"/>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39" name="Rectangle 838"/>
            <p:cNvSpPr/>
            <p:nvPr/>
          </p:nvSpPr>
          <p:spPr>
            <a:xfrm>
              <a:off x="2399166" y="2831873"/>
              <a:ext cx="827565" cy="827566"/>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40" name="Rectangle 839"/>
            <p:cNvSpPr/>
            <p:nvPr/>
          </p:nvSpPr>
          <p:spPr>
            <a:xfrm>
              <a:off x="1571601" y="2004307"/>
              <a:ext cx="827565" cy="827566"/>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41" name="Rectangle 840"/>
            <p:cNvSpPr/>
            <p:nvPr/>
          </p:nvSpPr>
          <p:spPr>
            <a:xfrm>
              <a:off x="2399166" y="2004307"/>
              <a:ext cx="827565" cy="827566"/>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842" name="Group 481"/>
          <p:cNvGrpSpPr/>
          <p:nvPr/>
        </p:nvGrpSpPr>
        <p:grpSpPr>
          <a:xfrm>
            <a:off x="9918496" y="3714074"/>
            <a:ext cx="379238" cy="478987"/>
            <a:chOff x="4446261" y="3206273"/>
            <a:chExt cx="379238" cy="478987"/>
          </a:xfrm>
        </p:grpSpPr>
        <p:cxnSp>
          <p:nvCxnSpPr>
            <p:cNvPr id="843" name="Straight Connector 842"/>
            <p:cNvCxnSpPr/>
            <p:nvPr/>
          </p:nvCxnSpPr>
          <p:spPr>
            <a:xfrm rot="5400000" flipH="1" flipV="1">
              <a:off x="4219388" y="3448210"/>
              <a:ext cx="474098" cy="1"/>
            </a:xfrm>
            <a:prstGeom prst="line">
              <a:avLst/>
            </a:prstGeom>
            <a:noFill/>
            <a:ln w="31750" cap="flat" cmpd="sng" algn="ctr">
              <a:gradFill flip="none" rotWithShape="1">
                <a:gsLst>
                  <a:gs pos="0">
                    <a:srgbClr val="FEB80A">
                      <a:lumMod val="40000"/>
                      <a:lumOff val="60000"/>
                    </a:srgbClr>
                  </a:gs>
                  <a:gs pos="100000">
                    <a:srgbClr val="C00000"/>
                  </a:gs>
                </a:gsLst>
                <a:lin ang="0" scaled="1"/>
                <a:tileRect/>
              </a:gradFill>
              <a:prstDash val="solid"/>
              <a:headEnd type="oval" w="med" len="sm"/>
              <a:tailEnd type="oval" w="med" len="sm"/>
            </a:ln>
            <a:effectLst/>
          </p:spPr>
        </p:cxnSp>
        <p:grpSp>
          <p:nvGrpSpPr>
            <p:cNvPr id="844" name="Group 212"/>
            <p:cNvGrpSpPr/>
            <p:nvPr/>
          </p:nvGrpSpPr>
          <p:grpSpPr>
            <a:xfrm rot="8100000">
              <a:off x="4446261" y="3206273"/>
              <a:ext cx="379238" cy="358665"/>
              <a:chOff x="3507604" y="3275224"/>
              <a:chExt cx="886475" cy="838382"/>
            </a:xfrm>
            <a:scene3d>
              <a:camera prst="orthographicFront">
                <a:rot lat="3000000" lon="2400000" rev="600000"/>
              </a:camera>
              <a:lightRig rig="threePt" dir="t"/>
            </a:scene3d>
          </p:grpSpPr>
          <p:sp>
            <p:nvSpPr>
              <p:cNvPr id="845" name="Teardrop 844"/>
              <p:cNvSpPr/>
              <p:nvPr/>
            </p:nvSpPr>
            <p:spPr bwMode="auto">
              <a:xfrm rot="6083115">
                <a:off x="3758847" y="3288524"/>
                <a:ext cx="460441" cy="433841"/>
              </a:xfrm>
              <a:prstGeom prst="teardrop">
                <a:avLst>
                  <a:gd name="adj" fmla="val 131353"/>
                </a:avLst>
              </a:prstGeom>
              <a:solidFill>
                <a:srgbClr val="9BBB59">
                  <a:alpha val="92000"/>
                </a:srgbClr>
              </a:solidFill>
              <a:ln>
                <a:solidFill>
                  <a:srgbClr val="00B050"/>
                </a:solidFill>
              </a:ln>
              <a:effectLst>
                <a:outerShdw blurRad="40000" dist="23000" dir="5400000" rotWithShape="0">
                  <a:srgbClr val="000000">
                    <a:alpha val="35000"/>
                  </a:srgbClr>
                </a:outerShdw>
              </a:effectLst>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46" name="Teardrop 845"/>
              <p:cNvSpPr/>
              <p:nvPr/>
            </p:nvSpPr>
            <p:spPr bwMode="auto">
              <a:xfrm rot="2727185">
                <a:off x="3509789" y="3628574"/>
                <a:ext cx="482847" cy="487218"/>
              </a:xfrm>
              <a:prstGeom prst="teardrop">
                <a:avLst>
                  <a:gd name="adj" fmla="val 142831"/>
                </a:avLst>
              </a:prstGeom>
              <a:gradFill rotWithShape="1">
                <a:gsLst>
                  <a:gs pos="0">
                    <a:srgbClr val="F79646">
                      <a:shade val="51000"/>
                      <a:satMod val="130000"/>
                      <a:alpha val="67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47" name="Sun 846"/>
              <p:cNvSpPr/>
              <p:nvPr/>
            </p:nvSpPr>
            <p:spPr>
              <a:xfrm>
                <a:off x="4089279" y="3738782"/>
                <a:ext cx="304800" cy="304800"/>
              </a:xfrm>
              <a:prstGeom prst="sun">
                <a:avLst/>
              </a:prstGeom>
              <a:solidFill>
                <a:srgbClr val="FFE000">
                  <a:alpha val="78824"/>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grpSp>
        <p:nvGrpSpPr>
          <p:cNvPr id="848" name="Group 484"/>
          <p:cNvGrpSpPr/>
          <p:nvPr/>
        </p:nvGrpSpPr>
        <p:grpSpPr>
          <a:xfrm>
            <a:off x="5481392" y="3782935"/>
            <a:ext cx="4426628" cy="2040849"/>
            <a:chOff x="1653570" y="3275134"/>
            <a:chExt cx="4426628" cy="2040849"/>
          </a:xfrm>
        </p:grpSpPr>
        <p:sp>
          <p:nvSpPr>
            <p:cNvPr id="850" name="TextBox 849"/>
            <p:cNvSpPr txBox="1"/>
            <p:nvPr/>
          </p:nvSpPr>
          <p:spPr>
            <a:xfrm>
              <a:off x="2834372" y="4591917"/>
              <a:ext cx="1751321" cy="724066"/>
            </a:xfrm>
            <a:prstGeom prst="rect">
              <a:avLst/>
            </a:prstGeom>
            <a:noFill/>
          </p:spPr>
          <p:txBody>
            <a:bodyPr wrap="square" lIns="18000" tIns="10800" rIns="18000" bIns="10800" rtlCol="0" anchor="ctr" anchorCtr="0">
              <a:spAutoFit/>
            </a:bodyP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400" b="1" i="1" u="none" strike="noStrike" kern="0" cap="none" spc="0" normalizeH="0" baseline="0" noProof="0" dirty="0" err="1" smtClean="0">
                  <a:ln>
                    <a:noFill/>
                  </a:ln>
                  <a:solidFill>
                    <a:sysClr val="window" lastClr="FFFFFF">
                      <a:lumMod val="85000"/>
                    </a:sysClr>
                  </a:solidFill>
                  <a:effectLst/>
                  <a:uLnTx/>
                  <a:uFillTx/>
                  <a:latin typeface="Calibri" pitchFamily="34" charset="0"/>
                  <a:cs typeface="Times New Roman" pitchFamily="18" charset="0"/>
                </a:rPr>
                <a:t>Quadrilinearly</a:t>
              </a:r>
              <a:r>
                <a:rPr kumimoji="0" lang="en-US" sz="1400" b="1" i="1" u="none" strike="noStrike" kern="0" cap="none" spc="0" normalizeH="0" baseline="0" noProof="0" dirty="0" smtClean="0">
                  <a:ln>
                    <a:noFill/>
                  </a:ln>
                  <a:solidFill>
                    <a:sysClr val="window" lastClr="FFFFFF">
                      <a:lumMod val="85000"/>
                    </a:sysClr>
                  </a:solidFill>
                  <a:effectLst/>
                  <a:uLnTx/>
                  <a:uFillTx/>
                  <a:latin typeface="Calibri" pitchFamily="34" charset="0"/>
                  <a:cs typeface="Times New Roman" pitchFamily="18" charset="0"/>
                </a:rPr>
                <a:t> interpolated samples</a:t>
              </a:r>
              <a:endParaRPr kumimoji="0" lang="en-US" sz="1400" b="1" i="1" u="none" strike="noStrike" kern="0" cap="none" spc="0" normalizeH="0" baseline="-25000" noProof="0" dirty="0">
                <a:ln>
                  <a:noFill/>
                </a:ln>
                <a:solidFill>
                  <a:sysClr val="window" lastClr="FFFFFF">
                    <a:lumMod val="85000"/>
                  </a:sysClr>
                </a:solidFill>
                <a:effectLst/>
                <a:uLnTx/>
                <a:uFillTx/>
                <a:latin typeface="Calibri" pitchFamily="34" charset="0"/>
                <a:cs typeface="Times New Roman" pitchFamily="18" charset="0"/>
              </a:endParaRPr>
            </a:p>
          </p:txBody>
        </p:sp>
        <p:grpSp>
          <p:nvGrpSpPr>
            <p:cNvPr id="851" name="Group 179"/>
            <p:cNvGrpSpPr/>
            <p:nvPr/>
          </p:nvGrpSpPr>
          <p:grpSpPr>
            <a:xfrm rot="14956072">
              <a:off x="1876001" y="3052703"/>
              <a:ext cx="1942138" cy="2386999"/>
              <a:chOff x="6411643" y="503269"/>
              <a:chExt cx="2197678" cy="2701072"/>
            </a:xfrm>
          </p:grpSpPr>
          <p:cxnSp>
            <p:nvCxnSpPr>
              <p:cNvPr id="855" name="Straight Arrow Connector 854"/>
              <p:cNvCxnSpPr/>
              <p:nvPr/>
            </p:nvCxnSpPr>
            <p:spPr>
              <a:xfrm rot="16200000" flipH="1">
                <a:off x="6159946" y="754966"/>
                <a:ext cx="2701072" cy="2197678"/>
              </a:xfrm>
              <a:prstGeom prst="straightConnector1">
                <a:avLst/>
              </a:prstGeom>
              <a:noFill/>
              <a:ln w="25400" cap="flat" cmpd="sng" algn="ctr">
                <a:solidFill>
                  <a:srgbClr val="9BBB59"/>
                </a:solidFill>
                <a:prstDash val="solid"/>
                <a:tailEnd type="triangle" w="lg" len="lg"/>
              </a:ln>
              <a:effectLst>
                <a:outerShdw blurRad="40000" dist="20000" dir="5400000" rotWithShape="0">
                  <a:srgbClr val="000000">
                    <a:alpha val="38000"/>
                  </a:srgbClr>
                </a:outerShdw>
              </a:effectLst>
            </p:spPr>
          </p:cxnSp>
          <p:grpSp>
            <p:nvGrpSpPr>
              <p:cNvPr id="856" name="Group 481"/>
              <p:cNvGrpSpPr/>
              <p:nvPr/>
            </p:nvGrpSpPr>
            <p:grpSpPr>
              <a:xfrm>
                <a:off x="6636039" y="795555"/>
                <a:ext cx="1726927" cy="2088587"/>
                <a:chOff x="6327344" y="3667328"/>
                <a:chExt cx="1726927" cy="2088587"/>
              </a:xfrm>
            </p:grpSpPr>
            <p:sp>
              <p:nvSpPr>
                <p:cNvPr id="857" name="Oval 856"/>
                <p:cNvSpPr/>
                <p:nvPr/>
              </p:nvSpPr>
              <p:spPr>
                <a:xfrm>
                  <a:off x="7114744" y="4640995"/>
                  <a:ext cx="142876" cy="142876"/>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58" name="Oval 857"/>
                <p:cNvSpPr/>
                <p:nvPr/>
              </p:nvSpPr>
              <p:spPr>
                <a:xfrm>
                  <a:off x="6846466" y="4315565"/>
                  <a:ext cx="142876" cy="142876"/>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59" name="Oval 858"/>
                <p:cNvSpPr/>
                <p:nvPr/>
              </p:nvSpPr>
              <p:spPr>
                <a:xfrm>
                  <a:off x="6666010" y="4082195"/>
                  <a:ext cx="142876" cy="142876"/>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60" name="Oval 859"/>
                <p:cNvSpPr/>
                <p:nvPr/>
              </p:nvSpPr>
              <p:spPr>
                <a:xfrm>
                  <a:off x="6522077" y="3912861"/>
                  <a:ext cx="142876" cy="142876"/>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61" name="Oval 860"/>
                <p:cNvSpPr/>
                <p:nvPr/>
              </p:nvSpPr>
              <p:spPr>
                <a:xfrm>
                  <a:off x="6428944" y="3785861"/>
                  <a:ext cx="142876" cy="142876"/>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62" name="Oval 861"/>
                <p:cNvSpPr/>
                <p:nvPr/>
              </p:nvSpPr>
              <p:spPr>
                <a:xfrm>
                  <a:off x="6327344" y="3667328"/>
                  <a:ext cx="142876" cy="142876"/>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63" name="Oval 862"/>
                <p:cNvSpPr/>
                <p:nvPr/>
              </p:nvSpPr>
              <p:spPr>
                <a:xfrm>
                  <a:off x="7469434" y="5074826"/>
                  <a:ext cx="142876" cy="142876"/>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64" name="Oval 863"/>
                <p:cNvSpPr/>
                <p:nvPr/>
              </p:nvSpPr>
              <p:spPr>
                <a:xfrm>
                  <a:off x="7911395" y="5613039"/>
                  <a:ext cx="142876" cy="142876"/>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cxnSp>
          <p:nvCxnSpPr>
            <p:cNvPr id="852" name="Curved Connector 851"/>
            <p:cNvCxnSpPr/>
            <p:nvPr/>
          </p:nvCxnSpPr>
          <p:spPr>
            <a:xfrm>
              <a:off x="3454298" y="3278342"/>
              <a:ext cx="2625900" cy="112594"/>
            </a:xfrm>
            <a:prstGeom prst="curvedConnector3">
              <a:avLst>
                <a:gd name="adj1" fmla="val 50000"/>
              </a:avLst>
            </a:prstGeom>
            <a:noFill/>
            <a:ln w="19050" cap="flat" cmpd="sng" algn="ctr">
              <a:solidFill>
                <a:sysClr val="windowText" lastClr="000000">
                  <a:lumMod val="75000"/>
                  <a:lumOff val="25000"/>
                </a:sysClr>
              </a:solidFill>
              <a:prstDash val="solid"/>
              <a:tailEnd type="arrow"/>
            </a:ln>
            <a:effectLst>
              <a:glow rad="63500">
                <a:sysClr val="windowText" lastClr="000000">
                  <a:tint val="30000"/>
                  <a:shade val="95000"/>
                  <a:satMod val="300000"/>
                  <a:alpha val="50000"/>
                </a:sysClr>
              </a:glow>
            </a:effectLst>
          </p:spPr>
        </p:cxnSp>
        <p:cxnSp>
          <p:nvCxnSpPr>
            <p:cNvPr id="853" name="Curved Connector 852"/>
            <p:cNvCxnSpPr/>
            <p:nvPr/>
          </p:nvCxnSpPr>
          <p:spPr>
            <a:xfrm>
              <a:off x="2900127" y="4240863"/>
              <a:ext cx="2430166" cy="341825"/>
            </a:xfrm>
            <a:prstGeom prst="curvedConnector3">
              <a:avLst>
                <a:gd name="adj1" fmla="val 50000"/>
              </a:avLst>
            </a:prstGeom>
            <a:noFill/>
            <a:ln w="19050" cap="flat" cmpd="sng" algn="ctr">
              <a:solidFill>
                <a:sysClr val="windowText" lastClr="000000">
                  <a:lumMod val="75000"/>
                  <a:lumOff val="25000"/>
                </a:sysClr>
              </a:solidFill>
              <a:prstDash val="solid"/>
              <a:tailEnd type="arrow"/>
            </a:ln>
            <a:effectLst>
              <a:glow rad="63500">
                <a:sysClr val="windowText" lastClr="000000">
                  <a:tint val="30000"/>
                  <a:shade val="95000"/>
                  <a:satMod val="300000"/>
                  <a:alpha val="50000"/>
                </a:sysClr>
              </a:glow>
            </a:effectLst>
          </p:spPr>
        </p:cxnSp>
        <p:cxnSp>
          <p:nvCxnSpPr>
            <p:cNvPr id="854" name="Curved Connector 853"/>
            <p:cNvCxnSpPr/>
            <p:nvPr/>
          </p:nvCxnSpPr>
          <p:spPr>
            <a:xfrm>
              <a:off x="3147727" y="3811994"/>
              <a:ext cx="2587436" cy="261100"/>
            </a:xfrm>
            <a:prstGeom prst="curvedConnector3">
              <a:avLst>
                <a:gd name="adj1" fmla="val 50000"/>
              </a:avLst>
            </a:prstGeom>
            <a:noFill/>
            <a:ln w="19050" cap="flat" cmpd="sng" algn="ctr">
              <a:solidFill>
                <a:sysClr val="windowText" lastClr="000000">
                  <a:lumMod val="75000"/>
                  <a:lumOff val="25000"/>
                </a:sysClr>
              </a:solidFill>
              <a:prstDash val="solid"/>
              <a:tailEnd type="arrow"/>
            </a:ln>
            <a:effectLst>
              <a:glow rad="63500">
                <a:sysClr val="windowText" lastClr="000000">
                  <a:tint val="30000"/>
                  <a:shade val="95000"/>
                  <a:satMod val="300000"/>
                  <a:alpha val="50000"/>
                </a:sysClr>
              </a:glow>
            </a:effectLst>
          </p:spPr>
        </p:cxnSp>
      </p:grpSp>
      <p:sp>
        <p:nvSpPr>
          <p:cNvPr id="865" name="Rectangle 864"/>
          <p:cNvSpPr/>
          <p:nvPr/>
        </p:nvSpPr>
        <p:spPr>
          <a:xfrm>
            <a:off x="8686922" y="2762255"/>
            <a:ext cx="1834966" cy="1834966"/>
          </a:xfrm>
          <a:prstGeom prst="rect">
            <a:avLst/>
          </a:prstGeom>
          <a:solidFill>
            <a:srgbClr val="7FD13B">
              <a:lumMod val="75000"/>
              <a:alpha val="70000"/>
            </a:srgbClr>
          </a:solidFill>
          <a:ln w="19050" cap="flat" cmpd="sng" algn="ctr">
            <a:solidFill>
              <a:srgbClr val="4E5B6F">
                <a:lumMod val="50000"/>
              </a:srgbClr>
            </a:solidFill>
            <a:prstDash val="solid"/>
          </a:ln>
          <a:effectLst/>
          <a:scene3d>
            <a:camera prst="isometricOffAxis2To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66" name="TextBox 865"/>
          <p:cNvSpPr txBox="1"/>
          <p:nvPr/>
        </p:nvSpPr>
        <p:spPr>
          <a:xfrm rot="17561673">
            <a:off x="5432875" y="4716798"/>
            <a:ext cx="1045807" cy="453907"/>
          </a:xfrm>
          <a:prstGeom prst="rect">
            <a:avLst/>
          </a:prstGeom>
          <a:noFill/>
        </p:spPr>
        <p:txBody>
          <a:bodyPr wrap="square" lIns="36000" rIns="36000" rtlCol="0">
            <a:spAutoFit/>
          </a:bodyPr>
          <a:lstStyle/>
          <a:p>
            <a:pPr marL="0" marR="0" lvl="0" indent="0" defTabSz="914400" eaLnBrk="1" fontAlgn="auto" latinLnBrk="0" hangingPunct="1">
              <a:lnSpc>
                <a:spcPts val="1400"/>
              </a:lnSpc>
              <a:spcBef>
                <a:spcPts val="0"/>
              </a:spcBef>
              <a:spcAft>
                <a:spcPts val="0"/>
              </a:spcAft>
              <a:buClrTx/>
              <a:buSzTx/>
              <a:buFontTx/>
              <a:buNone/>
              <a:tabLst/>
              <a:defRPr/>
            </a:pPr>
            <a:r>
              <a:rPr kumimoji="0" lang="en-US" sz="1400" b="1" i="1" u="none" strike="noStrike" kern="0" cap="none" spc="0" normalizeH="0" baseline="0" noProof="0" dirty="0" smtClean="0">
                <a:ln>
                  <a:noFill/>
                </a:ln>
                <a:solidFill>
                  <a:sysClr val="window" lastClr="FFFFFF">
                    <a:lumMod val="85000"/>
                  </a:sysClr>
                </a:solidFill>
                <a:effectLst/>
                <a:uLnTx/>
                <a:uFillTx/>
                <a:latin typeface="Calibri" pitchFamily="34" charset="0"/>
              </a:rPr>
              <a:t>Ray cone footprint</a:t>
            </a:r>
            <a:endParaRPr kumimoji="0" lang="en-US" sz="1400" b="1" i="1" u="none" strike="noStrike" kern="0" cap="none" spc="0" normalizeH="0" baseline="0" noProof="0" dirty="0">
              <a:ln>
                <a:noFill/>
              </a:ln>
              <a:solidFill>
                <a:sysClr val="window" lastClr="FFFFFF">
                  <a:lumMod val="85000"/>
                </a:sysClr>
              </a:solidFill>
              <a:effectLst/>
              <a:uLnTx/>
              <a:uFillTx/>
              <a:latin typeface="Calibri" pitchFamily="34" charset="0"/>
            </a:endParaRPr>
          </a:p>
        </p:txBody>
      </p:sp>
      <p:grpSp>
        <p:nvGrpSpPr>
          <p:cNvPr id="867" name="Group 866"/>
          <p:cNvGrpSpPr/>
          <p:nvPr/>
        </p:nvGrpSpPr>
        <p:grpSpPr>
          <a:xfrm>
            <a:off x="7962372" y="256953"/>
            <a:ext cx="2650875" cy="1996968"/>
            <a:chOff x="3559746" y="3160224"/>
            <a:chExt cx="2650875" cy="1996968"/>
          </a:xfrm>
        </p:grpSpPr>
        <p:sp>
          <p:nvSpPr>
            <p:cNvPr id="868" name="Cube 867"/>
            <p:cNvSpPr/>
            <p:nvPr/>
          </p:nvSpPr>
          <p:spPr>
            <a:xfrm>
              <a:off x="4771929" y="4061143"/>
              <a:ext cx="1197311" cy="1096049"/>
            </a:xfrm>
            <a:prstGeom prst="cube">
              <a:avLst/>
            </a:prstGeom>
            <a:gradFill flip="none" rotWithShape="1">
              <a:gsLst>
                <a:gs pos="0">
                  <a:srgbClr val="7FD13B">
                    <a:lumMod val="75000"/>
                    <a:alpha val="55000"/>
                  </a:srgbClr>
                </a:gs>
                <a:gs pos="50000">
                  <a:srgbClr val="FEB80A">
                    <a:lumMod val="50000"/>
                    <a:alpha val="67000"/>
                  </a:srgbClr>
                </a:gs>
                <a:gs pos="100000">
                  <a:srgbClr val="7FD13B"/>
                </a:gs>
              </a:gsLst>
              <a:lin ang="13500000" scaled="1"/>
              <a:tileRect/>
            </a:gra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69" name="Right Arrow 868"/>
            <p:cNvSpPr/>
            <p:nvPr/>
          </p:nvSpPr>
          <p:spPr>
            <a:xfrm flipH="1">
              <a:off x="4176597" y="4334148"/>
              <a:ext cx="391905" cy="755254"/>
            </a:xfrm>
            <a:prstGeom prst="rightArrow">
              <a:avLst/>
            </a:prstGeom>
            <a:gradFill rotWithShape="1">
              <a:gsLst>
                <a:gs pos="0">
                  <a:sysClr val="windowText" lastClr="000000">
                    <a:tint val="1000"/>
                  </a:sysClr>
                </a:gs>
                <a:gs pos="68000">
                  <a:sysClr val="windowText" lastClr="000000">
                    <a:tint val="77000"/>
                  </a:sysClr>
                </a:gs>
                <a:gs pos="81000">
                  <a:sysClr val="windowText" lastClr="000000">
                    <a:tint val="79000"/>
                  </a:sysClr>
                </a:gs>
                <a:gs pos="86000">
                  <a:sysClr val="windowText" lastClr="000000">
                    <a:tint val="73000"/>
                  </a:sysClr>
                </a:gs>
                <a:gs pos="100000">
                  <a:sysClr val="windowText" lastClr="000000">
                    <a:tint val="35000"/>
                  </a:sysClr>
                </a:gs>
              </a:gsLst>
              <a:lin ang="5400000" scaled="1"/>
            </a:gradFill>
            <a:ln w="9525" cap="flat" cmpd="sng" algn="ctr">
              <a:solidFill>
                <a:sysClr val="windowText" lastClr="000000">
                  <a:shade val="60000"/>
                  <a:satMod val="30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870" name="Right Arrow 869"/>
            <p:cNvSpPr/>
            <p:nvPr/>
          </p:nvSpPr>
          <p:spPr>
            <a:xfrm rot="17249574" flipH="1">
              <a:off x="5417874" y="3215183"/>
              <a:ext cx="492122" cy="1093372"/>
            </a:xfrm>
            <a:prstGeom prst="rightArrow">
              <a:avLst/>
            </a:prstGeom>
            <a:gradFill rotWithShape="1">
              <a:gsLst>
                <a:gs pos="0">
                  <a:srgbClr val="FEB80A">
                    <a:tint val="73000"/>
                    <a:satMod val="150000"/>
                  </a:srgbClr>
                </a:gs>
                <a:gs pos="25000">
                  <a:srgbClr val="FEB80A">
                    <a:tint val="96000"/>
                    <a:shade val="80000"/>
                    <a:satMod val="105000"/>
                  </a:srgbClr>
                </a:gs>
                <a:gs pos="38000">
                  <a:srgbClr val="FEB80A">
                    <a:tint val="96000"/>
                    <a:shade val="59000"/>
                    <a:satMod val="120000"/>
                  </a:srgbClr>
                </a:gs>
                <a:gs pos="55000">
                  <a:srgbClr val="FEB80A">
                    <a:shade val="57000"/>
                    <a:satMod val="120000"/>
                  </a:srgbClr>
                </a:gs>
                <a:gs pos="80000">
                  <a:srgbClr val="FEB80A">
                    <a:shade val="56000"/>
                    <a:satMod val="145000"/>
                  </a:srgbClr>
                </a:gs>
                <a:gs pos="88000">
                  <a:srgbClr val="FEB80A">
                    <a:shade val="63000"/>
                    <a:satMod val="160000"/>
                  </a:srgbClr>
                </a:gs>
                <a:gs pos="100000">
                  <a:srgbClr val="FEB80A">
                    <a:tint val="99555"/>
                    <a:satMod val="155000"/>
                  </a:srgbClr>
                </a:gs>
              </a:gsLst>
              <a:lin ang="5400000" scaled="1"/>
            </a:gradFill>
            <a:ln w="9525" cap="flat" cmpd="sng" algn="ctr">
              <a:solidFill>
                <a:srgbClr val="FEB80A">
                  <a:shade val="60000"/>
                  <a:satMod val="30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pic>
          <p:nvPicPr>
            <p:cNvPr id="871" name="Picture 870" descr="OctreeLOD_1.png"/>
            <p:cNvPicPr>
              <a:picLocks noChangeAspect="1"/>
            </p:cNvPicPr>
            <p:nvPr/>
          </p:nvPicPr>
          <p:blipFill>
            <a:blip r:embed="rId3" cstate="print"/>
            <a:srcRect t="86608" r="91688" b="3300"/>
            <a:stretch>
              <a:fillRect/>
            </a:stretch>
          </p:blipFill>
          <p:spPr>
            <a:xfrm rot="2692942">
              <a:off x="3559746" y="4412738"/>
              <a:ext cx="587073" cy="617576"/>
            </a:xfrm>
            <a:prstGeom prst="rect">
              <a:avLst/>
            </a:prstGeom>
            <a:ln>
              <a:noFill/>
            </a:ln>
            <a:effectLst>
              <a:outerShdw blurRad="50800" dist="38100" dir="8100000" algn="tr" rotWithShape="0">
                <a:prstClr val="black">
                  <a:alpha val="40000"/>
                </a:prstClr>
              </a:outerShdw>
            </a:effectLst>
          </p:spPr>
        </p:pic>
        <p:sp>
          <p:nvSpPr>
            <p:cNvPr id="872" name="Sun 871"/>
            <p:cNvSpPr/>
            <p:nvPr/>
          </p:nvSpPr>
          <p:spPr>
            <a:xfrm>
              <a:off x="5559233" y="3160224"/>
              <a:ext cx="464079" cy="464079"/>
            </a:xfrm>
            <a:prstGeom prst="sun">
              <a:avLst/>
            </a:prstGeom>
            <a:gradFill rotWithShape="1">
              <a:gsLst>
                <a:gs pos="0">
                  <a:srgbClr val="FEB80A">
                    <a:tint val="73000"/>
                    <a:satMod val="150000"/>
                  </a:srgbClr>
                </a:gs>
                <a:gs pos="25000">
                  <a:srgbClr val="FEB80A">
                    <a:tint val="96000"/>
                    <a:shade val="80000"/>
                    <a:satMod val="105000"/>
                  </a:srgbClr>
                </a:gs>
                <a:gs pos="38000">
                  <a:srgbClr val="FEB80A">
                    <a:tint val="96000"/>
                    <a:shade val="59000"/>
                    <a:satMod val="120000"/>
                  </a:srgbClr>
                </a:gs>
                <a:gs pos="55000">
                  <a:srgbClr val="FEB80A">
                    <a:shade val="57000"/>
                    <a:satMod val="120000"/>
                  </a:srgbClr>
                </a:gs>
                <a:gs pos="80000">
                  <a:srgbClr val="FEB80A">
                    <a:shade val="56000"/>
                    <a:satMod val="145000"/>
                  </a:srgbClr>
                </a:gs>
                <a:gs pos="88000">
                  <a:srgbClr val="FEB80A">
                    <a:shade val="63000"/>
                    <a:satMod val="160000"/>
                  </a:srgbClr>
                </a:gs>
                <a:gs pos="100000">
                  <a:srgbClr val="FEB80A">
                    <a:tint val="99555"/>
                    <a:satMod val="155000"/>
                  </a:srgbClr>
                </a:gs>
              </a:gsLst>
              <a:lin ang="5400000" scaled="1"/>
            </a:gradFill>
            <a:ln w="9525" cap="flat" cmpd="sng" algn="ctr">
              <a:solidFill>
                <a:srgbClr val="FEB80A">
                  <a:shade val="60000"/>
                  <a:satMod val="30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cxnSp>
          <p:nvCxnSpPr>
            <p:cNvPr id="873" name="Straight Arrow Connector 872"/>
            <p:cNvCxnSpPr>
              <a:stCxn id="876" idx="7"/>
            </p:cNvCxnSpPr>
            <p:nvPr/>
          </p:nvCxnSpPr>
          <p:spPr>
            <a:xfrm flipV="1">
              <a:off x="5529310" y="4081269"/>
              <a:ext cx="206811" cy="615735"/>
            </a:xfrm>
            <a:prstGeom prst="straightConnector1">
              <a:avLst/>
            </a:prstGeom>
            <a:noFill/>
            <a:ln w="25400" cap="flat" cmpd="sng" algn="ctr">
              <a:solidFill>
                <a:srgbClr val="C0504D"/>
              </a:solidFill>
              <a:prstDash val="solid"/>
              <a:headEnd w="med" len="med"/>
              <a:tailEnd type="triangle"/>
            </a:ln>
            <a:effectLst>
              <a:outerShdw blurRad="40000" dist="20000" dir="5400000" rotWithShape="0">
                <a:srgbClr val="000000">
                  <a:alpha val="38000"/>
                </a:srgbClr>
              </a:outerShdw>
            </a:effectLst>
          </p:spPr>
        </p:cxnSp>
        <p:sp>
          <p:nvSpPr>
            <p:cNvPr id="874" name="Teardrop 873"/>
            <p:cNvSpPr/>
            <p:nvPr/>
          </p:nvSpPr>
          <p:spPr bwMode="auto">
            <a:xfrm rot="2742852">
              <a:off x="4640655" y="4371801"/>
              <a:ext cx="644976" cy="633245"/>
            </a:xfrm>
            <a:prstGeom prst="teardrop">
              <a:avLst>
                <a:gd name="adj" fmla="val 126019"/>
              </a:avLst>
            </a:prstGeom>
            <a:solidFill>
              <a:srgbClr val="FEB80A">
                <a:alpha val="69000"/>
              </a:srgbClr>
            </a:solidFill>
            <a:ln>
              <a:solidFill>
                <a:srgbClr val="FEB80A">
                  <a:lumMod val="75000"/>
                </a:srgb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875" name="Straight Arrow Connector 874"/>
            <p:cNvCxnSpPr>
              <a:stCxn id="874" idx="7"/>
              <a:endCxn id="874" idx="3"/>
            </p:cNvCxnSpPr>
            <p:nvPr/>
          </p:nvCxnSpPr>
          <p:spPr>
            <a:xfrm flipH="1" flipV="1">
              <a:off x="4643650" y="4681508"/>
              <a:ext cx="888888" cy="19240"/>
            </a:xfrm>
            <a:prstGeom prst="straightConnector1">
              <a:avLst/>
            </a:prstGeom>
            <a:noFill/>
            <a:ln w="25400" cap="flat" cmpd="sng" algn="ctr">
              <a:solidFill>
                <a:srgbClr val="FEB80A">
                  <a:lumMod val="75000"/>
                </a:srgbClr>
              </a:solidFill>
              <a:prstDash val="solid"/>
              <a:headEnd w="med" len="med"/>
              <a:tailEnd type="triangle"/>
            </a:ln>
            <a:effectLst>
              <a:outerShdw blurRad="40000" dist="20000" dir="5400000" rotWithShape="0">
                <a:srgbClr val="000000">
                  <a:alpha val="38000"/>
                </a:srgbClr>
              </a:outerShdw>
            </a:effectLst>
          </p:spPr>
        </p:cxnSp>
        <p:sp>
          <p:nvSpPr>
            <p:cNvPr id="876" name="Teardrop 875"/>
            <p:cNvSpPr/>
            <p:nvPr/>
          </p:nvSpPr>
          <p:spPr bwMode="auto">
            <a:xfrm rot="5400000">
              <a:off x="5028446" y="4195944"/>
              <a:ext cx="500586" cy="515085"/>
            </a:xfrm>
            <a:prstGeom prst="teardrop">
              <a:avLst>
                <a:gd name="adj" fmla="val 97293"/>
              </a:avLst>
            </a:prstGeom>
            <a:gradFill rotWithShape="1">
              <a:gsLst>
                <a:gs pos="0">
                  <a:srgbClr val="738AC8">
                    <a:tint val="73000"/>
                    <a:satMod val="150000"/>
                  </a:srgbClr>
                </a:gs>
                <a:gs pos="25000">
                  <a:srgbClr val="738AC8">
                    <a:tint val="96000"/>
                    <a:shade val="80000"/>
                    <a:satMod val="105000"/>
                  </a:srgbClr>
                </a:gs>
                <a:gs pos="38000">
                  <a:srgbClr val="738AC8">
                    <a:tint val="96000"/>
                    <a:shade val="59000"/>
                    <a:satMod val="120000"/>
                  </a:srgbClr>
                </a:gs>
                <a:gs pos="55000">
                  <a:srgbClr val="738AC8">
                    <a:shade val="57000"/>
                    <a:satMod val="120000"/>
                  </a:srgbClr>
                </a:gs>
                <a:gs pos="80000">
                  <a:srgbClr val="738AC8">
                    <a:shade val="56000"/>
                    <a:satMod val="145000"/>
                  </a:srgbClr>
                </a:gs>
                <a:gs pos="88000">
                  <a:srgbClr val="738AC8">
                    <a:shade val="63000"/>
                    <a:satMod val="160000"/>
                  </a:srgbClr>
                </a:gs>
                <a:gs pos="100000">
                  <a:srgbClr val="738AC8">
                    <a:tint val="99555"/>
                    <a:satMod val="155000"/>
                  </a:srgbClr>
                </a:gs>
              </a:gsLst>
              <a:lin ang="5400000" scaled="1"/>
            </a:gradFill>
            <a:ln w="9525" cap="flat" cmpd="sng" algn="ctr">
              <a:solidFill>
                <a:srgbClr val="738AC8">
                  <a:shade val="60000"/>
                  <a:satMod val="30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77" name="TextBox 876"/>
            <p:cNvSpPr txBox="1"/>
            <p:nvPr/>
          </p:nvSpPr>
          <p:spPr>
            <a:xfrm>
              <a:off x="5325747" y="4231797"/>
              <a:ext cx="304800" cy="381000"/>
            </a:xfrm>
            <a:prstGeom prst="rect">
              <a:avLst/>
            </a:prstGeom>
            <a:noFill/>
          </p:spPr>
          <p:txBody>
            <a:bodyPr wrap="square" lIns="18000" tIns="10800" rIns="18000" bIns="1080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rgbClr val="738AC8">
                      <a:lumMod val="40000"/>
                      <a:lumOff val="60000"/>
                    </a:srgbClr>
                  </a:solidFill>
                  <a:effectLst>
                    <a:outerShdw blurRad="38100" dist="38100" dir="2700000" algn="tl">
                      <a:srgbClr val="000000">
                        <a:alpha val="43137"/>
                      </a:srgbClr>
                    </a:outerShdw>
                  </a:effectLst>
                  <a:uLnTx/>
                  <a:uFillTx/>
                  <a:latin typeface="Times Bold Italic" pitchFamily="18" charset="0"/>
                </a:rPr>
                <a:t>n</a:t>
              </a:r>
              <a:endParaRPr kumimoji="0" lang="en-US" sz="2400" b="1" i="1" u="none" strike="noStrike" kern="0" cap="none" spc="0" normalizeH="0" baseline="0" noProof="0" dirty="0">
                <a:ln>
                  <a:noFill/>
                </a:ln>
                <a:solidFill>
                  <a:srgbClr val="738AC8">
                    <a:lumMod val="40000"/>
                    <a:lumOff val="60000"/>
                  </a:srgbClr>
                </a:solidFill>
                <a:effectLst>
                  <a:outerShdw blurRad="38100" dist="38100" dir="2700000" algn="tl">
                    <a:srgbClr val="000000">
                      <a:alpha val="43137"/>
                    </a:srgbClr>
                  </a:outerShdw>
                </a:effectLst>
                <a:uLnTx/>
                <a:uFillTx/>
                <a:latin typeface="Times Bold Italic" pitchFamily="18" charset="0"/>
              </a:endParaRPr>
            </a:p>
          </p:txBody>
        </p:sp>
        <p:sp>
          <p:nvSpPr>
            <p:cNvPr id="878" name="TextBox 877"/>
            <p:cNvSpPr txBox="1"/>
            <p:nvPr/>
          </p:nvSpPr>
          <p:spPr>
            <a:xfrm>
              <a:off x="5034482" y="4641079"/>
              <a:ext cx="304800" cy="381000"/>
            </a:xfrm>
            <a:prstGeom prst="rect">
              <a:avLst/>
            </a:prstGeom>
            <a:noFill/>
          </p:spPr>
          <p:txBody>
            <a:bodyPr wrap="square" lIns="18000" tIns="10800" rIns="18000" bIns="1080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1" u="none" strike="noStrike" kern="0" cap="none" spc="0" normalizeH="0" baseline="0" noProof="0" dirty="0" smtClean="0">
                  <a:ln>
                    <a:noFill/>
                  </a:ln>
                  <a:solidFill>
                    <a:srgbClr val="FEB80A">
                      <a:lumMod val="40000"/>
                      <a:lumOff val="60000"/>
                    </a:srgbClr>
                  </a:solidFill>
                  <a:effectLst>
                    <a:outerShdw blurRad="38100" dist="38100" dir="2700000" algn="tl">
                      <a:srgbClr val="000000">
                        <a:alpha val="43137"/>
                      </a:srgbClr>
                    </a:outerShdw>
                  </a:effectLst>
                  <a:uLnTx/>
                  <a:uFillTx/>
                  <a:latin typeface="Times Bold Italic" pitchFamily="18" charset="0"/>
                </a:rPr>
                <a:t>r</a:t>
              </a:r>
              <a:endParaRPr kumimoji="0" lang="en-US" sz="2400" b="1" i="1" u="none" strike="noStrike" kern="0" cap="none" spc="0" normalizeH="0" baseline="0" noProof="0" dirty="0">
                <a:ln>
                  <a:noFill/>
                </a:ln>
                <a:solidFill>
                  <a:srgbClr val="FEB80A">
                    <a:lumMod val="40000"/>
                    <a:lumOff val="60000"/>
                  </a:srgbClr>
                </a:solidFill>
                <a:effectLst>
                  <a:outerShdw blurRad="38100" dist="38100" dir="2700000" algn="tl">
                    <a:srgbClr val="000000">
                      <a:alpha val="43137"/>
                    </a:srgbClr>
                  </a:outerShdw>
                </a:effectLst>
                <a:uLnTx/>
                <a:uFillTx/>
                <a:latin typeface="Times Bold Italic" pitchFamily="18" charset="0"/>
              </a:endParaRPr>
            </a:p>
          </p:txBody>
        </p:sp>
        <p:cxnSp>
          <p:nvCxnSpPr>
            <p:cNvPr id="879" name="Straight Arrow Connector 878"/>
            <p:cNvCxnSpPr>
              <a:stCxn id="876" idx="7"/>
              <a:endCxn id="876" idx="3"/>
            </p:cNvCxnSpPr>
            <p:nvPr/>
          </p:nvCxnSpPr>
          <p:spPr>
            <a:xfrm flipH="1" flipV="1">
              <a:off x="5096629" y="4276503"/>
              <a:ext cx="432681" cy="420501"/>
            </a:xfrm>
            <a:prstGeom prst="straightConnector1">
              <a:avLst/>
            </a:prstGeom>
            <a:noFill/>
            <a:ln w="25400" cap="flat" cmpd="sng" algn="ctr">
              <a:solidFill>
                <a:srgbClr val="738AC8">
                  <a:lumMod val="40000"/>
                  <a:lumOff val="60000"/>
                </a:srgbClr>
              </a:solidFill>
              <a:prstDash val="solid"/>
              <a:headEnd w="med" len="med"/>
              <a:tailEnd type="triangle"/>
            </a:ln>
            <a:effectLst>
              <a:outerShdw blurRad="40000" dist="20000" dir="5400000" rotWithShape="0">
                <a:srgbClr val="000000">
                  <a:alpha val="38000"/>
                </a:srgbClr>
              </a:outerShdw>
            </a:effectLst>
          </p:spPr>
        </p:cxnSp>
        <p:sp>
          <p:nvSpPr>
            <p:cNvPr id="880" name="TextBox 879"/>
            <p:cNvSpPr txBox="1"/>
            <p:nvPr/>
          </p:nvSpPr>
          <p:spPr>
            <a:xfrm>
              <a:off x="5687699" y="4260079"/>
              <a:ext cx="304800" cy="381000"/>
            </a:xfrm>
            <a:prstGeom prst="rect">
              <a:avLst/>
            </a:prstGeom>
            <a:noFill/>
          </p:spPr>
          <p:txBody>
            <a:bodyPr wrap="square" lIns="18000" tIns="10800" rIns="18000" bIns="1080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rgbClr val="CC706E"/>
                  </a:solidFill>
                  <a:effectLst>
                    <a:outerShdw blurRad="38100" dist="38100" dir="2700000" algn="tl">
                      <a:srgbClr val="000000">
                        <a:alpha val="43137"/>
                      </a:srgbClr>
                    </a:outerShdw>
                  </a:effectLst>
                  <a:uLnTx/>
                  <a:uFillTx/>
                  <a:latin typeface="Times Bold Italic" pitchFamily="18" charset="0"/>
                </a:rPr>
                <a:t>l</a:t>
              </a:r>
              <a:endParaRPr kumimoji="0" lang="en-US" sz="2400" b="1" i="1" u="none" strike="noStrike" kern="0" cap="none" spc="0" normalizeH="0" baseline="0" noProof="0" dirty="0">
                <a:ln>
                  <a:noFill/>
                </a:ln>
                <a:solidFill>
                  <a:srgbClr val="CC706E"/>
                </a:solidFill>
                <a:effectLst>
                  <a:outerShdw blurRad="38100" dist="38100" dir="2700000" algn="tl">
                    <a:srgbClr val="000000">
                      <a:alpha val="43137"/>
                    </a:srgbClr>
                  </a:outerShdw>
                </a:effectLst>
                <a:uLnTx/>
                <a:uFillTx/>
                <a:latin typeface="Times Bold Italic" pitchFamily="18" charset="0"/>
              </a:endParaRPr>
            </a:p>
          </p:txBody>
        </p:sp>
        <p:sp>
          <p:nvSpPr>
            <p:cNvPr id="881" name="Cube 880"/>
            <p:cNvSpPr/>
            <p:nvPr/>
          </p:nvSpPr>
          <p:spPr>
            <a:xfrm>
              <a:off x="4771563" y="4059369"/>
              <a:ext cx="1197311" cy="1096049"/>
            </a:xfrm>
            <a:prstGeom prst="cube">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sp>
        <p:nvSpPr>
          <p:cNvPr id="5" name="Rectangle 4"/>
          <p:cNvSpPr/>
          <p:nvPr/>
        </p:nvSpPr>
        <p:spPr>
          <a:xfrm rot="1750190">
            <a:off x="5759844" y="5816360"/>
            <a:ext cx="391871" cy="3724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767448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35"/>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nodeType="afterEffect">
                                  <p:stCondLst>
                                    <p:cond delay="0"/>
                                  </p:stCondLst>
                                  <p:childTnLst>
                                    <p:set>
                                      <p:cBhvr>
                                        <p:cTn id="9" dur="1" fill="hold">
                                          <p:stCondLst>
                                            <p:cond delay="0"/>
                                          </p:stCondLst>
                                        </p:cTn>
                                        <p:tgtEl>
                                          <p:spTgt spid="656"/>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725"/>
                                        </p:tgtEl>
                                        <p:attrNameLst>
                                          <p:attrName>style.visibility</p:attrName>
                                        </p:attrNameLst>
                                      </p:cBhvr>
                                      <p:to>
                                        <p:strVal val="visible"/>
                                      </p:to>
                                    </p:set>
                                  </p:child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867"/>
                                        </p:tgtEl>
                                        <p:attrNameLst>
                                          <p:attrName>style.visibility</p:attrName>
                                        </p:attrNameLst>
                                      </p:cBhvr>
                                      <p:to>
                                        <p:strVal val="visible"/>
                                      </p:to>
                                    </p:set>
                                    <p:animEffect transition="in" filter="fade">
                                      <p:cBhvr>
                                        <p:cTn id="15" dur="500"/>
                                        <p:tgtEl>
                                          <p:spTgt spid="867"/>
                                        </p:tgtEl>
                                      </p:cBhvr>
                                    </p:animEffect>
                                  </p:childTnLst>
                                </p:cTn>
                              </p:par>
                            </p:childTnLst>
                          </p:cTn>
                        </p:par>
                        <p:par>
                          <p:cTn id="16" fill="hold">
                            <p:stCondLst>
                              <p:cond delay="500"/>
                            </p:stCondLst>
                            <p:childTnLst>
                              <p:par>
                                <p:cTn id="17" presetID="1" presetClass="entr" presetSubtype="0" fill="hold" nodeType="afterEffect">
                                  <p:stCondLst>
                                    <p:cond delay="1500"/>
                                  </p:stCondLst>
                                  <p:childTnLst>
                                    <p:set>
                                      <p:cBhvr>
                                        <p:cTn id="18" dur="1" fill="hold">
                                          <p:stCondLst>
                                            <p:cond delay="0"/>
                                          </p:stCondLst>
                                        </p:cTn>
                                        <p:tgtEl>
                                          <p:spTgt spid="814"/>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250"/>
                                  </p:stCondLst>
                                  <p:childTnLst>
                                    <p:set>
                                      <p:cBhvr>
                                        <p:cTn id="21" dur="1" fill="hold">
                                          <p:stCondLst>
                                            <p:cond delay="0"/>
                                          </p:stCondLst>
                                        </p:cTn>
                                        <p:tgtEl>
                                          <p:spTgt spid="837"/>
                                        </p:tgtEl>
                                        <p:attrNameLst>
                                          <p:attrName>style.visibility</p:attrName>
                                        </p:attrNameLst>
                                      </p:cBhvr>
                                      <p:to>
                                        <p:strVal val="visible"/>
                                      </p:to>
                                    </p:set>
                                  </p:childTnLst>
                                </p:cTn>
                              </p:par>
                            </p:childTnLst>
                          </p:cTn>
                        </p:par>
                        <p:par>
                          <p:cTn id="22" fill="hold">
                            <p:stCondLst>
                              <p:cond delay="2250"/>
                            </p:stCondLst>
                            <p:childTnLst>
                              <p:par>
                                <p:cTn id="23" presetID="1" presetClass="entr" presetSubtype="0" fill="hold" grpId="0" nodeType="afterEffect">
                                  <p:stCondLst>
                                    <p:cond delay="250"/>
                                  </p:stCondLst>
                                  <p:childTnLst>
                                    <p:set>
                                      <p:cBhvr>
                                        <p:cTn id="24" dur="1" fill="hold">
                                          <p:stCondLst>
                                            <p:cond delay="0"/>
                                          </p:stCondLst>
                                        </p:cTn>
                                        <p:tgtEl>
                                          <p:spTgt spid="865"/>
                                        </p:tgtEl>
                                        <p:attrNameLst>
                                          <p:attrName>style.visibility</p:attrName>
                                        </p:attrNameLst>
                                      </p:cBhvr>
                                      <p:to>
                                        <p:strVal val="visible"/>
                                      </p:to>
                                    </p:set>
                                  </p:childTnLst>
                                </p:cTn>
                              </p:par>
                            </p:childTnLst>
                          </p:cTn>
                        </p:par>
                        <p:par>
                          <p:cTn id="25" fill="hold">
                            <p:stCondLst>
                              <p:cond delay="2500"/>
                            </p:stCondLst>
                            <p:childTnLst>
                              <p:par>
                                <p:cTn id="26" presetID="1" presetClass="entr" presetSubtype="0" fill="hold" grpId="0" nodeType="afterEffect">
                                  <p:stCondLst>
                                    <p:cond delay="250"/>
                                  </p:stCondLst>
                                  <p:childTnLst>
                                    <p:set>
                                      <p:cBhvr>
                                        <p:cTn id="27" dur="1" fill="hold">
                                          <p:stCondLst>
                                            <p:cond delay="0"/>
                                          </p:stCondLst>
                                        </p:cTn>
                                        <p:tgtEl>
                                          <p:spTgt spid="807"/>
                                        </p:tgtEl>
                                        <p:attrNameLst>
                                          <p:attrName>style.visibility</p:attrName>
                                        </p:attrNameLst>
                                      </p:cBhvr>
                                      <p:to>
                                        <p:strVal val="visible"/>
                                      </p:to>
                                    </p:set>
                                  </p:childTnLst>
                                </p:cTn>
                              </p:par>
                              <p:par>
                                <p:cTn id="28" presetID="22" presetClass="entr" presetSubtype="4" fill="hold" nodeType="withEffect">
                                  <p:stCondLst>
                                    <p:cond delay="0"/>
                                  </p:stCondLst>
                                  <p:childTnLst>
                                    <p:set>
                                      <p:cBhvr>
                                        <p:cTn id="29" dur="1" fill="hold">
                                          <p:stCondLst>
                                            <p:cond delay="0"/>
                                          </p:stCondLst>
                                        </p:cTn>
                                        <p:tgtEl>
                                          <p:spTgt spid="808"/>
                                        </p:tgtEl>
                                        <p:attrNameLst>
                                          <p:attrName>style.visibility</p:attrName>
                                        </p:attrNameLst>
                                      </p:cBhvr>
                                      <p:to>
                                        <p:strVal val="visible"/>
                                      </p:to>
                                    </p:set>
                                    <p:animEffect transition="in" filter="wipe(down)">
                                      <p:cBhvr>
                                        <p:cTn id="30" dur="500"/>
                                        <p:tgtEl>
                                          <p:spTgt spid="808"/>
                                        </p:tgtEl>
                                      </p:cBhvr>
                                    </p:animEffect>
                                  </p:childTnLst>
                                </p:cTn>
                              </p:par>
                              <p:par>
                                <p:cTn id="31" presetID="22" presetClass="entr" presetSubtype="4" fill="hold" nodeType="withEffect">
                                  <p:stCondLst>
                                    <p:cond delay="0"/>
                                  </p:stCondLst>
                                  <p:childTnLst>
                                    <p:set>
                                      <p:cBhvr>
                                        <p:cTn id="32" dur="1" fill="hold">
                                          <p:stCondLst>
                                            <p:cond delay="0"/>
                                          </p:stCondLst>
                                        </p:cTn>
                                        <p:tgtEl>
                                          <p:spTgt spid="831"/>
                                        </p:tgtEl>
                                        <p:attrNameLst>
                                          <p:attrName>style.visibility</p:attrName>
                                        </p:attrNameLst>
                                      </p:cBhvr>
                                      <p:to>
                                        <p:strVal val="visible"/>
                                      </p:to>
                                    </p:set>
                                    <p:animEffect transition="in" filter="wipe(down)">
                                      <p:cBhvr>
                                        <p:cTn id="33" dur="500"/>
                                        <p:tgtEl>
                                          <p:spTgt spid="831"/>
                                        </p:tgtEl>
                                      </p:cBhvr>
                                    </p:animEffect>
                                  </p:childTnLst>
                                </p:cTn>
                              </p:par>
                              <p:par>
                                <p:cTn id="34" presetID="22" presetClass="entr" presetSubtype="4" fill="hold" nodeType="withEffect">
                                  <p:stCondLst>
                                    <p:cond delay="0"/>
                                  </p:stCondLst>
                                  <p:childTnLst>
                                    <p:set>
                                      <p:cBhvr>
                                        <p:cTn id="35" dur="1" fill="hold">
                                          <p:stCondLst>
                                            <p:cond delay="0"/>
                                          </p:stCondLst>
                                        </p:cTn>
                                        <p:tgtEl>
                                          <p:spTgt spid="842"/>
                                        </p:tgtEl>
                                        <p:attrNameLst>
                                          <p:attrName>style.visibility</p:attrName>
                                        </p:attrNameLst>
                                      </p:cBhvr>
                                      <p:to>
                                        <p:strVal val="visible"/>
                                      </p:to>
                                    </p:set>
                                    <p:animEffect transition="in" filter="wipe(down)">
                                      <p:cBhvr>
                                        <p:cTn id="36" dur="500"/>
                                        <p:tgtEl>
                                          <p:spTgt spid="842"/>
                                        </p:tgtEl>
                                      </p:cBhvr>
                                    </p:animEffect>
                                  </p:childTnLst>
                                </p:cTn>
                              </p:par>
                            </p:childTnLst>
                          </p:cTn>
                        </p:par>
                        <p:par>
                          <p:cTn id="37" fill="hold">
                            <p:stCondLst>
                              <p:cond delay="3000"/>
                            </p:stCondLst>
                            <p:childTnLst>
                              <p:par>
                                <p:cTn id="38" presetID="22" presetClass="entr" presetSubtype="4" fill="hold" nodeType="afterEffect">
                                  <p:stCondLst>
                                    <p:cond delay="0"/>
                                  </p:stCondLst>
                                  <p:childTnLst>
                                    <p:set>
                                      <p:cBhvr>
                                        <p:cTn id="39" dur="1" fill="hold">
                                          <p:stCondLst>
                                            <p:cond delay="0"/>
                                          </p:stCondLst>
                                        </p:cTn>
                                        <p:tgtEl>
                                          <p:spTgt spid="848"/>
                                        </p:tgtEl>
                                        <p:attrNameLst>
                                          <p:attrName>style.visibility</p:attrName>
                                        </p:attrNameLst>
                                      </p:cBhvr>
                                      <p:to>
                                        <p:strVal val="visible"/>
                                      </p:to>
                                    </p:set>
                                    <p:animEffect transition="in" filter="wipe(down)">
                                      <p:cBhvr>
                                        <p:cTn id="40" dur="500"/>
                                        <p:tgtEl>
                                          <p:spTgt spid="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7" grpId="0"/>
      <p:bldP spid="86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Rendering algorithm</a:t>
            </a:r>
            <a:endParaRPr lang="fr-FR" dirty="0"/>
          </a:p>
        </p:txBody>
      </p:sp>
      <p:sp>
        <p:nvSpPr>
          <p:cNvPr id="3" name="Content Placeholder 2"/>
          <p:cNvSpPr>
            <a:spLocks noGrp="1"/>
          </p:cNvSpPr>
          <p:nvPr>
            <p:ph idx="1"/>
          </p:nvPr>
        </p:nvSpPr>
        <p:spPr>
          <a:xfrm>
            <a:off x="6739128" y="1725388"/>
            <a:ext cx="3941062" cy="4174419"/>
          </a:xfrm>
        </p:spPr>
        <p:txBody>
          <a:bodyPr/>
          <a:lstStyle/>
          <a:p>
            <a:pPr marL="514350" indent="-514350">
              <a:buFont typeface="+mj-lt"/>
              <a:buAutoNum type="arabicPeriod"/>
            </a:pPr>
            <a:r>
              <a:rPr lang="en-US" b="1" dirty="0" smtClean="0"/>
              <a:t>Light pass </a:t>
            </a:r>
            <a:r>
              <a:rPr lang="en-US" sz="2000" b="1" i="1" dirty="0" smtClean="0"/>
              <a:t>(</a:t>
            </a:r>
            <a:r>
              <a:rPr lang="en-US" sz="2000" b="1" i="1" dirty="0" err="1" smtClean="0"/>
              <a:t>es</a:t>
            </a:r>
            <a:r>
              <a:rPr lang="en-US" sz="2000" b="1" i="1" dirty="0" smtClean="0"/>
              <a:t>)</a:t>
            </a:r>
            <a:endParaRPr lang="en-US" b="1" i="1" dirty="0" smtClean="0"/>
          </a:p>
          <a:p>
            <a:pPr lvl="1"/>
            <a:r>
              <a:rPr lang="en-US" i="1" dirty="0" smtClean="0"/>
              <a:t>Bake irradiance (RSM)</a:t>
            </a:r>
          </a:p>
          <a:p>
            <a:pPr marL="514350" indent="-514350">
              <a:buFont typeface="+mj-lt"/>
              <a:buAutoNum type="arabicPeriod"/>
            </a:pPr>
            <a:r>
              <a:rPr lang="en-US" b="1" dirty="0" smtClean="0"/>
              <a:t>Filtering pass</a:t>
            </a:r>
          </a:p>
          <a:p>
            <a:pPr lvl="1"/>
            <a:r>
              <a:rPr lang="en-US" i="1" dirty="0" smtClean="0"/>
              <a:t>Down-sample radiance in the </a:t>
            </a:r>
            <a:r>
              <a:rPr lang="en-US" i="1" dirty="0" err="1" smtClean="0"/>
              <a:t>octree</a:t>
            </a:r>
            <a:endParaRPr lang="en-US" i="1" dirty="0" smtClean="0"/>
          </a:p>
          <a:p>
            <a:pPr marL="514350" indent="-514350">
              <a:buFont typeface="+mj-lt"/>
              <a:buAutoNum type="arabicPeriod"/>
            </a:pPr>
            <a:r>
              <a:rPr lang="en-US" b="1" dirty="0" smtClean="0"/>
              <a:t>Camera pass</a:t>
            </a:r>
          </a:p>
          <a:p>
            <a:pPr lvl="1"/>
            <a:r>
              <a:rPr lang="en-US" i="1" dirty="0" smtClean="0"/>
              <a:t>For each visible fragment:</a:t>
            </a:r>
          </a:p>
          <a:p>
            <a:pPr marL="457200" lvl="1" indent="0">
              <a:buNone/>
            </a:pPr>
            <a:r>
              <a:rPr lang="en-US" i="1" dirty="0" smtClean="0"/>
              <a:t>  Gather indirect radiance</a:t>
            </a:r>
          </a:p>
          <a:p>
            <a:endParaRPr lang="fr-FR" dirty="0"/>
          </a:p>
        </p:txBody>
      </p:sp>
      <p:grpSp>
        <p:nvGrpSpPr>
          <p:cNvPr id="89" name="Group 433"/>
          <p:cNvGrpSpPr/>
          <p:nvPr/>
        </p:nvGrpSpPr>
        <p:grpSpPr>
          <a:xfrm>
            <a:off x="1911605" y="1649189"/>
            <a:ext cx="4345942" cy="4345939"/>
            <a:chOff x="911860" y="2286001"/>
            <a:chExt cx="4345941" cy="4345939"/>
          </a:xfrm>
          <a:effectLst/>
        </p:grpSpPr>
        <p:grpSp>
          <p:nvGrpSpPr>
            <p:cNvPr id="90" name="Group 276"/>
            <p:cNvGrpSpPr/>
            <p:nvPr/>
          </p:nvGrpSpPr>
          <p:grpSpPr>
            <a:xfrm>
              <a:off x="911860" y="4460240"/>
              <a:ext cx="2171700" cy="2171700"/>
              <a:chOff x="3086100" y="2286001"/>
              <a:chExt cx="2171700" cy="2171700"/>
            </a:xfrm>
          </p:grpSpPr>
          <p:sp>
            <p:nvSpPr>
              <p:cNvPr id="106" name="Rectangle 105"/>
              <p:cNvSpPr/>
              <p:nvPr/>
            </p:nvSpPr>
            <p:spPr>
              <a:xfrm rot="5400000">
                <a:off x="4171950" y="3371851"/>
                <a:ext cx="1085850" cy="1085850"/>
              </a:xfrm>
              <a:prstGeom prst="rect">
                <a:avLst/>
              </a:prstGeom>
              <a:noFill/>
              <a:ln w="25400" cap="flat" cmpd="sng" algn="ctr">
                <a:solidFill>
                  <a:srgbClr val="FFFFFF">
                    <a:lumMod val="6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sp>
            <p:nvSpPr>
              <p:cNvPr id="107" name="Rectangle 106"/>
              <p:cNvSpPr/>
              <p:nvPr/>
            </p:nvSpPr>
            <p:spPr>
              <a:xfrm rot="5400000">
                <a:off x="3086100" y="2286001"/>
                <a:ext cx="1085850" cy="1085850"/>
              </a:xfrm>
              <a:prstGeom prst="rect">
                <a:avLst/>
              </a:prstGeom>
              <a:noFill/>
              <a:ln w="25400" cap="flat" cmpd="sng" algn="ctr">
                <a:solidFill>
                  <a:srgbClr val="FFFFFF">
                    <a:lumMod val="6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grpSp>
        <p:grpSp>
          <p:nvGrpSpPr>
            <p:cNvPr id="91" name="Group 273"/>
            <p:cNvGrpSpPr/>
            <p:nvPr/>
          </p:nvGrpSpPr>
          <p:grpSpPr>
            <a:xfrm>
              <a:off x="3086101" y="4457701"/>
              <a:ext cx="2171700" cy="2171700"/>
              <a:chOff x="3086100" y="2286001"/>
              <a:chExt cx="2171700" cy="2171700"/>
            </a:xfrm>
          </p:grpSpPr>
          <p:sp>
            <p:nvSpPr>
              <p:cNvPr id="104" name="Rectangle 103"/>
              <p:cNvSpPr/>
              <p:nvPr/>
            </p:nvSpPr>
            <p:spPr>
              <a:xfrm rot="5400000">
                <a:off x="4171950" y="3371851"/>
                <a:ext cx="1085850" cy="1085850"/>
              </a:xfrm>
              <a:prstGeom prst="rect">
                <a:avLst/>
              </a:prstGeom>
              <a:noFill/>
              <a:ln w="25400" cap="flat" cmpd="sng" algn="ctr">
                <a:solidFill>
                  <a:srgbClr val="FFFFFF">
                    <a:lumMod val="6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sp>
            <p:nvSpPr>
              <p:cNvPr id="105" name="Rectangle 104"/>
              <p:cNvSpPr/>
              <p:nvPr/>
            </p:nvSpPr>
            <p:spPr>
              <a:xfrm rot="5400000">
                <a:off x="3086100" y="2286001"/>
                <a:ext cx="1085850" cy="1085850"/>
              </a:xfrm>
              <a:prstGeom prst="rect">
                <a:avLst/>
              </a:prstGeom>
              <a:noFill/>
              <a:ln w="25400" cap="flat" cmpd="sng" algn="ctr">
                <a:solidFill>
                  <a:srgbClr val="FFFFFF">
                    <a:lumMod val="6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grpSp>
        <p:grpSp>
          <p:nvGrpSpPr>
            <p:cNvPr id="92" name="Group 270"/>
            <p:cNvGrpSpPr/>
            <p:nvPr/>
          </p:nvGrpSpPr>
          <p:grpSpPr>
            <a:xfrm>
              <a:off x="4174671" y="3368040"/>
              <a:ext cx="1082040" cy="1089662"/>
              <a:chOff x="4175760" y="2308861"/>
              <a:chExt cx="1066800" cy="1066800"/>
            </a:xfrm>
          </p:grpSpPr>
          <p:sp>
            <p:nvSpPr>
              <p:cNvPr id="102" name="Rectangle 101"/>
              <p:cNvSpPr/>
              <p:nvPr/>
            </p:nvSpPr>
            <p:spPr>
              <a:xfrm rot="5400000">
                <a:off x="4709160" y="2842261"/>
                <a:ext cx="533400" cy="533400"/>
              </a:xfrm>
              <a:prstGeom prst="rect">
                <a:avLst/>
              </a:prstGeom>
              <a:noFill/>
              <a:ln w="25400" cap="flat" cmpd="sng" algn="ctr">
                <a:solidFill>
                  <a:srgbClr val="FFFFFF">
                    <a:lumMod val="6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sp>
            <p:nvSpPr>
              <p:cNvPr id="103" name="Rectangle 102"/>
              <p:cNvSpPr/>
              <p:nvPr/>
            </p:nvSpPr>
            <p:spPr>
              <a:xfrm rot="5400000">
                <a:off x="4175760" y="2308861"/>
                <a:ext cx="533400" cy="533400"/>
              </a:xfrm>
              <a:prstGeom prst="rect">
                <a:avLst/>
              </a:prstGeom>
              <a:noFill/>
              <a:ln w="25400" cap="flat" cmpd="sng" algn="ctr">
                <a:solidFill>
                  <a:srgbClr val="FFFFFF">
                    <a:lumMod val="6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grpSp>
        <p:grpSp>
          <p:nvGrpSpPr>
            <p:cNvPr id="93" name="Group 267"/>
            <p:cNvGrpSpPr/>
            <p:nvPr/>
          </p:nvGrpSpPr>
          <p:grpSpPr>
            <a:xfrm>
              <a:off x="3086099" y="3369962"/>
              <a:ext cx="1082040" cy="1089662"/>
              <a:chOff x="4175760" y="2300085"/>
              <a:chExt cx="1066800" cy="1066800"/>
            </a:xfrm>
          </p:grpSpPr>
          <p:sp>
            <p:nvSpPr>
              <p:cNvPr id="100" name="Rectangle 99"/>
              <p:cNvSpPr/>
              <p:nvPr/>
            </p:nvSpPr>
            <p:spPr>
              <a:xfrm rot="5400000">
                <a:off x="4709160" y="2833485"/>
                <a:ext cx="533400" cy="533400"/>
              </a:xfrm>
              <a:prstGeom prst="rect">
                <a:avLst/>
              </a:prstGeom>
              <a:noFill/>
              <a:ln w="25400" cap="flat" cmpd="sng" algn="ctr">
                <a:solidFill>
                  <a:srgbClr val="FFFFFF">
                    <a:lumMod val="6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sp>
            <p:nvSpPr>
              <p:cNvPr id="101" name="Rectangle 100"/>
              <p:cNvSpPr/>
              <p:nvPr/>
            </p:nvSpPr>
            <p:spPr>
              <a:xfrm rot="5400000">
                <a:off x="4175760" y="2300085"/>
                <a:ext cx="533400" cy="533400"/>
              </a:xfrm>
              <a:prstGeom prst="rect">
                <a:avLst/>
              </a:prstGeom>
              <a:noFill/>
              <a:ln w="25400" cap="flat" cmpd="sng" algn="ctr">
                <a:solidFill>
                  <a:srgbClr val="FFFFFF">
                    <a:lumMod val="6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grpSp>
        <p:grpSp>
          <p:nvGrpSpPr>
            <p:cNvPr id="94" name="Group 265"/>
            <p:cNvGrpSpPr/>
            <p:nvPr/>
          </p:nvGrpSpPr>
          <p:grpSpPr>
            <a:xfrm>
              <a:off x="4175761" y="2286001"/>
              <a:ext cx="1082040" cy="1080698"/>
              <a:chOff x="4175761" y="2308862"/>
              <a:chExt cx="1066800" cy="1058025"/>
            </a:xfrm>
          </p:grpSpPr>
          <p:sp>
            <p:nvSpPr>
              <p:cNvPr id="98" name="Rectangle 97"/>
              <p:cNvSpPr/>
              <p:nvPr/>
            </p:nvSpPr>
            <p:spPr>
              <a:xfrm rot="5400000">
                <a:off x="4707954" y="2832280"/>
                <a:ext cx="535814" cy="533400"/>
              </a:xfrm>
              <a:prstGeom prst="rect">
                <a:avLst/>
              </a:prstGeom>
              <a:noFill/>
              <a:ln w="25400" cap="flat" cmpd="sng" algn="ctr">
                <a:solidFill>
                  <a:srgbClr val="FFFFFF">
                    <a:lumMod val="6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sp>
            <p:nvSpPr>
              <p:cNvPr id="99" name="Rectangle 98"/>
              <p:cNvSpPr/>
              <p:nvPr/>
            </p:nvSpPr>
            <p:spPr>
              <a:xfrm rot="5400000">
                <a:off x="4181355" y="2303268"/>
                <a:ext cx="522211" cy="533400"/>
              </a:xfrm>
              <a:prstGeom prst="rect">
                <a:avLst/>
              </a:prstGeom>
              <a:noFill/>
              <a:ln w="25400" cap="flat" cmpd="sng" algn="ctr">
                <a:solidFill>
                  <a:srgbClr val="FFFFFF">
                    <a:lumMod val="6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grpSp>
        <p:grpSp>
          <p:nvGrpSpPr>
            <p:cNvPr id="95" name="Group 266"/>
            <p:cNvGrpSpPr/>
            <p:nvPr/>
          </p:nvGrpSpPr>
          <p:grpSpPr>
            <a:xfrm>
              <a:off x="3086100" y="2286001"/>
              <a:ext cx="2171700" cy="2171700"/>
              <a:chOff x="3086100" y="2286001"/>
              <a:chExt cx="2171700" cy="2171700"/>
            </a:xfrm>
          </p:grpSpPr>
          <p:sp>
            <p:nvSpPr>
              <p:cNvPr id="96" name="Rectangle 95"/>
              <p:cNvSpPr/>
              <p:nvPr/>
            </p:nvSpPr>
            <p:spPr>
              <a:xfrm rot="5400000">
                <a:off x="4171950" y="3371851"/>
                <a:ext cx="1085850" cy="1085850"/>
              </a:xfrm>
              <a:prstGeom prst="rect">
                <a:avLst/>
              </a:prstGeom>
              <a:noFill/>
              <a:ln w="25400" cap="flat" cmpd="sng" algn="ctr">
                <a:solidFill>
                  <a:srgbClr val="FFFFFF">
                    <a:lumMod val="6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sp>
            <p:nvSpPr>
              <p:cNvPr id="97" name="Rectangle 96"/>
              <p:cNvSpPr/>
              <p:nvPr/>
            </p:nvSpPr>
            <p:spPr>
              <a:xfrm rot="5400000">
                <a:off x="3086100" y="2286001"/>
                <a:ext cx="1085850" cy="1085850"/>
              </a:xfrm>
              <a:prstGeom prst="rect">
                <a:avLst/>
              </a:prstGeom>
              <a:noFill/>
              <a:ln w="25400" cap="flat" cmpd="sng" algn="ctr">
                <a:solidFill>
                  <a:srgbClr val="FFFFFF">
                    <a:lumMod val="6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grpSp>
      </p:grpSp>
      <p:sp>
        <p:nvSpPr>
          <p:cNvPr id="108" name="Trapezoid 107"/>
          <p:cNvSpPr/>
          <p:nvPr/>
        </p:nvSpPr>
        <p:spPr>
          <a:xfrm rot="16200000">
            <a:off x="5025203" y="3120370"/>
            <a:ext cx="937698" cy="460184"/>
          </a:xfrm>
          <a:prstGeom prst="trapezoid">
            <a:avLst>
              <a:gd name="adj" fmla="val 39642"/>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109" name="Group 456"/>
          <p:cNvGrpSpPr/>
          <p:nvPr/>
        </p:nvGrpSpPr>
        <p:grpSpPr>
          <a:xfrm>
            <a:off x="1914144" y="1649187"/>
            <a:ext cx="4343400" cy="4343400"/>
            <a:chOff x="1066800" y="1676400"/>
            <a:chExt cx="2000264" cy="2000264"/>
          </a:xfrm>
          <a:effectLst/>
        </p:grpSpPr>
        <p:sp>
          <p:nvSpPr>
            <p:cNvPr id="110" name="Rectangle 109"/>
            <p:cNvSpPr/>
            <p:nvPr/>
          </p:nvSpPr>
          <p:spPr>
            <a:xfrm rot="5400000">
              <a:off x="1066800" y="1676400"/>
              <a:ext cx="2000264" cy="2000264"/>
            </a:xfrm>
            <a:prstGeom prst="rect">
              <a:avLst/>
            </a:prstGeom>
            <a:noFill/>
            <a:ln w="25400" cap="flat" cmpd="sng" algn="ctr">
              <a:solidFill>
                <a:srgbClr val="FFFFFF">
                  <a:lumMod val="65000"/>
                </a:srgbClr>
              </a:solid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grpSp>
          <p:nvGrpSpPr>
            <p:cNvPr id="111" name="Group 114"/>
            <p:cNvGrpSpPr/>
            <p:nvPr/>
          </p:nvGrpSpPr>
          <p:grpSpPr>
            <a:xfrm>
              <a:off x="1066800" y="1676400"/>
              <a:ext cx="2000264" cy="2000264"/>
              <a:chOff x="6572264" y="3857628"/>
              <a:chExt cx="2000264" cy="2000264"/>
            </a:xfrm>
          </p:grpSpPr>
          <p:sp>
            <p:nvSpPr>
              <p:cNvPr id="112" name="Rectangle 6"/>
              <p:cNvSpPr/>
              <p:nvPr/>
            </p:nvSpPr>
            <p:spPr>
              <a:xfrm rot="5400000">
                <a:off x="7572396" y="4857760"/>
                <a:ext cx="1000132" cy="1000132"/>
              </a:xfrm>
              <a:prstGeom prst="rect">
                <a:avLst/>
              </a:prstGeom>
              <a:noFill/>
              <a:ln w="25400" cap="flat" cmpd="sng" algn="ctr">
                <a:solidFill>
                  <a:srgbClr val="FFFFFF">
                    <a:lumMod val="65000"/>
                  </a:srgbClr>
                </a:solid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sp>
            <p:nvSpPr>
              <p:cNvPr id="113" name="Rectangle 112"/>
              <p:cNvSpPr/>
              <p:nvPr/>
            </p:nvSpPr>
            <p:spPr>
              <a:xfrm rot="5400000">
                <a:off x="6572264" y="3857628"/>
                <a:ext cx="1000132" cy="1000132"/>
              </a:xfrm>
              <a:prstGeom prst="rect">
                <a:avLst/>
              </a:prstGeom>
              <a:noFill/>
              <a:ln w="25400" cap="flat" cmpd="sng" algn="ctr">
                <a:solidFill>
                  <a:srgbClr val="FFFFFF">
                    <a:lumMod val="65000"/>
                  </a:srgbClr>
                </a:solid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grpSp>
      </p:grpSp>
      <p:sp>
        <p:nvSpPr>
          <p:cNvPr id="114" name="Oval 113"/>
          <p:cNvSpPr/>
          <p:nvPr/>
        </p:nvSpPr>
        <p:spPr>
          <a:xfrm rot="16200000">
            <a:off x="4885945" y="2868387"/>
            <a:ext cx="1524000" cy="1066800"/>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alpha val="0"/>
                </a:sys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5" name="Trapezoid 114"/>
          <p:cNvSpPr/>
          <p:nvPr/>
        </p:nvSpPr>
        <p:spPr>
          <a:xfrm>
            <a:off x="1990344" y="5078187"/>
            <a:ext cx="2209800" cy="838200"/>
          </a:xfrm>
          <a:prstGeom prst="trapezoid">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116" name="Group 463"/>
          <p:cNvGrpSpPr/>
          <p:nvPr/>
        </p:nvGrpSpPr>
        <p:grpSpPr>
          <a:xfrm>
            <a:off x="1745070" y="3864228"/>
            <a:ext cx="2564714" cy="1917495"/>
            <a:chOff x="745326" y="4501042"/>
            <a:chExt cx="2564714" cy="1917495"/>
          </a:xfrm>
        </p:grpSpPr>
        <p:grpSp>
          <p:nvGrpSpPr>
            <p:cNvPr id="117" name="Group 34"/>
            <p:cNvGrpSpPr/>
            <p:nvPr/>
          </p:nvGrpSpPr>
          <p:grpSpPr>
            <a:xfrm rot="17093301">
              <a:off x="960223" y="4795414"/>
              <a:ext cx="1032372" cy="1462165"/>
              <a:chOff x="3844547" y="2130187"/>
              <a:chExt cx="1032372" cy="1462165"/>
            </a:xfrm>
            <a:solidFill>
              <a:srgbClr val="4F81BD"/>
            </a:solidFill>
          </p:grpSpPr>
          <p:sp>
            <p:nvSpPr>
              <p:cNvPr id="133" name="Flowchart: Merge 132"/>
              <p:cNvSpPr/>
              <p:nvPr/>
            </p:nvSpPr>
            <p:spPr>
              <a:xfrm rot="942518">
                <a:off x="3844547" y="2192579"/>
                <a:ext cx="850913" cy="1399773"/>
              </a:xfrm>
              <a:prstGeom prst="flowChartMerge">
                <a:avLst/>
              </a:prstGeom>
              <a:grp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4" name="Oval 133"/>
              <p:cNvSpPr/>
              <p:nvPr/>
            </p:nvSpPr>
            <p:spPr>
              <a:xfrm rot="1029100">
                <a:off x="4044700" y="2130187"/>
                <a:ext cx="832219" cy="145497"/>
              </a:xfrm>
              <a:prstGeom prst="ellipse">
                <a:avLst/>
              </a:prstGeom>
              <a:grp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118" name="Group 31"/>
            <p:cNvGrpSpPr/>
            <p:nvPr/>
          </p:nvGrpSpPr>
          <p:grpSpPr>
            <a:xfrm rot="2606503">
              <a:off x="2264774" y="4986076"/>
              <a:ext cx="1045266" cy="1432461"/>
              <a:chOff x="3822329" y="2162339"/>
              <a:chExt cx="1045266" cy="1432461"/>
            </a:xfrm>
            <a:solidFill>
              <a:srgbClr val="4F81BD"/>
            </a:solidFill>
          </p:grpSpPr>
          <p:sp>
            <p:nvSpPr>
              <p:cNvPr id="131" name="Flowchart: Merge 130"/>
              <p:cNvSpPr/>
              <p:nvPr/>
            </p:nvSpPr>
            <p:spPr>
              <a:xfrm rot="942518">
                <a:off x="3822329" y="2198275"/>
                <a:ext cx="850913" cy="1396525"/>
              </a:xfrm>
              <a:prstGeom prst="flowChartMerge">
                <a:avLst/>
              </a:prstGeom>
              <a:grp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2" name="Oval 131"/>
              <p:cNvSpPr/>
              <p:nvPr/>
            </p:nvSpPr>
            <p:spPr>
              <a:xfrm rot="1029100">
                <a:off x="4035376" y="2162339"/>
                <a:ext cx="832219" cy="145497"/>
              </a:xfrm>
              <a:prstGeom prst="ellipse">
                <a:avLst/>
              </a:prstGeom>
              <a:grp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119" name="Group 10"/>
            <p:cNvGrpSpPr/>
            <p:nvPr/>
          </p:nvGrpSpPr>
          <p:grpSpPr>
            <a:xfrm rot="286743">
              <a:off x="1837608" y="4578907"/>
              <a:ext cx="1243887" cy="1483510"/>
              <a:chOff x="3967290" y="1750724"/>
              <a:chExt cx="1243887" cy="1483510"/>
            </a:xfrm>
            <a:solidFill>
              <a:srgbClr val="4F81BD"/>
            </a:solidFill>
          </p:grpSpPr>
          <p:sp>
            <p:nvSpPr>
              <p:cNvPr id="129" name="Flowchart: Merge 128"/>
              <p:cNvSpPr/>
              <p:nvPr/>
            </p:nvSpPr>
            <p:spPr>
              <a:xfrm rot="942518">
                <a:off x="3967290" y="1870521"/>
                <a:ext cx="1059203" cy="1363713"/>
              </a:xfrm>
              <a:prstGeom prst="flowChartMerge">
                <a:avLst/>
              </a:prstGeom>
              <a:grp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0" name="Oval 129"/>
              <p:cNvSpPr/>
              <p:nvPr/>
            </p:nvSpPr>
            <p:spPr>
              <a:xfrm rot="1029100">
                <a:off x="4144377" y="1750724"/>
                <a:ext cx="1066800" cy="304800"/>
              </a:xfrm>
              <a:prstGeom prst="ellipse">
                <a:avLst/>
              </a:prstGeom>
              <a:grp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120" name="Group 11"/>
            <p:cNvGrpSpPr/>
            <p:nvPr/>
          </p:nvGrpSpPr>
          <p:grpSpPr>
            <a:xfrm rot="19409568">
              <a:off x="1266287" y="4501042"/>
              <a:ext cx="1249200" cy="1522030"/>
              <a:chOff x="3961977" y="1750724"/>
              <a:chExt cx="1249200" cy="1522030"/>
            </a:xfrm>
          </p:grpSpPr>
          <p:sp>
            <p:nvSpPr>
              <p:cNvPr id="127" name="Flowchart: Merge 126"/>
              <p:cNvSpPr/>
              <p:nvPr/>
            </p:nvSpPr>
            <p:spPr>
              <a:xfrm rot="942518">
                <a:off x="3961977" y="1869788"/>
                <a:ext cx="1059203" cy="1402966"/>
              </a:xfrm>
              <a:prstGeom prst="flowChartMerg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8" name="Oval 127"/>
              <p:cNvSpPr/>
              <p:nvPr/>
            </p:nvSpPr>
            <p:spPr>
              <a:xfrm rot="1029100">
                <a:off x="4144377" y="1750724"/>
                <a:ext cx="1066800" cy="304800"/>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121" name="Group 25"/>
            <p:cNvGrpSpPr/>
            <p:nvPr/>
          </p:nvGrpSpPr>
          <p:grpSpPr>
            <a:xfrm rot="17114171">
              <a:off x="896919" y="4932469"/>
              <a:ext cx="1217039" cy="1349959"/>
              <a:chOff x="3853466" y="1993432"/>
              <a:chExt cx="1217039" cy="1349959"/>
            </a:xfrm>
            <a:solidFill>
              <a:srgbClr val="4F81BD"/>
            </a:solidFill>
          </p:grpSpPr>
          <p:sp>
            <p:nvSpPr>
              <p:cNvPr id="125" name="Flowchart: Merge 124"/>
              <p:cNvSpPr/>
              <p:nvPr/>
            </p:nvSpPr>
            <p:spPr>
              <a:xfrm rot="942518">
                <a:off x="3853466" y="2323310"/>
                <a:ext cx="1074880" cy="1020081"/>
              </a:xfrm>
              <a:prstGeom prst="flowChartMerge">
                <a:avLst/>
              </a:prstGeom>
              <a:solidFill>
                <a:srgbClr val="4F81BD">
                  <a:alpha val="6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6" name="Oval 125"/>
              <p:cNvSpPr/>
              <p:nvPr/>
            </p:nvSpPr>
            <p:spPr>
              <a:xfrm rot="1029100">
                <a:off x="4004505" y="1993432"/>
                <a:ext cx="1066000" cy="615581"/>
              </a:xfrm>
              <a:prstGeom prst="ellipse">
                <a:avLst/>
              </a:prstGeom>
              <a:grp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122" name="Group 14"/>
            <p:cNvGrpSpPr/>
            <p:nvPr/>
          </p:nvGrpSpPr>
          <p:grpSpPr>
            <a:xfrm rot="20604677">
              <a:off x="1482444" y="4763249"/>
              <a:ext cx="1223971" cy="1246604"/>
              <a:chOff x="3858120" y="1995111"/>
              <a:chExt cx="1223971" cy="1246604"/>
            </a:xfrm>
            <a:solidFill>
              <a:srgbClr val="4F81BD"/>
            </a:solidFill>
          </p:grpSpPr>
          <p:sp>
            <p:nvSpPr>
              <p:cNvPr id="123" name="Flowchart: Merge 122"/>
              <p:cNvSpPr/>
              <p:nvPr/>
            </p:nvSpPr>
            <p:spPr>
              <a:xfrm rot="942518">
                <a:off x="3858120" y="2326253"/>
                <a:ext cx="1100927" cy="915462"/>
              </a:xfrm>
              <a:prstGeom prst="flowChartMerge">
                <a:avLst/>
              </a:prstGeom>
              <a:solidFill>
                <a:srgbClr val="4F81BD">
                  <a:alpha val="49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4" name="Oval 123"/>
              <p:cNvSpPr/>
              <p:nvPr/>
            </p:nvSpPr>
            <p:spPr>
              <a:xfrm rot="1029100">
                <a:off x="3997994" y="1995111"/>
                <a:ext cx="1084097" cy="657822"/>
              </a:xfrm>
              <a:prstGeom prst="ellipse">
                <a:avLst/>
              </a:prstGeom>
              <a:grp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sp>
        <p:nvSpPr>
          <p:cNvPr id="135" name="TextBox 134"/>
          <p:cNvSpPr txBox="1"/>
          <p:nvPr/>
        </p:nvSpPr>
        <p:spPr>
          <a:xfrm>
            <a:off x="2447544" y="3554188"/>
            <a:ext cx="1219200" cy="304799"/>
          </a:xfrm>
          <a:prstGeom prst="rect">
            <a:avLst/>
          </a:prstGeom>
          <a:noFill/>
        </p:spPr>
        <p:txBody>
          <a:bodyPr wrap="square" lIns="18000" tIns="10800" rIns="18000" bIns="1080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smtClean="0">
                <a:ln>
                  <a:noFill/>
                </a:ln>
                <a:solidFill>
                  <a:srgbClr val="4F81BD"/>
                </a:solidFill>
                <a:effectLst/>
                <a:uLnTx/>
                <a:uFillTx/>
                <a:latin typeface="Calibri"/>
              </a:rPr>
              <a:t>Diffuse cones</a:t>
            </a:r>
            <a:endParaRPr kumimoji="0" lang="en-US" sz="1600" b="1" i="1" u="none" strike="noStrike" kern="0" cap="none" spc="0" normalizeH="0" baseline="0" noProof="0" dirty="0">
              <a:ln>
                <a:noFill/>
              </a:ln>
              <a:solidFill>
                <a:srgbClr val="4F81BD"/>
              </a:solidFill>
              <a:effectLst/>
              <a:uLnTx/>
              <a:uFillTx/>
              <a:latin typeface="Calibri"/>
            </a:endParaRPr>
          </a:p>
        </p:txBody>
      </p:sp>
      <p:sp>
        <p:nvSpPr>
          <p:cNvPr id="136" name="Teardrop 135"/>
          <p:cNvSpPr/>
          <p:nvPr/>
        </p:nvSpPr>
        <p:spPr bwMode="auto">
          <a:xfrm rot="6083115">
            <a:off x="4931123" y="2593163"/>
            <a:ext cx="637739" cy="600896"/>
          </a:xfrm>
          <a:prstGeom prst="teardrop">
            <a:avLst>
              <a:gd name="adj" fmla="val 131353"/>
            </a:avLst>
          </a:prstGeom>
          <a:solidFill>
            <a:srgbClr val="9BBB59">
              <a:alpha val="92000"/>
            </a:srgbClr>
          </a:solidFill>
          <a:ln>
            <a:solidFill>
              <a:srgbClr val="00B05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137" name="Group 489"/>
          <p:cNvGrpSpPr/>
          <p:nvPr/>
        </p:nvGrpSpPr>
        <p:grpSpPr>
          <a:xfrm>
            <a:off x="5077090" y="2411189"/>
            <a:ext cx="494656" cy="970930"/>
            <a:chOff x="4077344" y="3048001"/>
            <a:chExt cx="494656" cy="970930"/>
          </a:xfrm>
        </p:grpSpPr>
        <p:cxnSp>
          <p:nvCxnSpPr>
            <p:cNvPr id="138" name="Straight Arrow Connector 137"/>
            <p:cNvCxnSpPr>
              <a:stCxn id="136" idx="7"/>
              <a:endCxn id="136" idx="3"/>
            </p:cNvCxnSpPr>
            <p:nvPr/>
          </p:nvCxnSpPr>
          <p:spPr>
            <a:xfrm flipH="1" flipV="1">
              <a:off x="4077344" y="3267447"/>
              <a:ext cx="467958" cy="751484"/>
            </a:xfrm>
            <a:prstGeom prst="straightConnector1">
              <a:avLst/>
            </a:prstGeom>
            <a:noFill/>
            <a:ln w="38100" cap="flat" cmpd="sng" algn="ctr">
              <a:solidFill>
                <a:srgbClr val="9BBB59">
                  <a:lumMod val="75000"/>
                </a:srgbClr>
              </a:solidFill>
              <a:prstDash val="solid"/>
              <a:headEnd w="med" len="med"/>
              <a:tailEnd type="triangle"/>
            </a:ln>
            <a:effectLst/>
          </p:spPr>
        </p:cxnSp>
        <p:sp>
          <p:nvSpPr>
            <p:cNvPr id="139" name="TextBox 138"/>
            <p:cNvSpPr txBox="1"/>
            <p:nvPr/>
          </p:nvSpPr>
          <p:spPr>
            <a:xfrm>
              <a:off x="4191000" y="3048001"/>
              <a:ext cx="381000" cy="381000"/>
            </a:xfrm>
            <a:prstGeom prst="rect">
              <a:avLst/>
            </a:prstGeom>
            <a:noFill/>
          </p:spPr>
          <p:txBody>
            <a:bodyPr wrap="square" lIns="18000" tIns="10800" rIns="18000" bIns="1080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rgbClr val="B9CF8D"/>
                  </a:solidFill>
                  <a:effectLst/>
                  <a:uLnTx/>
                  <a:uFillTx/>
                  <a:latin typeface="Times Bold Italic" pitchFamily="18" charset="0"/>
                </a:rPr>
                <a:t>l</a:t>
              </a:r>
              <a:endParaRPr kumimoji="0" lang="en-US" sz="1600" b="1" i="1" u="none" strike="noStrike" kern="0" cap="none" spc="0" normalizeH="0" baseline="0" noProof="0" dirty="0">
                <a:ln>
                  <a:noFill/>
                </a:ln>
                <a:solidFill>
                  <a:srgbClr val="B9CF8D"/>
                </a:solidFill>
                <a:effectLst/>
                <a:uLnTx/>
                <a:uFillTx/>
                <a:latin typeface="Times Bold Italic" pitchFamily="18" charset="0"/>
              </a:endParaRPr>
            </a:p>
          </p:txBody>
        </p:sp>
      </p:grpSp>
      <p:sp>
        <p:nvSpPr>
          <p:cNvPr id="140" name="Teardrop 139"/>
          <p:cNvSpPr/>
          <p:nvPr/>
        </p:nvSpPr>
        <p:spPr bwMode="auto">
          <a:xfrm rot="2727185">
            <a:off x="4835094" y="3120128"/>
            <a:ext cx="482847" cy="487218"/>
          </a:xfrm>
          <a:prstGeom prst="teardrop">
            <a:avLst>
              <a:gd name="adj" fmla="val 142831"/>
            </a:avLst>
          </a:prstGeom>
          <a:gradFill rotWithShape="1">
            <a:gsLst>
              <a:gs pos="0">
                <a:srgbClr val="F79646">
                  <a:shade val="51000"/>
                  <a:satMod val="130000"/>
                  <a:alpha val="67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41" name="Straight Arrow Connector 140"/>
          <p:cNvCxnSpPr/>
          <p:nvPr/>
        </p:nvCxnSpPr>
        <p:spPr>
          <a:xfrm flipH="1" flipV="1">
            <a:off x="4820630" y="3367054"/>
            <a:ext cx="722206" cy="12960"/>
          </a:xfrm>
          <a:prstGeom prst="straightConnector1">
            <a:avLst/>
          </a:prstGeom>
          <a:noFill/>
          <a:ln w="38100" cap="flat" cmpd="sng" algn="ctr">
            <a:solidFill>
              <a:srgbClr val="F79646"/>
            </a:solidFill>
            <a:prstDash val="solid"/>
            <a:headEnd w="med" len="med"/>
            <a:tailEnd type="triangle"/>
          </a:ln>
          <a:effectLst>
            <a:outerShdw blurRad="40000" dist="23000" dir="5400000" rotWithShape="0">
              <a:srgbClr val="000000">
                <a:alpha val="35000"/>
              </a:srgbClr>
            </a:outerShdw>
          </a:effectLst>
        </p:spPr>
      </p:cxnSp>
      <p:grpSp>
        <p:nvGrpSpPr>
          <p:cNvPr id="142" name="Group 494"/>
          <p:cNvGrpSpPr/>
          <p:nvPr/>
        </p:nvGrpSpPr>
        <p:grpSpPr>
          <a:xfrm>
            <a:off x="3056353" y="4316189"/>
            <a:ext cx="381793" cy="1067597"/>
            <a:chOff x="2056607" y="4953001"/>
            <a:chExt cx="381793" cy="1067597"/>
          </a:xfrm>
        </p:grpSpPr>
        <p:cxnSp>
          <p:nvCxnSpPr>
            <p:cNvPr id="143" name="Straight Arrow Connector 142"/>
            <p:cNvCxnSpPr/>
            <p:nvPr/>
          </p:nvCxnSpPr>
          <p:spPr>
            <a:xfrm rot="5400000" flipH="1" flipV="1">
              <a:off x="1637506" y="5600702"/>
              <a:ext cx="838997" cy="795"/>
            </a:xfrm>
            <a:prstGeom prst="straightConnector1">
              <a:avLst/>
            </a:prstGeom>
            <a:noFill/>
            <a:ln w="38100" cap="flat" cmpd="sng" algn="ctr">
              <a:solidFill>
                <a:srgbClr val="F79646"/>
              </a:solidFill>
              <a:prstDash val="solid"/>
              <a:headEnd w="med" len="med"/>
              <a:tailEnd type="triangle"/>
            </a:ln>
            <a:effectLst>
              <a:outerShdw blurRad="40000" dist="23000" dir="5400000" rotWithShape="0">
                <a:srgbClr val="000000">
                  <a:alpha val="35000"/>
                </a:srgbClr>
              </a:outerShdw>
            </a:effectLst>
          </p:spPr>
        </p:cxnSp>
        <p:sp>
          <p:nvSpPr>
            <p:cNvPr id="144" name="TextBox 143"/>
            <p:cNvSpPr txBox="1"/>
            <p:nvPr/>
          </p:nvSpPr>
          <p:spPr>
            <a:xfrm>
              <a:off x="2133600" y="4953001"/>
              <a:ext cx="304800" cy="381000"/>
            </a:xfrm>
            <a:prstGeom prst="rect">
              <a:avLst/>
            </a:prstGeom>
            <a:noFill/>
          </p:spPr>
          <p:txBody>
            <a:bodyPr wrap="square" lIns="18000" tIns="10800" rIns="18000" bIns="1080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rgbClr val="F79646"/>
                  </a:solidFill>
                  <a:effectLst/>
                  <a:uLnTx/>
                  <a:uFillTx/>
                  <a:latin typeface="Calibri"/>
                </a:rPr>
                <a:t>n</a:t>
              </a:r>
              <a:endParaRPr kumimoji="0" lang="en-US" sz="2400" b="1" i="1" u="none" strike="noStrike" kern="0" cap="none" spc="0" normalizeH="0" baseline="0" noProof="0" dirty="0">
                <a:ln>
                  <a:noFill/>
                </a:ln>
                <a:solidFill>
                  <a:srgbClr val="F79646"/>
                </a:solidFill>
                <a:effectLst/>
                <a:uLnTx/>
                <a:uFillTx/>
                <a:latin typeface="Calibri"/>
              </a:endParaRPr>
            </a:p>
          </p:txBody>
        </p:sp>
      </p:grpSp>
      <p:grpSp>
        <p:nvGrpSpPr>
          <p:cNvPr id="146" name="Group 502"/>
          <p:cNvGrpSpPr/>
          <p:nvPr/>
        </p:nvGrpSpPr>
        <p:grpSpPr>
          <a:xfrm>
            <a:off x="837954" y="4113411"/>
            <a:ext cx="2219190" cy="1269577"/>
            <a:chOff x="-161790" y="4750224"/>
            <a:chExt cx="2219190" cy="1269577"/>
          </a:xfrm>
        </p:grpSpPr>
        <p:cxnSp>
          <p:nvCxnSpPr>
            <p:cNvPr id="147" name="Straight Arrow Connector 146"/>
            <p:cNvCxnSpPr/>
            <p:nvPr/>
          </p:nvCxnSpPr>
          <p:spPr>
            <a:xfrm>
              <a:off x="728472" y="4750224"/>
              <a:ext cx="1328928" cy="1269577"/>
            </a:xfrm>
            <a:prstGeom prst="straightConnector1">
              <a:avLst/>
            </a:prstGeom>
            <a:noFill/>
            <a:ln w="25400" cap="flat" cmpd="sng" algn="ctr">
              <a:solidFill>
                <a:srgbClr val="C0504D"/>
              </a:solidFill>
              <a:prstDash val="solid"/>
              <a:headEnd type="triangle" w="med" len="med"/>
              <a:tailEnd type="none"/>
            </a:ln>
            <a:effectLst>
              <a:outerShdw blurRad="40000" dist="20000" dir="5400000" rotWithShape="0">
                <a:srgbClr val="000000">
                  <a:alpha val="38000"/>
                </a:srgbClr>
              </a:outerShdw>
            </a:effectLst>
          </p:spPr>
        </p:cxnSp>
        <p:sp>
          <p:nvSpPr>
            <p:cNvPr id="148" name="TextBox 147"/>
            <p:cNvSpPr txBox="1"/>
            <p:nvPr/>
          </p:nvSpPr>
          <p:spPr>
            <a:xfrm>
              <a:off x="-161790" y="4885266"/>
              <a:ext cx="914400" cy="533400"/>
            </a:xfrm>
            <a:prstGeom prst="rect">
              <a:avLst/>
            </a:prstGeom>
            <a:noFill/>
          </p:spPr>
          <p:txBody>
            <a:bodyPr wrap="square" lIns="18000" tIns="10800" rIns="18000" bIns="10800" rtlCol="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smtClean="0">
                  <a:ln>
                    <a:noFill/>
                  </a:ln>
                  <a:solidFill>
                    <a:srgbClr val="CA6A68"/>
                  </a:solidFill>
                  <a:effectLst/>
                  <a:uLnTx/>
                  <a:uFillTx/>
                  <a:latin typeface="Calibri"/>
                </a:rPr>
                <a:t>View direction</a:t>
              </a:r>
              <a:endParaRPr kumimoji="0" lang="en-US" sz="1600" b="1" i="1" u="none" strike="noStrike" kern="0" cap="none" spc="0" normalizeH="0" baseline="0" noProof="0" dirty="0">
                <a:ln>
                  <a:noFill/>
                </a:ln>
                <a:solidFill>
                  <a:srgbClr val="CA6A68"/>
                </a:solidFill>
                <a:effectLst/>
                <a:uLnTx/>
                <a:uFillTx/>
                <a:latin typeface="Calibri"/>
              </a:endParaRPr>
            </a:p>
          </p:txBody>
        </p:sp>
      </p:grpSp>
      <p:grpSp>
        <p:nvGrpSpPr>
          <p:cNvPr id="149" name="Group 530"/>
          <p:cNvGrpSpPr/>
          <p:nvPr/>
        </p:nvGrpSpPr>
        <p:grpSpPr>
          <a:xfrm>
            <a:off x="2354414" y="4391432"/>
            <a:ext cx="1941419" cy="1321176"/>
            <a:chOff x="1354667" y="5028246"/>
            <a:chExt cx="1941419" cy="1321176"/>
          </a:xfrm>
        </p:grpSpPr>
        <p:grpSp>
          <p:nvGrpSpPr>
            <p:cNvPr id="150" name="Group 22"/>
            <p:cNvGrpSpPr/>
            <p:nvPr/>
          </p:nvGrpSpPr>
          <p:grpSpPr>
            <a:xfrm rot="2606503">
              <a:off x="2083018" y="5028246"/>
              <a:ext cx="1213068" cy="1321176"/>
              <a:chOff x="3857437" y="1993432"/>
              <a:chExt cx="1213068" cy="1321176"/>
            </a:xfrm>
          </p:grpSpPr>
          <p:sp>
            <p:nvSpPr>
              <p:cNvPr id="152" name="Flowchart: Merge 151"/>
              <p:cNvSpPr/>
              <p:nvPr/>
            </p:nvSpPr>
            <p:spPr>
              <a:xfrm rot="942518">
                <a:off x="3857437" y="2323857"/>
                <a:ext cx="1074880" cy="990751"/>
              </a:xfrm>
              <a:prstGeom prst="flowChartMerge">
                <a:avLst/>
              </a:prstGeom>
              <a:solidFill>
                <a:srgbClr val="4F81BD">
                  <a:alpha val="8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3" name="Oval 152"/>
              <p:cNvSpPr/>
              <p:nvPr/>
            </p:nvSpPr>
            <p:spPr>
              <a:xfrm rot="1029100">
                <a:off x="4004505" y="1993432"/>
                <a:ext cx="1066000" cy="615581"/>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51" name="Oval 150"/>
            <p:cNvSpPr/>
            <p:nvPr/>
          </p:nvSpPr>
          <p:spPr>
            <a:xfrm>
              <a:off x="1354667" y="5435603"/>
              <a:ext cx="1388533" cy="880534"/>
            </a:xfrm>
            <a:prstGeom prst="ellipse">
              <a:avLst/>
            </a:prstGeom>
            <a:solidFill>
              <a:srgbClr val="4F81BD">
                <a:alpha val="7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154" name="Group 535"/>
          <p:cNvGrpSpPr/>
          <p:nvPr/>
        </p:nvGrpSpPr>
        <p:grpSpPr>
          <a:xfrm>
            <a:off x="5050915" y="3336651"/>
            <a:ext cx="672691" cy="598924"/>
            <a:chOff x="4051709" y="3973077"/>
            <a:chExt cx="672691" cy="598924"/>
          </a:xfrm>
        </p:grpSpPr>
        <p:sp>
          <p:nvSpPr>
            <p:cNvPr id="155" name="Teardrop 154"/>
            <p:cNvSpPr/>
            <p:nvPr/>
          </p:nvSpPr>
          <p:spPr bwMode="auto">
            <a:xfrm rot="648788">
              <a:off x="4051709" y="3973077"/>
              <a:ext cx="467202" cy="488585"/>
            </a:xfrm>
            <a:prstGeom prst="teardrop">
              <a:avLst/>
            </a:prstGeom>
            <a:solidFill>
              <a:srgbClr val="4F81BD">
                <a:alpha val="68627"/>
              </a:srgbClr>
            </a:solidFill>
            <a:ln>
              <a:solidFill>
                <a:srgbClr val="385D8A"/>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56" name="Straight Arrow Connector 155"/>
            <p:cNvCxnSpPr>
              <a:stCxn id="155" idx="7"/>
            </p:cNvCxnSpPr>
            <p:nvPr/>
          </p:nvCxnSpPr>
          <p:spPr>
            <a:xfrm rot="16200000" flipH="1" flipV="1">
              <a:off x="4208599" y="3953779"/>
              <a:ext cx="284534" cy="419456"/>
            </a:xfrm>
            <a:prstGeom prst="straightConnector1">
              <a:avLst/>
            </a:prstGeom>
            <a:noFill/>
            <a:ln w="25400" cap="flat" cmpd="sng" algn="ctr">
              <a:solidFill>
                <a:srgbClr val="4F81BD"/>
              </a:solidFill>
              <a:prstDash val="solid"/>
              <a:headEnd w="med" len="med"/>
              <a:tailEnd type="triangle"/>
            </a:ln>
            <a:effectLst>
              <a:outerShdw blurRad="40000" dist="20000" dir="5400000" rotWithShape="0">
                <a:srgbClr val="000000">
                  <a:alpha val="38000"/>
                </a:srgbClr>
              </a:outerShdw>
            </a:effectLst>
          </p:spPr>
        </p:cxnSp>
        <p:sp>
          <p:nvSpPr>
            <p:cNvPr id="157" name="TextBox 156"/>
            <p:cNvSpPr txBox="1"/>
            <p:nvPr/>
          </p:nvSpPr>
          <p:spPr>
            <a:xfrm>
              <a:off x="4419600" y="4191001"/>
              <a:ext cx="304800" cy="381000"/>
            </a:xfrm>
            <a:prstGeom prst="rect">
              <a:avLst/>
            </a:prstGeom>
            <a:noFill/>
          </p:spPr>
          <p:txBody>
            <a:bodyPr wrap="square" lIns="18000" tIns="10800" rIns="18000" bIns="1080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1" u="none" strike="noStrike" kern="0" cap="none" spc="0" normalizeH="0" baseline="0" noProof="0" dirty="0" smtClean="0">
                  <a:ln>
                    <a:noFill/>
                  </a:ln>
                  <a:solidFill>
                    <a:srgbClr val="4F81BD"/>
                  </a:solidFill>
                  <a:effectLst/>
                  <a:uLnTx/>
                  <a:uFillTx/>
                  <a:latin typeface="Times Bold Italic" pitchFamily="18" charset="0"/>
                </a:rPr>
                <a:t>d</a:t>
              </a:r>
              <a:endParaRPr kumimoji="0" lang="en-US" sz="2400" b="1" i="1" u="none" strike="noStrike" kern="0" cap="none" spc="0" normalizeH="0" baseline="0" noProof="0" dirty="0">
                <a:ln>
                  <a:noFill/>
                </a:ln>
                <a:solidFill>
                  <a:srgbClr val="4F81BD"/>
                </a:solidFill>
                <a:effectLst/>
                <a:uLnTx/>
                <a:uFillTx/>
                <a:latin typeface="Times Bold Italic" pitchFamily="18" charset="0"/>
              </a:endParaRPr>
            </a:p>
          </p:txBody>
        </p:sp>
      </p:grpSp>
      <p:sp>
        <p:nvSpPr>
          <p:cNvPr id="158" name="Sun 157"/>
          <p:cNvSpPr/>
          <p:nvPr/>
        </p:nvSpPr>
        <p:spPr>
          <a:xfrm>
            <a:off x="5414581" y="3230335"/>
            <a:ext cx="304800" cy="304800"/>
          </a:xfrm>
          <a:prstGeom prst="sun">
            <a:avLst/>
          </a:prstGeom>
          <a:solidFill>
            <a:srgbClr val="FFE000">
              <a:alpha val="78824"/>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grpSp>
        <p:nvGrpSpPr>
          <p:cNvPr id="160" name="Group 159"/>
          <p:cNvGrpSpPr/>
          <p:nvPr/>
        </p:nvGrpSpPr>
        <p:grpSpPr>
          <a:xfrm>
            <a:off x="4205068" y="1386709"/>
            <a:ext cx="1988738" cy="4593587"/>
            <a:chOff x="3282509" y="2038354"/>
            <a:chExt cx="1988738" cy="4593587"/>
          </a:xfrm>
        </p:grpSpPr>
        <p:cxnSp>
          <p:nvCxnSpPr>
            <p:cNvPr id="161" name="Straight Arrow Connector 160"/>
            <p:cNvCxnSpPr/>
            <p:nvPr/>
          </p:nvCxnSpPr>
          <p:spPr>
            <a:xfrm>
              <a:off x="3304522" y="2047776"/>
              <a:ext cx="1238569" cy="1969052"/>
            </a:xfrm>
            <a:prstGeom prst="straightConnector1">
              <a:avLst/>
            </a:prstGeom>
            <a:gradFill flip="none" rotWithShape="1">
              <a:gsLst>
                <a:gs pos="0">
                  <a:srgbClr val="9BBB59">
                    <a:lumMod val="60000"/>
                    <a:lumOff val="40000"/>
                  </a:srgbClr>
                </a:gs>
                <a:gs pos="100000">
                  <a:srgbClr val="9BBB59">
                    <a:lumMod val="75000"/>
                  </a:srgbClr>
                </a:gs>
              </a:gsLst>
              <a:lin ang="2700000" scaled="1"/>
              <a:tileRect/>
            </a:gradFill>
            <a:ln w="38100" cap="flat" cmpd="sng" algn="ctr">
              <a:solidFill>
                <a:srgbClr val="9BBB59">
                  <a:lumMod val="75000"/>
                </a:srgbClr>
              </a:solidFill>
              <a:prstDash val="solid"/>
              <a:headEnd w="med" len="med"/>
              <a:tailEnd type="triangle"/>
            </a:ln>
            <a:effectLst/>
          </p:spPr>
        </p:cxnSp>
        <p:cxnSp>
          <p:nvCxnSpPr>
            <p:cNvPr id="162" name="Straight Arrow Connector 161"/>
            <p:cNvCxnSpPr/>
            <p:nvPr/>
          </p:nvCxnSpPr>
          <p:spPr>
            <a:xfrm rot="16200000" flipH="1">
              <a:off x="1018834" y="4302031"/>
              <a:ext cx="4593587" cy="66234"/>
            </a:xfrm>
            <a:prstGeom prst="straightConnector1">
              <a:avLst/>
            </a:prstGeom>
            <a:gradFill flip="none" rotWithShape="1">
              <a:gsLst>
                <a:gs pos="0">
                  <a:srgbClr val="9BBB59">
                    <a:lumMod val="60000"/>
                    <a:lumOff val="40000"/>
                  </a:srgbClr>
                </a:gs>
                <a:gs pos="100000">
                  <a:srgbClr val="9BBB59">
                    <a:lumMod val="75000"/>
                  </a:srgbClr>
                </a:gs>
              </a:gsLst>
              <a:lin ang="2700000" scaled="1"/>
              <a:tileRect/>
            </a:gradFill>
            <a:ln w="38100" cap="flat" cmpd="sng" algn="ctr">
              <a:solidFill>
                <a:srgbClr val="9BBB59">
                  <a:lumMod val="75000"/>
                </a:srgbClr>
              </a:solidFill>
              <a:prstDash val="solid"/>
              <a:headEnd w="med" len="med"/>
              <a:tailEnd type="triangle"/>
            </a:ln>
            <a:effectLst/>
          </p:spPr>
        </p:cxnSp>
        <p:cxnSp>
          <p:nvCxnSpPr>
            <p:cNvPr id="163" name="Straight Arrow Connector 162"/>
            <p:cNvCxnSpPr/>
            <p:nvPr/>
          </p:nvCxnSpPr>
          <p:spPr>
            <a:xfrm rot="16200000" flipH="1">
              <a:off x="1617277" y="3703587"/>
              <a:ext cx="4591046" cy="1260581"/>
            </a:xfrm>
            <a:prstGeom prst="straightConnector1">
              <a:avLst/>
            </a:prstGeom>
            <a:gradFill flip="none" rotWithShape="1">
              <a:gsLst>
                <a:gs pos="0">
                  <a:srgbClr val="9BBB59">
                    <a:lumMod val="60000"/>
                    <a:lumOff val="40000"/>
                  </a:srgbClr>
                </a:gs>
                <a:gs pos="100000">
                  <a:srgbClr val="9BBB59">
                    <a:lumMod val="75000"/>
                  </a:srgbClr>
                </a:gs>
              </a:gsLst>
              <a:lin ang="2700000" scaled="1"/>
              <a:tileRect/>
            </a:gradFill>
            <a:ln w="38100" cap="flat" cmpd="sng" algn="ctr">
              <a:solidFill>
                <a:srgbClr val="9BBB59">
                  <a:lumMod val="75000"/>
                </a:srgbClr>
              </a:solidFill>
              <a:prstDash val="solid"/>
              <a:headEnd w="med" len="med"/>
              <a:tailEnd type="triangle"/>
            </a:ln>
            <a:effectLst/>
          </p:spPr>
        </p:cxnSp>
        <p:cxnSp>
          <p:nvCxnSpPr>
            <p:cNvPr id="164" name="Straight Arrow Connector 163"/>
            <p:cNvCxnSpPr/>
            <p:nvPr/>
          </p:nvCxnSpPr>
          <p:spPr>
            <a:xfrm rot="16200000" flipH="1">
              <a:off x="3472635" y="1848229"/>
              <a:ext cx="1608487" cy="1988737"/>
            </a:xfrm>
            <a:prstGeom prst="straightConnector1">
              <a:avLst/>
            </a:prstGeom>
            <a:gradFill flip="none" rotWithShape="1">
              <a:gsLst>
                <a:gs pos="0">
                  <a:srgbClr val="9BBB59">
                    <a:lumMod val="60000"/>
                    <a:lumOff val="40000"/>
                  </a:srgbClr>
                </a:gs>
                <a:gs pos="100000">
                  <a:srgbClr val="9BBB59">
                    <a:lumMod val="75000"/>
                  </a:srgbClr>
                </a:gs>
              </a:gsLst>
              <a:lin ang="2700000" scaled="1"/>
              <a:tileRect/>
            </a:gradFill>
            <a:ln w="38100" cap="flat" cmpd="sng" algn="ctr">
              <a:solidFill>
                <a:srgbClr val="9BBB59">
                  <a:lumMod val="75000"/>
                </a:srgbClr>
              </a:solidFill>
              <a:prstDash val="solid"/>
              <a:headEnd w="med" len="med"/>
              <a:tailEnd type="triangle"/>
            </a:ln>
            <a:effectLst/>
          </p:spPr>
        </p:cxnSp>
        <p:cxnSp>
          <p:nvCxnSpPr>
            <p:cNvPr id="165" name="Straight Arrow Connector 164"/>
            <p:cNvCxnSpPr/>
            <p:nvPr/>
          </p:nvCxnSpPr>
          <p:spPr>
            <a:xfrm rot="16200000" flipH="1">
              <a:off x="4038636" y="1282229"/>
              <a:ext cx="461950" cy="1974202"/>
            </a:xfrm>
            <a:prstGeom prst="straightConnector1">
              <a:avLst/>
            </a:prstGeom>
            <a:gradFill flip="none" rotWithShape="1">
              <a:gsLst>
                <a:gs pos="0">
                  <a:srgbClr val="9BBB59">
                    <a:lumMod val="60000"/>
                    <a:lumOff val="40000"/>
                  </a:srgbClr>
                </a:gs>
                <a:gs pos="100000">
                  <a:srgbClr val="9BBB59">
                    <a:lumMod val="75000"/>
                  </a:srgbClr>
                </a:gs>
              </a:gsLst>
              <a:lin ang="2700000" scaled="1"/>
              <a:tileRect/>
            </a:gradFill>
            <a:ln w="38100" cap="flat" cmpd="sng" algn="ctr">
              <a:solidFill>
                <a:srgbClr val="9BBB59">
                  <a:lumMod val="75000"/>
                </a:srgbClr>
              </a:solidFill>
              <a:prstDash val="solid"/>
              <a:headEnd w="med" len="med"/>
              <a:tailEnd type="triangle"/>
            </a:ln>
            <a:effectLst/>
          </p:spPr>
        </p:cxnSp>
      </p:grpSp>
      <p:grpSp>
        <p:nvGrpSpPr>
          <p:cNvPr id="166" name="Group 505"/>
          <p:cNvGrpSpPr/>
          <p:nvPr/>
        </p:nvGrpSpPr>
        <p:grpSpPr>
          <a:xfrm>
            <a:off x="3385892" y="1115788"/>
            <a:ext cx="1312740" cy="852967"/>
            <a:chOff x="2438400" y="1752600"/>
            <a:chExt cx="1312740" cy="852967"/>
          </a:xfrm>
        </p:grpSpPr>
        <p:sp>
          <p:nvSpPr>
            <p:cNvPr id="167" name="TextBox 166"/>
            <p:cNvSpPr txBox="1"/>
            <p:nvPr/>
          </p:nvSpPr>
          <p:spPr>
            <a:xfrm>
              <a:off x="2438400" y="1752600"/>
              <a:ext cx="685800" cy="609600"/>
            </a:xfrm>
            <a:prstGeom prst="rect">
              <a:avLst/>
            </a:prstGeom>
            <a:noFill/>
          </p:spPr>
          <p:txBody>
            <a:bodyPr wrap="square" lIns="18000" tIns="10800" rIns="18000" bIns="10800" rtlCol="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smtClean="0">
                  <a:ln>
                    <a:noFill/>
                  </a:ln>
                  <a:solidFill>
                    <a:srgbClr val="9BBB59"/>
                  </a:solidFill>
                  <a:effectLst/>
                  <a:uLnTx/>
                  <a:uFillTx/>
                  <a:latin typeface="Calibri"/>
                </a:rPr>
                <a:t>Light source</a:t>
              </a:r>
              <a:endParaRPr kumimoji="0" lang="en-US" sz="1100" b="1" i="1" u="none" strike="noStrike" kern="0" cap="none" spc="0" normalizeH="0" baseline="0" noProof="0" dirty="0">
                <a:ln>
                  <a:noFill/>
                </a:ln>
                <a:solidFill>
                  <a:srgbClr val="9BBB59"/>
                </a:solidFill>
                <a:effectLst/>
                <a:uLnTx/>
                <a:uFillTx/>
                <a:latin typeface="Calibri"/>
              </a:endParaRPr>
            </a:p>
          </p:txBody>
        </p:sp>
        <p:grpSp>
          <p:nvGrpSpPr>
            <p:cNvPr id="168" name="Group 193"/>
            <p:cNvGrpSpPr/>
            <p:nvPr/>
          </p:nvGrpSpPr>
          <p:grpSpPr>
            <a:xfrm rot="19794213">
              <a:off x="3141540" y="1842686"/>
              <a:ext cx="609600" cy="762881"/>
              <a:chOff x="3970641" y="1378557"/>
              <a:chExt cx="947476" cy="1185713"/>
            </a:xfrm>
          </p:grpSpPr>
          <p:sp>
            <p:nvSpPr>
              <p:cNvPr id="170" name="Diagonal Stripe 169"/>
              <p:cNvSpPr/>
              <p:nvPr/>
            </p:nvSpPr>
            <p:spPr>
              <a:xfrm rot="2329405">
                <a:off x="3970641" y="1647473"/>
                <a:ext cx="947476" cy="916797"/>
              </a:xfrm>
              <a:prstGeom prst="diagStripe">
                <a:avLst>
                  <a:gd name="adj" fmla="val 15714"/>
                </a:avLst>
              </a:prstGeom>
              <a:gradFill flip="none" rotWithShape="1">
                <a:gsLst>
                  <a:gs pos="0">
                    <a:srgbClr val="9BBB59">
                      <a:lumMod val="60000"/>
                      <a:lumOff val="40000"/>
                    </a:srgbClr>
                  </a:gs>
                  <a:gs pos="100000">
                    <a:srgbClr val="9BBB59">
                      <a:lumMod val="75000"/>
                    </a:srgbClr>
                  </a:gs>
                </a:gsLst>
                <a:lin ang="2700000" scaled="1"/>
                <a:tileRect/>
              </a:gra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1" name="Oval 170"/>
              <p:cNvSpPr/>
              <p:nvPr/>
            </p:nvSpPr>
            <p:spPr>
              <a:xfrm rot="3224296">
                <a:off x="4276607" y="1379093"/>
                <a:ext cx="216840" cy="215767"/>
              </a:xfrm>
              <a:prstGeom prst="ellipse">
                <a:avLst/>
              </a:prstGeom>
              <a:gradFill flip="none" rotWithShape="1">
                <a:gsLst>
                  <a:gs pos="0">
                    <a:srgbClr val="9BBB59">
                      <a:lumMod val="60000"/>
                      <a:lumOff val="40000"/>
                    </a:srgbClr>
                  </a:gs>
                  <a:gs pos="100000">
                    <a:srgbClr val="9BBB59">
                      <a:lumMod val="75000"/>
                    </a:srgbClr>
                  </a:gs>
                </a:gsLst>
                <a:lin ang="2700000" scaled="1"/>
                <a:tileRect/>
              </a:gra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cxnSp>
          <p:nvCxnSpPr>
            <p:cNvPr id="169" name="Straight Arrow Connector 168"/>
            <p:cNvCxnSpPr/>
            <p:nvPr/>
          </p:nvCxnSpPr>
          <p:spPr>
            <a:xfrm rot="10800000" flipH="1" flipV="1">
              <a:off x="3273877" y="1995984"/>
              <a:ext cx="189718" cy="302988"/>
            </a:xfrm>
            <a:prstGeom prst="straightConnector1">
              <a:avLst/>
            </a:prstGeom>
            <a:gradFill flip="none" rotWithShape="1">
              <a:gsLst>
                <a:gs pos="0">
                  <a:srgbClr val="9BBB59">
                    <a:lumMod val="60000"/>
                    <a:lumOff val="40000"/>
                  </a:srgbClr>
                </a:gs>
                <a:gs pos="100000">
                  <a:srgbClr val="9BBB59">
                    <a:lumMod val="75000"/>
                  </a:srgbClr>
                </a:gs>
              </a:gsLst>
              <a:lin ang="2700000" scaled="1"/>
              <a:tileRect/>
            </a:gradFill>
            <a:ln w="38100" cap="flat" cmpd="sng" algn="ctr">
              <a:solidFill>
                <a:srgbClr val="9BBB59">
                  <a:lumMod val="75000"/>
                </a:srgbClr>
              </a:solidFill>
              <a:prstDash val="solid"/>
              <a:headEnd w="med" len="med"/>
              <a:tailEnd type="triangle"/>
            </a:ln>
            <a:effectLst/>
          </p:spPr>
        </p:cxnSp>
      </p:grpSp>
      <p:sp>
        <p:nvSpPr>
          <p:cNvPr id="172" name="Trapezoid 171"/>
          <p:cNvSpPr/>
          <p:nvPr/>
        </p:nvSpPr>
        <p:spPr>
          <a:xfrm rot="8121305">
            <a:off x="4301220" y="3470482"/>
            <a:ext cx="427790" cy="209942"/>
          </a:xfrm>
          <a:prstGeom prst="trapezoid">
            <a:avLst>
              <a:gd name="adj" fmla="val 39642"/>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3" name="Oval 172"/>
          <p:cNvSpPr/>
          <p:nvPr/>
        </p:nvSpPr>
        <p:spPr>
          <a:xfrm rot="7707337">
            <a:off x="4116931" y="3297482"/>
            <a:ext cx="809889" cy="566922"/>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alpha val="0"/>
                </a:sys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174" name="Group 173"/>
          <p:cNvGrpSpPr/>
          <p:nvPr/>
        </p:nvGrpSpPr>
        <p:grpSpPr>
          <a:xfrm>
            <a:off x="1793949" y="3971449"/>
            <a:ext cx="2546688" cy="1374690"/>
            <a:chOff x="1977532" y="4718606"/>
            <a:chExt cx="2546688" cy="1374690"/>
          </a:xfrm>
          <a:effectLst/>
        </p:grpSpPr>
        <p:cxnSp>
          <p:nvCxnSpPr>
            <p:cNvPr id="175" name="Straight Arrow Connector 174"/>
            <p:cNvCxnSpPr/>
            <p:nvPr/>
          </p:nvCxnSpPr>
          <p:spPr>
            <a:xfrm flipV="1">
              <a:off x="3272374" y="5219714"/>
              <a:ext cx="732722" cy="849176"/>
            </a:xfrm>
            <a:prstGeom prst="straightConnector1">
              <a:avLst/>
            </a:prstGeom>
            <a:noFill/>
            <a:ln w="38100" cap="flat" cmpd="sng" algn="ctr">
              <a:solidFill>
                <a:srgbClr val="738AC8"/>
              </a:solidFill>
              <a:prstDash val="solid"/>
              <a:tailEnd type="triangle"/>
            </a:ln>
            <a:effectLst>
              <a:glow rad="38100">
                <a:srgbClr val="738AC8">
                  <a:lumMod val="60000"/>
                  <a:lumOff val="40000"/>
                  <a:alpha val="98000"/>
                </a:srgbClr>
              </a:glow>
            </a:effectLst>
          </p:spPr>
        </p:cxnSp>
        <p:cxnSp>
          <p:nvCxnSpPr>
            <p:cNvPr id="176" name="Straight Arrow Connector 175"/>
            <p:cNvCxnSpPr/>
            <p:nvPr/>
          </p:nvCxnSpPr>
          <p:spPr>
            <a:xfrm flipV="1">
              <a:off x="3273639" y="5531189"/>
              <a:ext cx="939106" cy="559907"/>
            </a:xfrm>
            <a:prstGeom prst="straightConnector1">
              <a:avLst/>
            </a:prstGeom>
            <a:noFill/>
            <a:ln w="38100" cap="flat" cmpd="sng" algn="ctr">
              <a:solidFill>
                <a:srgbClr val="738AC8"/>
              </a:solidFill>
              <a:prstDash val="solid"/>
              <a:tailEnd type="triangle"/>
            </a:ln>
            <a:effectLst>
              <a:glow rad="38100">
                <a:srgbClr val="738AC8">
                  <a:lumMod val="60000"/>
                  <a:lumOff val="40000"/>
                  <a:alpha val="98000"/>
                </a:srgbClr>
              </a:glow>
            </a:effectLst>
          </p:spPr>
        </p:cxnSp>
        <p:cxnSp>
          <p:nvCxnSpPr>
            <p:cNvPr id="177" name="Straight Arrow Connector 176"/>
            <p:cNvCxnSpPr/>
            <p:nvPr/>
          </p:nvCxnSpPr>
          <p:spPr>
            <a:xfrm flipV="1">
              <a:off x="3273639" y="5821899"/>
              <a:ext cx="1022167" cy="245722"/>
            </a:xfrm>
            <a:prstGeom prst="straightConnector1">
              <a:avLst/>
            </a:prstGeom>
            <a:noFill/>
            <a:ln w="38100" cap="flat" cmpd="sng" algn="ctr">
              <a:solidFill>
                <a:srgbClr val="738AC8"/>
              </a:solidFill>
              <a:prstDash val="solid"/>
              <a:tailEnd type="triangle"/>
            </a:ln>
            <a:effectLst>
              <a:glow rad="38100">
                <a:srgbClr val="738AC8">
                  <a:lumMod val="60000"/>
                  <a:lumOff val="40000"/>
                  <a:alpha val="98000"/>
                </a:srgbClr>
              </a:glow>
            </a:effectLst>
          </p:spPr>
        </p:cxnSp>
        <p:cxnSp>
          <p:nvCxnSpPr>
            <p:cNvPr id="178" name="Straight Arrow Connector 177"/>
            <p:cNvCxnSpPr/>
            <p:nvPr/>
          </p:nvCxnSpPr>
          <p:spPr>
            <a:xfrm flipV="1">
              <a:off x="3278322" y="5098585"/>
              <a:ext cx="413568" cy="972496"/>
            </a:xfrm>
            <a:prstGeom prst="straightConnector1">
              <a:avLst/>
            </a:prstGeom>
            <a:noFill/>
            <a:ln w="38100" cap="flat" cmpd="sng" algn="ctr">
              <a:solidFill>
                <a:srgbClr val="738AC8"/>
              </a:solidFill>
              <a:prstDash val="solid"/>
              <a:tailEnd type="triangle"/>
            </a:ln>
            <a:effectLst>
              <a:glow rad="38100">
                <a:srgbClr val="738AC8">
                  <a:lumMod val="60000"/>
                  <a:lumOff val="40000"/>
                  <a:alpha val="98000"/>
                </a:srgbClr>
              </a:glow>
            </a:effectLst>
          </p:spPr>
        </p:cxnSp>
        <p:cxnSp>
          <p:nvCxnSpPr>
            <p:cNvPr id="179" name="Straight Arrow Connector 178"/>
            <p:cNvCxnSpPr/>
            <p:nvPr/>
          </p:nvCxnSpPr>
          <p:spPr>
            <a:xfrm flipV="1">
              <a:off x="3273638" y="4916892"/>
              <a:ext cx="768157" cy="1174204"/>
            </a:xfrm>
            <a:prstGeom prst="straightConnector1">
              <a:avLst/>
            </a:prstGeom>
            <a:noFill/>
            <a:ln w="38100" cap="flat" cmpd="sng" algn="ctr">
              <a:solidFill>
                <a:srgbClr val="738AC8"/>
              </a:solidFill>
              <a:prstDash val="solid"/>
              <a:tailEnd type="triangle"/>
            </a:ln>
            <a:effectLst>
              <a:glow rad="38100">
                <a:srgbClr val="738AC8">
                  <a:lumMod val="60000"/>
                  <a:lumOff val="40000"/>
                  <a:alpha val="98000"/>
                </a:srgbClr>
              </a:glow>
            </a:effectLst>
          </p:spPr>
        </p:cxnSp>
        <p:cxnSp>
          <p:nvCxnSpPr>
            <p:cNvPr id="180" name="Straight Arrow Connector 179"/>
            <p:cNvCxnSpPr/>
            <p:nvPr/>
          </p:nvCxnSpPr>
          <p:spPr>
            <a:xfrm flipV="1">
              <a:off x="3273639" y="5219714"/>
              <a:ext cx="1067660" cy="849175"/>
            </a:xfrm>
            <a:prstGeom prst="straightConnector1">
              <a:avLst/>
            </a:prstGeom>
            <a:noFill/>
            <a:ln w="38100" cap="flat" cmpd="sng" algn="ctr">
              <a:solidFill>
                <a:srgbClr val="738AC8"/>
              </a:solidFill>
              <a:prstDash val="solid"/>
              <a:tailEnd type="triangle"/>
            </a:ln>
            <a:effectLst>
              <a:glow rad="38100">
                <a:srgbClr val="738AC8">
                  <a:lumMod val="60000"/>
                  <a:lumOff val="40000"/>
                  <a:alpha val="98000"/>
                </a:srgbClr>
              </a:glow>
            </a:effectLst>
          </p:spPr>
        </p:cxnSp>
        <p:cxnSp>
          <p:nvCxnSpPr>
            <p:cNvPr id="181" name="Straight Arrow Connector 180"/>
            <p:cNvCxnSpPr/>
            <p:nvPr/>
          </p:nvCxnSpPr>
          <p:spPr>
            <a:xfrm flipV="1">
              <a:off x="3272374" y="5583103"/>
              <a:ext cx="1208252" cy="484518"/>
            </a:xfrm>
            <a:prstGeom prst="straightConnector1">
              <a:avLst/>
            </a:prstGeom>
            <a:noFill/>
            <a:ln w="38100" cap="flat" cmpd="sng" algn="ctr">
              <a:solidFill>
                <a:srgbClr val="738AC8"/>
              </a:solidFill>
              <a:prstDash val="solid"/>
              <a:tailEnd type="triangle"/>
            </a:ln>
            <a:effectLst>
              <a:glow rad="38100">
                <a:srgbClr val="738AC8">
                  <a:lumMod val="60000"/>
                  <a:lumOff val="40000"/>
                  <a:alpha val="98000"/>
                </a:srgbClr>
              </a:glow>
            </a:effectLst>
          </p:spPr>
        </p:cxnSp>
        <p:cxnSp>
          <p:nvCxnSpPr>
            <p:cNvPr id="182" name="Straight Arrow Connector 181"/>
            <p:cNvCxnSpPr/>
            <p:nvPr/>
          </p:nvCxnSpPr>
          <p:spPr>
            <a:xfrm flipV="1">
              <a:off x="3273639" y="5946488"/>
              <a:ext cx="1250581" cy="122401"/>
            </a:xfrm>
            <a:prstGeom prst="straightConnector1">
              <a:avLst/>
            </a:prstGeom>
            <a:noFill/>
            <a:ln w="38100" cap="flat" cmpd="sng" algn="ctr">
              <a:solidFill>
                <a:srgbClr val="738AC8"/>
              </a:solidFill>
              <a:prstDash val="solid"/>
              <a:tailEnd type="triangle"/>
            </a:ln>
            <a:effectLst>
              <a:glow rad="38100">
                <a:srgbClr val="738AC8">
                  <a:lumMod val="60000"/>
                  <a:lumOff val="40000"/>
                  <a:alpha val="98000"/>
                </a:srgbClr>
              </a:glow>
            </a:effectLst>
          </p:spPr>
        </p:cxnSp>
        <p:cxnSp>
          <p:nvCxnSpPr>
            <p:cNvPr id="183" name="Straight Arrow Connector 182"/>
            <p:cNvCxnSpPr/>
            <p:nvPr/>
          </p:nvCxnSpPr>
          <p:spPr>
            <a:xfrm flipH="1" flipV="1">
              <a:off x="2489145" y="5219714"/>
              <a:ext cx="722121" cy="849176"/>
            </a:xfrm>
            <a:prstGeom prst="straightConnector1">
              <a:avLst/>
            </a:prstGeom>
            <a:noFill/>
            <a:ln w="38100" cap="flat" cmpd="sng" algn="ctr">
              <a:solidFill>
                <a:srgbClr val="738AC8"/>
              </a:solidFill>
              <a:prstDash val="solid"/>
              <a:tailEnd type="triangle"/>
            </a:ln>
            <a:effectLst>
              <a:glow rad="38100">
                <a:srgbClr val="738AC8">
                  <a:lumMod val="60000"/>
                  <a:lumOff val="40000"/>
                  <a:alpha val="98000"/>
                </a:srgbClr>
              </a:glow>
            </a:effectLst>
          </p:spPr>
        </p:cxnSp>
        <p:cxnSp>
          <p:nvCxnSpPr>
            <p:cNvPr id="184" name="Straight Arrow Connector 183"/>
            <p:cNvCxnSpPr/>
            <p:nvPr/>
          </p:nvCxnSpPr>
          <p:spPr>
            <a:xfrm flipH="1" flipV="1">
              <a:off x="2284500" y="5531189"/>
              <a:ext cx="925518" cy="559907"/>
            </a:xfrm>
            <a:prstGeom prst="straightConnector1">
              <a:avLst/>
            </a:prstGeom>
            <a:noFill/>
            <a:ln w="38100" cap="flat" cmpd="sng" algn="ctr">
              <a:solidFill>
                <a:srgbClr val="738AC8"/>
              </a:solidFill>
              <a:prstDash val="solid"/>
              <a:tailEnd type="triangle"/>
            </a:ln>
            <a:effectLst>
              <a:glow rad="38100">
                <a:srgbClr val="738AC8">
                  <a:lumMod val="60000"/>
                  <a:lumOff val="40000"/>
                  <a:alpha val="98000"/>
                </a:srgbClr>
              </a:glow>
            </a:effectLst>
          </p:spPr>
        </p:cxnSp>
        <p:cxnSp>
          <p:nvCxnSpPr>
            <p:cNvPr id="185" name="Straight Arrow Connector 184"/>
            <p:cNvCxnSpPr/>
            <p:nvPr/>
          </p:nvCxnSpPr>
          <p:spPr>
            <a:xfrm flipH="1" flipV="1">
              <a:off x="2202641" y="5821899"/>
              <a:ext cx="1007377" cy="245722"/>
            </a:xfrm>
            <a:prstGeom prst="straightConnector1">
              <a:avLst/>
            </a:prstGeom>
            <a:noFill/>
            <a:ln w="38100" cap="flat" cmpd="sng" algn="ctr">
              <a:solidFill>
                <a:srgbClr val="738AC8"/>
              </a:solidFill>
              <a:prstDash val="solid"/>
              <a:tailEnd type="triangle"/>
            </a:ln>
            <a:effectLst>
              <a:glow rad="38100">
                <a:srgbClr val="738AC8">
                  <a:lumMod val="60000"/>
                  <a:lumOff val="40000"/>
                  <a:alpha val="98000"/>
                </a:srgbClr>
              </a:glow>
            </a:effectLst>
          </p:spPr>
        </p:cxnSp>
        <p:cxnSp>
          <p:nvCxnSpPr>
            <p:cNvPr id="186" name="Straight Arrow Connector 185"/>
            <p:cNvCxnSpPr/>
            <p:nvPr/>
          </p:nvCxnSpPr>
          <p:spPr>
            <a:xfrm flipH="1" flipV="1">
              <a:off x="2774771" y="5063978"/>
              <a:ext cx="430634" cy="1007103"/>
            </a:xfrm>
            <a:prstGeom prst="straightConnector1">
              <a:avLst/>
            </a:prstGeom>
            <a:noFill/>
            <a:ln w="38100" cap="flat" cmpd="sng" algn="ctr">
              <a:solidFill>
                <a:srgbClr val="738AC8"/>
              </a:solidFill>
              <a:prstDash val="solid"/>
              <a:tailEnd type="triangle"/>
            </a:ln>
            <a:effectLst>
              <a:glow rad="38100">
                <a:srgbClr val="738AC8">
                  <a:lumMod val="60000"/>
                  <a:lumOff val="40000"/>
                  <a:alpha val="98000"/>
                </a:srgbClr>
              </a:glow>
            </a:effectLst>
          </p:spPr>
        </p:cxnSp>
        <p:cxnSp>
          <p:nvCxnSpPr>
            <p:cNvPr id="187" name="Straight Arrow Connector 186"/>
            <p:cNvCxnSpPr/>
            <p:nvPr/>
          </p:nvCxnSpPr>
          <p:spPr>
            <a:xfrm flipH="1" flipV="1">
              <a:off x="2452978" y="4916892"/>
              <a:ext cx="757042" cy="1174204"/>
            </a:xfrm>
            <a:prstGeom prst="straightConnector1">
              <a:avLst/>
            </a:prstGeom>
            <a:noFill/>
            <a:ln w="38100" cap="flat" cmpd="sng" algn="ctr">
              <a:solidFill>
                <a:srgbClr val="738AC8"/>
              </a:solidFill>
              <a:prstDash val="solid"/>
              <a:tailEnd type="triangle"/>
            </a:ln>
            <a:effectLst>
              <a:glow rad="38100">
                <a:srgbClr val="738AC8">
                  <a:lumMod val="60000"/>
                  <a:lumOff val="40000"/>
                  <a:alpha val="98000"/>
                </a:srgbClr>
              </a:glow>
            </a:effectLst>
          </p:spPr>
        </p:cxnSp>
        <p:cxnSp>
          <p:nvCxnSpPr>
            <p:cNvPr id="188" name="Straight Arrow Connector 187"/>
            <p:cNvCxnSpPr/>
            <p:nvPr/>
          </p:nvCxnSpPr>
          <p:spPr>
            <a:xfrm flipH="1" flipV="1">
              <a:off x="2157806" y="5219714"/>
              <a:ext cx="1052212" cy="849175"/>
            </a:xfrm>
            <a:prstGeom prst="straightConnector1">
              <a:avLst/>
            </a:prstGeom>
            <a:noFill/>
            <a:ln w="38100" cap="flat" cmpd="sng" algn="ctr">
              <a:solidFill>
                <a:srgbClr val="738AC8"/>
              </a:solidFill>
              <a:prstDash val="solid"/>
              <a:tailEnd type="triangle"/>
            </a:ln>
            <a:effectLst>
              <a:glow rad="38100">
                <a:srgbClr val="738AC8">
                  <a:lumMod val="60000"/>
                  <a:lumOff val="40000"/>
                  <a:alpha val="98000"/>
                </a:srgbClr>
              </a:glow>
            </a:effectLst>
          </p:spPr>
        </p:cxnSp>
        <p:cxnSp>
          <p:nvCxnSpPr>
            <p:cNvPr id="189" name="Straight Arrow Connector 188"/>
            <p:cNvCxnSpPr/>
            <p:nvPr/>
          </p:nvCxnSpPr>
          <p:spPr>
            <a:xfrm flipH="1" flipV="1">
              <a:off x="2020495" y="5583103"/>
              <a:ext cx="1190770" cy="484518"/>
            </a:xfrm>
            <a:prstGeom prst="straightConnector1">
              <a:avLst/>
            </a:prstGeom>
            <a:noFill/>
            <a:ln w="38100" cap="flat" cmpd="sng" algn="ctr">
              <a:solidFill>
                <a:srgbClr val="738AC8"/>
              </a:solidFill>
              <a:prstDash val="solid"/>
              <a:tailEnd type="triangle"/>
            </a:ln>
            <a:effectLst>
              <a:glow rad="38100">
                <a:srgbClr val="738AC8">
                  <a:lumMod val="60000"/>
                  <a:lumOff val="40000"/>
                  <a:alpha val="98000"/>
                </a:srgbClr>
              </a:glow>
            </a:effectLst>
          </p:spPr>
        </p:cxnSp>
        <p:cxnSp>
          <p:nvCxnSpPr>
            <p:cNvPr id="190" name="Straight Arrow Connector 189"/>
            <p:cNvCxnSpPr/>
            <p:nvPr/>
          </p:nvCxnSpPr>
          <p:spPr>
            <a:xfrm flipH="1" flipV="1">
              <a:off x="1977532" y="5946488"/>
              <a:ext cx="1232486" cy="122401"/>
            </a:xfrm>
            <a:prstGeom prst="straightConnector1">
              <a:avLst/>
            </a:prstGeom>
            <a:noFill/>
            <a:ln w="38100" cap="flat" cmpd="sng" algn="ctr">
              <a:solidFill>
                <a:srgbClr val="738AC8"/>
              </a:solidFill>
              <a:prstDash val="solid"/>
              <a:tailEnd type="triangle"/>
            </a:ln>
            <a:effectLst>
              <a:glow rad="38100">
                <a:srgbClr val="738AC8">
                  <a:lumMod val="60000"/>
                  <a:lumOff val="40000"/>
                  <a:alpha val="98000"/>
                </a:srgbClr>
              </a:glow>
            </a:effectLst>
          </p:spPr>
        </p:cxnSp>
        <p:cxnSp>
          <p:nvCxnSpPr>
            <p:cNvPr id="191" name="Straight Arrow Connector 190"/>
            <p:cNvCxnSpPr/>
            <p:nvPr/>
          </p:nvCxnSpPr>
          <p:spPr>
            <a:xfrm flipH="1" flipV="1">
              <a:off x="3112202" y="4986109"/>
              <a:ext cx="146851" cy="1084980"/>
            </a:xfrm>
            <a:prstGeom prst="straightConnector1">
              <a:avLst/>
            </a:prstGeom>
            <a:noFill/>
            <a:ln w="38100" cap="flat" cmpd="sng" algn="ctr">
              <a:solidFill>
                <a:srgbClr val="738AC8"/>
              </a:solidFill>
              <a:prstDash val="solid"/>
              <a:tailEnd type="triangle"/>
            </a:ln>
            <a:effectLst>
              <a:glow rad="38100">
                <a:srgbClr val="738AC8">
                  <a:lumMod val="60000"/>
                  <a:lumOff val="40000"/>
                  <a:alpha val="98000"/>
                </a:srgbClr>
              </a:glow>
            </a:effectLst>
          </p:spPr>
        </p:cxnSp>
        <p:cxnSp>
          <p:nvCxnSpPr>
            <p:cNvPr id="192" name="Straight Arrow Connector 191"/>
            <p:cNvCxnSpPr/>
            <p:nvPr/>
          </p:nvCxnSpPr>
          <p:spPr>
            <a:xfrm flipV="1">
              <a:off x="3245730" y="5003413"/>
              <a:ext cx="143338" cy="1087684"/>
            </a:xfrm>
            <a:prstGeom prst="straightConnector1">
              <a:avLst/>
            </a:prstGeom>
            <a:noFill/>
            <a:ln w="38100" cap="flat" cmpd="sng" algn="ctr">
              <a:solidFill>
                <a:srgbClr val="738AC8"/>
              </a:solidFill>
              <a:prstDash val="solid"/>
              <a:tailEnd type="triangle"/>
            </a:ln>
            <a:effectLst>
              <a:glow rad="38100">
                <a:srgbClr val="738AC8">
                  <a:lumMod val="60000"/>
                  <a:lumOff val="40000"/>
                  <a:alpha val="98000"/>
                </a:srgbClr>
              </a:glow>
            </a:effectLst>
          </p:spPr>
        </p:cxnSp>
        <p:cxnSp>
          <p:nvCxnSpPr>
            <p:cNvPr id="193" name="Straight Arrow Connector 192"/>
            <p:cNvCxnSpPr/>
            <p:nvPr/>
          </p:nvCxnSpPr>
          <p:spPr>
            <a:xfrm flipV="1">
              <a:off x="3251696" y="4718606"/>
              <a:ext cx="0" cy="1374690"/>
            </a:xfrm>
            <a:prstGeom prst="straightConnector1">
              <a:avLst/>
            </a:prstGeom>
            <a:noFill/>
            <a:ln w="38100" cap="flat" cmpd="sng" algn="ctr">
              <a:solidFill>
                <a:srgbClr val="738AC8"/>
              </a:solidFill>
              <a:prstDash val="solid"/>
              <a:tailEnd type="triangle"/>
            </a:ln>
            <a:effectLst>
              <a:glow rad="38100">
                <a:srgbClr val="738AC8">
                  <a:lumMod val="60000"/>
                  <a:lumOff val="40000"/>
                  <a:alpha val="98000"/>
                </a:srgbClr>
              </a:glow>
            </a:effectLst>
          </p:spPr>
        </p:cxnSp>
        <p:cxnSp>
          <p:nvCxnSpPr>
            <p:cNvPr id="194" name="Straight Arrow Connector 193"/>
            <p:cNvCxnSpPr/>
            <p:nvPr/>
          </p:nvCxnSpPr>
          <p:spPr>
            <a:xfrm flipV="1">
              <a:off x="3266513" y="4785092"/>
              <a:ext cx="317422" cy="1306004"/>
            </a:xfrm>
            <a:prstGeom prst="straightConnector1">
              <a:avLst/>
            </a:prstGeom>
            <a:noFill/>
            <a:ln w="38100" cap="flat" cmpd="sng" algn="ctr">
              <a:solidFill>
                <a:srgbClr val="738AC8"/>
              </a:solidFill>
              <a:prstDash val="solid"/>
              <a:tailEnd type="triangle"/>
            </a:ln>
            <a:effectLst>
              <a:glow rad="38100">
                <a:srgbClr val="738AC8">
                  <a:lumMod val="60000"/>
                  <a:lumOff val="40000"/>
                  <a:alpha val="98000"/>
                </a:srgbClr>
              </a:glow>
            </a:effectLst>
          </p:spPr>
        </p:cxnSp>
        <p:cxnSp>
          <p:nvCxnSpPr>
            <p:cNvPr id="195" name="Straight Arrow Connector 194"/>
            <p:cNvCxnSpPr/>
            <p:nvPr/>
          </p:nvCxnSpPr>
          <p:spPr>
            <a:xfrm flipH="1" flipV="1">
              <a:off x="2892576" y="4785092"/>
              <a:ext cx="312829" cy="1306004"/>
            </a:xfrm>
            <a:prstGeom prst="straightConnector1">
              <a:avLst/>
            </a:prstGeom>
            <a:noFill/>
            <a:ln w="38100" cap="flat" cmpd="sng" algn="ctr">
              <a:solidFill>
                <a:srgbClr val="738AC8"/>
              </a:solidFill>
              <a:prstDash val="solid"/>
              <a:tailEnd type="triangle"/>
            </a:ln>
            <a:effectLst>
              <a:glow rad="38100">
                <a:srgbClr val="738AC8">
                  <a:lumMod val="60000"/>
                  <a:lumOff val="40000"/>
                  <a:alpha val="98000"/>
                </a:srgbClr>
              </a:glow>
            </a:effectLst>
          </p:spPr>
        </p:cxnSp>
        <p:cxnSp>
          <p:nvCxnSpPr>
            <p:cNvPr id="196" name="Straight Arrow Connector 195"/>
            <p:cNvCxnSpPr/>
            <p:nvPr/>
          </p:nvCxnSpPr>
          <p:spPr>
            <a:xfrm flipV="1">
              <a:off x="3257557" y="5347968"/>
              <a:ext cx="243479" cy="723121"/>
            </a:xfrm>
            <a:prstGeom prst="straightConnector1">
              <a:avLst/>
            </a:prstGeom>
            <a:noFill/>
            <a:ln w="38100" cap="flat" cmpd="sng" algn="ctr">
              <a:solidFill>
                <a:srgbClr val="738AC8"/>
              </a:solidFill>
              <a:prstDash val="solid"/>
              <a:tailEnd type="triangle" w="med" len="med"/>
            </a:ln>
            <a:effectLst>
              <a:glow rad="38100">
                <a:srgbClr val="738AC8">
                  <a:lumMod val="60000"/>
                  <a:lumOff val="40000"/>
                  <a:alpha val="98000"/>
                </a:srgbClr>
              </a:glow>
            </a:effectLst>
          </p:spPr>
        </p:cxnSp>
        <p:cxnSp>
          <p:nvCxnSpPr>
            <p:cNvPr id="197" name="Straight Arrow Connector 196"/>
            <p:cNvCxnSpPr/>
            <p:nvPr/>
          </p:nvCxnSpPr>
          <p:spPr>
            <a:xfrm flipV="1">
              <a:off x="3257557" y="5426346"/>
              <a:ext cx="499988" cy="644743"/>
            </a:xfrm>
            <a:prstGeom prst="straightConnector1">
              <a:avLst/>
            </a:prstGeom>
            <a:noFill/>
            <a:ln w="38100" cap="flat" cmpd="sng" algn="ctr">
              <a:solidFill>
                <a:srgbClr val="738AC8"/>
              </a:solidFill>
              <a:prstDash val="solid"/>
              <a:tailEnd type="triangle" w="med" len="med"/>
            </a:ln>
            <a:effectLst>
              <a:glow rad="38100">
                <a:srgbClr val="738AC8">
                  <a:lumMod val="60000"/>
                  <a:lumOff val="40000"/>
                  <a:alpha val="98000"/>
                </a:srgbClr>
              </a:glow>
            </a:effectLst>
          </p:spPr>
        </p:cxnSp>
        <p:cxnSp>
          <p:nvCxnSpPr>
            <p:cNvPr id="198" name="Straight Arrow Connector 197"/>
            <p:cNvCxnSpPr/>
            <p:nvPr/>
          </p:nvCxnSpPr>
          <p:spPr>
            <a:xfrm flipV="1">
              <a:off x="3237402" y="5640104"/>
              <a:ext cx="676898" cy="427515"/>
            </a:xfrm>
            <a:prstGeom prst="straightConnector1">
              <a:avLst/>
            </a:prstGeom>
            <a:noFill/>
            <a:ln w="38100" cap="flat" cmpd="sng" algn="ctr">
              <a:solidFill>
                <a:srgbClr val="738AC8"/>
              </a:solidFill>
              <a:prstDash val="solid"/>
              <a:tailEnd type="triangle" w="med" len="med"/>
            </a:ln>
            <a:effectLst>
              <a:glow rad="38100">
                <a:srgbClr val="738AC8">
                  <a:lumMod val="60000"/>
                  <a:lumOff val="40000"/>
                  <a:alpha val="98000"/>
                </a:srgbClr>
              </a:glow>
            </a:effectLst>
          </p:spPr>
        </p:cxnSp>
        <p:cxnSp>
          <p:nvCxnSpPr>
            <p:cNvPr id="199" name="Straight Arrow Connector 198"/>
            <p:cNvCxnSpPr/>
            <p:nvPr/>
          </p:nvCxnSpPr>
          <p:spPr>
            <a:xfrm flipV="1">
              <a:off x="3237402" y="5878354"/>
              <a:ext cx="788675" cy="189265"/>
            </a:xfrm>
            <a:prstGeom prst="straightConnector1">
              <a:avLst/>
            </a:prstGeom>
            <a:noFill/>
            <a:ln w="38100" cap="flat" cmpd="sng" algn="ctr">
              <a:solidFill>
                <a:srgbClr val="738AC8"/>
              </a:solidFill>
              <a:prstDash val="solid"/>
              <a:tailEnd type="triangle" w="med" len="med"/>
            </a:ln>
            <a:effectLst>
              <a:glow rad="38100">
                <a:srgbClr val="738AC8">
                  <a:lumMod val="60000"/>
                  <a:lumOff val="40000"/>
                  <a:alpha val="98000"/>
                </a:srgbClr>
              </a:glow>
            </a:effectLst>
          </p:spPr>
        </p:cxnSp>
        <p:cxnSp>
          <p:nvCxnSpPr>
            <p:cNvPr id="200" name="Straight Arrow Connector 199"/>
            <p:cNvCxnSpPr/>
            <p:nvPr/>
          </p:nvCxnSpPr>
          <p:spPr>
            <a:xfrm flipH="1" flipV="1">
              <a:off x="2985912" y="5347968"/>
              <a:ext cx="239956" cy="723121"/>
            </a:xfrm>
            <a:prstGeom prst="straightConnector1">
              <a:avLst/>
            </a:prstGeom>
            <a:noFill/>
            <a:ln w="38100" cap="flat" cmpd="sng" algn="ctr">
              <a:solidFill>
                <a:srgbClr val="738AC8"/>
              </a:solidFill>
              <a:prstDash val="solid"/>
              <a:tailEnd type="triangle" w="med" len="med"/>
            </a:ln>
            <a:effectLst>
              <a:glow rad="38100">
                <a:srgbClr val="738AC8">
                  <a:lumMod val="60000"/>
                  <a:lumOff val="40000"/>
                  <a:alpha val="98000"/>
                </a:srgbClr>
              </a:glow>
            </a:effectLst>
          </p:spPr>
        </p:cxnSp>
        <p:cxnSp>
          <p:nvCxnSpPr>
            <p:cNvPr id="201" name="Straight Arrow Connector 200"/>
            <p:cNvCxnSpPr/>
            <p:nvPr/>
          </p:nvCxnSpPr>
          <p:spPr>
            <a:xfrm flipH="1" flipV="1">
              <a:off x="2733113" y="5426346"/>
              <a:ext cx="492753" cy="644743"/>
            </a:xfrm>
            <a:prstGeom prst="straightConnector1">
              <a:avLst/>
            </a:prstGeom>
            <a:noFill/>
            <a:ln w="38100" cap="flat" cmpd="sng" algn="ctr">
              <a:solidFill>
                <a:srgbClr val="738AC8"/>
              </a:solidFill>
              <a:prstDash val="solid"/>
              <a:tailEnd type="triangle" w="med" len="med"/>
            </a:ln>
            <a:effectLst>
              <a:glow rad="38100">
                <a:srgbClr val="738AC8">
                  <a:lumMod val="60000"/>
                  <a:lumOff val="40000"/>
                  <a:alpha val="98000"/>
                </a:srgbClr>
              </a:glow>
            </a:effectLst>
          </p:spPr>
        </p:cxnSp>
        <p:cxnSp>
          <p:nvCxnSpPr>
            <p:cNvPr id="202" name="Straight Arrow Connector 201"/>
            <p:cNvCxnSpPr/>
            <p:nvPr/>
          </p:nvCxnSpPr>
          <p:spPr>
            <a:xfrm flipH="1" flipV="1">
              <a:off x="2578626" y="5640104"/>
              <a:ext cx="667104" cy="427515"/>
            </a:xfrm>
            <a:prstGeom prst="straightConnector1">
              <a:avLst/>
            </a:prstGeom>
            <a:noFill/>
            <a:ln w="38100" cap="flat" cmpd="sng" algn="ctr">
              <a:solidFill>
                <a:srgbClr val="738AC8"/>
              </a:solidFill>
              <a:prstDash val="solid"/>
              <a:tailEnd type="triangle" w="med" len="med"/>
            </a:ln>
            <a:effectLst>
              <a:glow rad="38100">
                <a:srgbClr val="738AC8">
                  <a:lumMod val="60000"/>
                  <a:lumOff val="40000"/>
                  <a:alpha val="98000"/>
                </a:srgbClr>
              </a:glow>
            </a:effectLst>
          </p:spPr>
        </p:cxnSp>
        <p:cxnSp>
          <p:nvCxnSpPr>
            <p:cNvPr id="203" name="Straight Arrow Connector 202"/>
            <p:cNvCxnSpPr/>
            <p:nvPr/>
          </p:nvCxnSpPr>
          <p:spPr>
            <a:xfrm flipH="1" flipV="1">
              <a:off x="2468467" y="5878354"/>
              <a:ext cx="777264" cy="189265"/>
            </a:xfrm>
            <a:prstGeom prst="straightConnector1">
              <a:avLst/>
            </a:prstGeom>
            <a:noFill/>
            <a:ln w="38100" cap="flat" cmpd="sng" algn="ctr">
              <a:solidFill>
                <a:srgbClr val="738AC8"/>
              </a:solidFill>
              <a:prstDash val="solid"/>
              <a:tailEnd type="triangle" w="med" len="med"/>
            </a:ln>
            <a:effectLst>
              <a:glow rad="38100">
                <a:srgbClr val="738AC8">
                  <a:lumMod val="60000"/>
                  <a:lumOff val="40000"/>
                  <a:alpha val="98000"/>
                </a:srgbClr>
              </a:glow>
            </a:effectLst>
          </p:spPr>
        </p:cxnSp>
        <p:cxnSp>
          <p:nvCxnSpPr>
            <p:cNvPr id="204" name="Straight Arrow Connector 203"/>
            <p:cNvCxnSpPr/>
            <p:nvPr/>
          </p:nvCxnSpPr>
          <p:spPr>
            <a:xfrm flipV="1">
              <a:off x="3245730" y="5310563"/>
              <a:ext cx="26644" cy="760526"/>
            </a:xfrm>
            <a:prstGeom prst="straightConnector1">
              <a:avLst/>
            </a:prstGeom>
            <a:noFill/>
            <a:ln w="38100" cap="flat" cmpd="sng" algn="ctr">
              <a:solidFill>
                <a:srgbClr val="738AC8"/>
              </a:solidFill>
              <a:prstDash val="solid"/>
              <a:tailEnd type="triangle" w="med" len="med"/>
            </a:ln>
            <a:effectLst>
              <a:glow rad="38100">
                <a:srgbClr val="738AC8">
                  <a:lumMod val="60000"/>
                  <a:lumOff val="40000"/>
                  <a:alpha val="98000"/>
                </a:srgbClr>
              </a:glow>
            </a:effectLst>
          </p:spPr>
        </p:cxnSp>
        <p:cxnSp>
          <p:nvCxnSpPr>
            <p:cNvPr id="205" name="Straight Arrow Connector 204"/>
            <p:cNvCxnSpPr/>
            <p:nvPr/>
          </p:nvCxnSpPr>
          <p:spPr>
            <a:xfrm flipH="1" flipV="1">
              <a:off x="2890157" y="5883729"/>
              <a:ext cx="355574" cy="202748"/>
            </a:xfrm>
            <a:prstGeom prst="straightConnector1">
              <a:avLst/>
            </a:prstGeom>
            <a:noFill/>
            <a:ln w="38100" cap="flat" cmpd="sng" algn="ctr">
              <a:solidFill>
                <a:srgbClr val="738AC8"/>
              </a:solidFill>
              <a:prstDash val="solid"/>
              <a:tailEnd type="triangle" w="med" len="med"/>
            </a:ln>
            <a:effectLst>
              <a:glow rad="38100">
                <a:srgbClr val="738AC8">
                  <a:lumMod val="60000"/>
                  <a:lumOff val="40000"/>
                  <a:alpha val="98000"/>
                </a:srgbClr>
              </a:glow>
            </a:effectLst>
          </p:spPr>
        </p:cxnSp>
        <p:cxnSp>
          <p:nvCxnSpPr>
            <p:cNvPr id="206" name="Straight Arrow Connector 205"/>
            <p:cNvCxnSpPr/>
            <p:nvPr/>
          </p:nvCxnSpPr>
          <p:spPr>
            <a:xfrm flipH="1" flipV="1">
              <a:off x="3037114" y="5742214"/>
              <a:ext cx="210240" cy="344262"/>
            </a:xfrm>
            <a:prstGeom prst="straightConnector1">
              <a:avLst/>
            </a:prstGeom>
            <a:noFill/>
            <a:ln w="38100" cap="flat" cmpd="sng" algn="ctr">
              <a:solidFill>
                <a:srgbClr val="738AC8"/>
              </a:solidFill>
              <a:prstDash val="solid"/>
              <a:tailEnd type="triangle" w="med" len="med"/>
            </a:ln>
            <a:effectLst>
              <a:glow rad="38100">
                <a:srgbClr val="738AC8">
                  <a:lumMod val="60000"/>
                  <a:lumOff val="40000"/>
                  <a:alpha val="98000"/>
                </a:srgbClr>
              </a:glow>
            </a:effectLst>
          </p:spPr>
        </p:cxnSp>
        <p:cxnSp>
          <p:nvCxnSpPr>
            <p:cNvPr id="207" name="Straight Arrow Connector 206"/>
            <p:cNvCxnSpPr/>
            <p:nvPr/>
          </p:nvCxnSpPr>
          <p:spPr>
            <a:xfrm flipV="1">
              <a:off x="3245731" y="5690826"/>
              <a:ext cx="1622" cy="395653"/>
            </a:xfrm>
            <a:prstGeom prst="straightConnector1">
              <a:avLst/>
            </a:prstGeom>
            <a:noFill/>
            <a:ln w="38100" cap="flat" cmpd="sng" algn="ctr">
              <a:solidFill>
                <a:srgbClr val="738AC8"/>
              </a:solidFill>
              <a:prstDash val="solid"/>
              <a:tailEnd type="triangle" w="med" len="med"/>
            </a:ln>
            <a:effectLst>
              <a:glow rad="38100">
                <a:srgbClr val="738AC8">
                  <a:lumMod val="60000"/>
                  <a:lumOff val="40000"/>
                  <a:alpha val="98000"/>
                </a:srgbClr>
              </a:glow>
            </a:effectLst>
          </p:spPr>
        </p:cxnSp>
        <p:cxnSp>
          <p:nvCxnSpPr>
            <p:cNvPr id="208" name="Straight Arrow Connector 207"/>
            <p:cNvCxnSpPr/>
            <p:nvPr/>
          </p:nvCxnSpPr>
          <p:spPr>
            <a:xfrm flipV="1">
              <a:off x="3245731" y="5769429"/>
              <a:ext cx="188712" cy="317049"/>
            </a:xfrm>
            <a:prstGeom prst="straightConnector1">
              <a:avLst/>
            </a:prstGeom>
            <a:noFill/>
            <a:ln w="38100" cap="flat" cmpd="sng" algn="ctr">
              <a:solidFill>
                <a:srgbClr val="738AC8"/>
              </a:solidFill>
              <a:prstDash val="solid"/>
              <a:tailEnd type="triangle" w="med" len="med"/>
            </a:ln>
            <a:effectLst>
              <a:glow rad="38100">
                <a:srgbClr val="738AC8">
                  <a:lumMod val="60000"/>
                  <a:lumOff val="40000"/>
                  <a:alpha val="98000"/>
                </a:srgbClr>
              </a:glow>
            </a:effectLst>
          </p:spPr>
        </p:cxnSp>
        <p:cxnSp>
          <p:nvCxnSpPr>
            <p:cNvPr id="209" name="Straight Arrow Connector 208"/>
            <p:cNvCxnSpPr/>
            <p:nvPr/>
          </p:nvCxnSpPr>
          <p:spPr>
            <a:xfrm flipV="1">
              <a:off x="3245731" y="5910943"/>
              <a:ext cx="341112" cy="175536"/>
            </a:xfrm>
            <a:prstGeom prst="straightConnector1">
              <a:avLst/>
            </a:prstGeom>
            <a:noFill/>
            <a:ln w="38100" cap="flat" cmpd="sng" algn="ctr">
              <a:solidFill>
                <a:srgbClr val="738AC8"/>
              </a:solidFill>
              <a:prstDash val="solid"/>
              <a:tailEnd type="triangle" w="med" len="med"/>
            </a:ln>
            <a:effectLst>
              <a:glow rad="38100">
                <a:srgbClr val="738AC8">
                  <a:lumMod val="60000"/>
                  <a:lumOff val="40000"/>
                  <a:alpha val="98000"/>
                </a:srgbClr>
              </a:glow>
            </a:effectLst>
          </p:spPr>
        </p:cxnSp>
      </p:grpSp>
      <p:sp>
        <p:nvSpPr>
          <p:cNvPr id="145" name="TextBox 144"/>
          <p:cNvSpPr txBox="1"/>
          <p:nvPr/>
        </p:nvSpPr>
        <p:spPr>
          <a:xfrm>
            <a:off x="4827186" y="2934527"/>
            <a:ext cx="304800" cy="381000"/>
          </a:xfrm>
          <a:prstGeom prst="rect">
            <a:avLst/>
          </a:prstGeom>
          <a:noFill/>
        </p:spPr>
        <p:txBody>
          <a:bodyPr wrap="square" lIns="18000" tIns="10800" rIns="18000" bIns="1080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rgbClr val="F79646"/>
                </a:solidFill>
                <a:effectLst/>
                <a:uLnTx/>
                <a:uFillTx/>
                <a:latin typeface="Times Bold Italic" pitchFamily="18" charset="0"/>
              </a:rPr>
              <a:t>n</a:t>
            </a:r>
            <a:endParaRPr kumimoji="0" lang="en-US" sz="2400" b="1" i="1" u="none" strike="noStrike" kern="0" cap="none" spc="0" normalizeH="0" baseline="0" noProof="0" dirty="0">
              <a:ln>
                <a:noFill/>
              </a:ln>
              <a:solidFill>
                <a:srgbClr val="F79646"/>
              </a:solidFill>
              <a:effectLst/>
              <a:uLnTx/>
              <a:uFillTx/>
              <a:latin typeface="Times Bold Italic" pitchFamily="18" charset="0"/>
            </a:endParaRPr>
          </a:p>
        </p:txBody>
      </p:sp>
      <p:sp>
        <p:nvSpPr>
          <p:cNvPr id="210" name="Sun 209"/>
          <p:cNvSpPr/>
          <p:nvPr/>
        </p:nvSpPr>
        <p:spPr>
          <a:xfrm>
            <a:off x="5425438" y="3222281"/>
            <a:ext cx="304800" cy="304800"/>
          </a:xfrm>
          <a:prstGeom prst="sun">
            <a:avLst/>
          </a:prstGeom>
          <a:solidFill>
            <a:srgbClr val="FFE000">
              <a:alpha val="78824"/>
            </a:srgbClr>
          </a:solidFill>
          <a:ln w="19050" cap="flat" cmpd="sng" algn="ctr">
            <a:noFill/>
            <a:prstDash val="solid"/>
          </a:ln>
          <a:effectLst>
            <a:glow rad="838200">
              <a:srgbClr val="FFFF00">
                <a:alpha val="40000"/>
              </a:srgbClr>
            </a:glow>
            <a:softEdge rad="63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pic>
        <p:nvPicPr>
          <p:cNvPr id="217" name="Picture 216" descr="OctreeLOD_1.png"/>
          <p:cNvPicPr>
            <a:picLocks noChangeAspect="1"/>
          </p:cNvPicPr>
          <p:nvPr/>
        </p:nvPicPr>
        <p:blipFill>
          <a:blip r:embed="rId3" cstate="print"/>
          <a:srcRect t="86608" r="91688" b="3300"/>
          <a:stretch>
            <a:fillRect/>
          </a:stretch>
        </p:blipFill>
        <p:spPr>
          <a:xfrm rot="5112067">
            <a:off x="1102416" y="3536660"/>
            <a:ext cx="587073" cy="617576"/>
          </a:xfrm>
          <a:prstGeom prst="rect">
            <a:avLst/>
          </a:prstGeom>
          <a:ln>
            <a:noFill/>
          </a:ln>
          <a:effectLst>
            <a:outerShdw blurRad="50800" dist="38100" dir="8100000" algn="tr" rotWithShape="0">
              <a:prstClr val="black">
                <a:alpha val="40000"/>
              </a:prstClr>
            </a:outerShdw>
          </a:effectLst>
        </p:spPr>
      </p:pic>
      <p:pic>
        <p:nvPicPr>
          <p:cNvPr id="409" name="Picture 40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1432" y="120526"/>
            <a:ext cx="1595564" cy="1427282"/>
          </a:xfrm>
          <a:prstGeom prst="rect">
            <a:avLst/>
          </a:prstGeom>
        </p:spPr>
      </p:pic>
    </p:spTree>
    <p:extLst>
      <p:ext uri="{BB962C8B-B14F-4D97-AF65-F5344CB8AC3E}">
        <p14:creationId xmlns:p14="http://schemas.microsoft.com/office/powerpoint/2010/main" val="20058913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6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2"/>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74"/>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149"/>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16"/>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3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14"/>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5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54"/>
                                        </p:tgtEl>
                                        <p:attrNameLst>
                                          <p:attrName>style.visibility</p:attrName>
                                        </p:attrNameLst>
                                      </p:cBhvr>
                                      <p:to>
                                        <p:strVal val="visible"/>
                                      </p:to>
                                    </p:set>
                                  </p:childTnLst>
                                </p:cTn>
                              </p:par>
                              <p:par>
                                <p:cTn id="54" presetID="1" presetClass="exit" presetSubtype="0" fill="hold" nodeType="withEffect">
                                  <p:stCondLst>
                                    <p:cond delay="0"/>
                                  </p:stCondLst>
                                  <p:childTnLst>
                                    <p:set>
                                      <p:cBhvr>
                                        <p:cTn id="55" dur="1" fill="hold">
                                          <p:stCondLst>
                                            <p:cond delay="0"/>
                                          </p:stCondLst>
                                        </p:cTn>
                                        <p:tgtEl>
                                          <p:spTgt spid="108"/>
                                        </p:tgtEl>
                                        <p:attrNameLst>
                                          <p:attrName>style.visibility</p:attrName>
                                        </p:attrNameLst>
                                      </p:cBhvr>
                                      <p:to>
                                        <p:strVal val="hidden"/>
                                      </p:to>
                                    </p:set>
                                  </p:childTnLst>
                                </p:cTn>
                              </p:par>
                              <p:par>
                                <p:cTn id="56" presetID="1" presetClass="entr" presetSubtype="0" fill="hold" grpId="0" nodeType="withEffect">
                                  <p:stCondLst>
                                    <p:cond delay="0"/>
                                  </p:stCondLst>
                                  <p:childTnLst>
                                    <p:set>
                                      <p:cBhvr>
                                        <p:cTn id="57" dur="1" fill="hold">
                                          <p:stCondLst>
                                            <p:cond delay="0"/>
                                          </p:stCondLst>
                                        </p:cTn>
                                        <p:tgtEl>
                                          <p:spTgt spid="173"/>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0"/>
                                          </p:stCondLst>
                                        </p:cTn>
                                        <p:tgtEl>
                                          <p:spTgt spid="172"/>
                                        </p:tgtEl>
                                        <p:attrNameLst>
                                          <p:attrName>style.visibility</p:attrName>
                                        </p:attrNameLst>
                                      </p:cBhvr>
                                      <p:to>
                                        <p:strVal val="hidden"/>
                                      </p:to>
                                    </p:set>
                                  </p:childTnLst>
                                </p:cTn>
                              </p:par>
                              <p:par>
                                <p:cTn id="60" presetID="1" presetClass="entr" presetSubtype="0" fill="hold" grpId="0" nodeType="withEffect">
                                  <p:stCondLst>
                                    <p:cond delay="0"/>
                                  </p:stCondLst>
                                  <p:childTnLst>
                                    <p:set>
                                      <p:cBhvr>
                                        <p:cTn id="61" dur="1" fill="hold">
                                          <p:stCondLst>
                                            <p:cond delay="0"/>
                                          </p:stCondLst>
                                        </p:cTn>
                                        <p:tgtEl>
                                          <p:spTgt spid="136"/>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40"/>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10"/>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3">
                                            <p:txEl>
                                              <p:pRg st="2" end="2"/>
                                            </p:txEl>
                                          </p:spTgt>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36" grpId="0" animBg="1"/>
      <p:bldP spid="140" grpId="0" animBg="1"/>
      <p:bldP spid="158" grpId="0" animBg="1"/>
      <p:bldP spid="173" grpId="0" animBg="1"/>
      <p:bldP spid="2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69264" y="114846"/>
            <a:ext cx="9997482" cy="5975058"/>
            <a:chOff x="0" y="1393031"/>
            <a:chExt cx="9144000" cy="5464969"/>
          </a:xfrm>
        </p:grpSpPr>
        <p:pic>
          <p:nvPicPr>
            <p:cNvPr id="6" name="Picture 5" descr="postProcessGL 2010-12-14 19-09-57-87_B.jpg"/>
            <p:cNvPicPr>
              <a:picLocks noChangeAspect="1"/>
            </p:cNvPicPr>
            <p:nvPr/>
          </p:nvPicPr>
          <p:blipFill>
            <a:blip r:embed="rId3" cstate="print"/>
            <a:stretch>
              <a:fillRect/>
            </a:stretch>
          </p:blipFill>
          <p:spPr>
            <a:xfrm>
              <a:off x="0" y="1393031"/>
              <a:ext cx="9144000" cy="5464969"/>
            </a:xfrm>
            <a:prstGeom prst="rect">
              <a:avLst/>
            </a:prstGeom>
          </p:spPr>
        </p:pic>
        <p:sp>
          <p:nvSpPr>
            <p:cNvPr id="7" name="TextBox 6"/>
            <p:cNvSpPr txBox="1"/>
            <p:nvPr/>
          </p:nvSpPr>
          <p:spPr>
            <a:xfrm>
              <a:off x="3657601" y="6488668"/>
              <a:ext cx="5486399"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Scene model courtesy of Guillermo M. Leal </a:t>
              </a:r>
              <a:r>
                <a:rPr kumimoji="0" lang="en-US" sz="1800" b="0" i="0" u="none" strike="noStrike" kern="0" cap="none" spc="0" normalizeH="0" baseline="0" noProof="0" dirty="0" err="1" smtClean="0">
                  <a:ln>
                    <a:noFill/>
                  </a:ln>
                  <a:solidFill>
                    <a:sysClr val="windowText" lastClr="000000"/>
                  </a:solidFill>
                  <a:effectLst/>
                  <a:uLnTx/>
                  <a:uFillTx/>
                </a:rPr>
                <a:t>Llaguno</a:t>
              </a: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4" name="Title 3"/>
          <p:cNvSpPr>
            <a:spLocks noGrp="1"/>
          </p:cNvSpPr>
          <p:nvPr>
            <p:ph type="title"/>
          </p:nvPr>
        </p:nvSpPr>
        <p:spPr/>
        <p:txBody>
          <a:bodyPr/>
          <a:lstStyle/>
          <a:p>
            <a:r>
              <a:rPr lang="en-US" dirty="0" smtClean="0"/>
              <a:t>Ambient Occlusion</a:t>
            </a:r>
            <a:endParaRPr lang="fr-FR" dirty="0"/>
          </a:p>
        </p:txBody>
      </p:sp>
    </p:spTree>
    <p:extLst>
      <p:ext uri="{BB962C8B-B14F-4D97-AF65-F5344CB8AC3E}">
        <p14:creationId xmlns:p14="http://schemas.microsoft.com/office/powerpoint/2010/main" val="23402563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 contrast="2000"/>
                    </a14:imgEffect>
                  </a14:imgLayer>
                </a14:imgProps>
              </a:ext>
              <a:ext uri="{28A0092B-C50C-407E-A947-70E740481C1C}">
                <a14:useLocalDpi xmlns:a14="http://schemas.microsoft.com/office/drawing/2010/main" val="0"/>
              </a:ext>
            </a:extLst>
          </a:blip>
          <a:srcRect l="6568"/>
          <a:stretch/>
        </p:blipFill>
        <p:spPr>
          <a:xfrm>
            <a:off x="1005840" y="312569"/>
            <a:ext cx="9948672" cy="5645699"/>
          </a:xfrm>
          <a:prstGeom prst="rect">
            <a:avLst/>
          </a:prstGeom>
        </p:spPr>
      </p:pic>
      <p:sp>
        <p:nvSpPr>
          <p:cNvPr id="4" name="Title 3"/>
          <p:cNvSpPr>
            <a:spLocks noGrp="1"/>
          </p:cNvSpPr>
          <p:nvPr>
            <p:ph type="title"/>
          </p:nvPr>
        </p:nvSpPr>
        <p:spPr/>
        <p:txBody>
          <a:bodyPr/>
          <a:lstStyle/>
          <a:p>
            <a:r>
              <a:rPr lang="en-US" dirty="0" smtClean="0"/>
              <a:t>Indirect diffuse</a:t>
            </a:r>
            <a:endParaRPr lang="fr-FR" dirty="0"/>
          </a:p>
        </p:txBody>
      </p:sp>
    </p:spTree>
    <p:extLst>
      <p:ext uri="{BB962C8B-B14F-4D97-AF65-F5344CB8AC3E}">
        <p14:creationId xmlns:p14="http://schemas.microsoft.com/office/powerpoint/2010/main" val="322467902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041" r="2092"/>
          <a:stretch/>
        </p:blipFill>
        <p:spPr>
          <a:xfrm>
            <a:off x="978408" y="265176"/>
            <a:ext cx="9985248" cy="5762815"/>
          </a:xfrm>
          <a:prstGeom prst="rect">
            <a:avLst/>
          </a:prstGeom>
        </p:spPr>
      </p:pic>
      <p:sp>
        <p:nvSpPr>
          <p:cNvPr id="4" name="Title 3"/>
          <p:cNvSpPr>
            <a:spLocks noGrp="1"/>
          </p:cNvSpPr>
          <p:nvPr>
            <p:ph type="title"/>
          </p:nvPr>
        </p:nvSpPr>
        <p:spPr/>
        <p:txBody>
          <a:bodyPr/>
          <a:lstStyle/>
          <a:p>
            <a:r>
              <a:rPr lang="en-US" dirty="0" smtClean="0"/>
              <a:t>Indirect diffuse</a:t>
            </a:r>
            <a:endParaRPr lang="fr-FR" dirty="0"/>
          </a:p>
        </p:txBody>
      </p:sp>
    </p:spTree>
    <p:extLst>
      <p:ext uri="{BB962C8B-B14F-4D97-AF65-F5344CB8AC3E}">
        <p14:creationId xmlns:p14="http://schemas.microsoft.com/office/powerpoint/2010/main" val="91191430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IVoxels 2012-05-14 15-46-53-90.avi">
            <a:hlinkClick r:id="" action="ppaction://media"/>
          </p:cNvPr>
          <p:cNvPicPr>
            <a:picLocks noChangeAspect="1"/>
          </p:cNvPicPr>
          <p:nvPr>
            <a:videoFile r:link="rId1"/>
            <p:extLst>
              <p:ext uri="{DAA4B4D4-6D71-4841-9C94-3DE7FCFB9230}">
                <p14:media xmlns:p14="http://schemas.microsoft.com/office/powerpoint/2010/main" r:link="rId2">
                  <p14:trim st="4026"/>
                </p14:media>
              </p:ext>
            </p:extLst>
          </p:nvPr>
        </p:nvPicPr>
        <p:blipFill>
          <a:blip r:embed="rId5"/>
          <a:stretch>
            <a:fillRect/>
          </a:stretch>
        </p:blipFill>
        <p:spPr>
          <a:xfrm>
            <a:off x="1883664" y="0"/>
            <a:ext cx="8229600" cy="6172200"/>
          </a:xfrm>
          <a:prstGeom prst="rect">
            <a:avLst/>
          </a:prstGeom>
        </p:spPr>
      </p:pic>
    </p:spTree>
    <p:extLst>
      <p:ext uri="{BB962C8B-B14F-4D97-AF65-F5344CB8AC3E}">
        <p14:creationId xmlns:p14="http://schemas.microsoft.com/office/powerpoint/2010/main" val="3792300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Specular tracing</a:t>
            </a:r>
            <a:endParaRPr lang="fr-FR" dirty="0"/>
          </a:p>
        </p:txBody>
      </p:sp>
      <p:sp>
        <p:nvSpPr>
          <p:cNvPr id="3" name="Content Placeholder 2"/>
          <p:cNvSpPr>
            <a:spLocks noGrp="1"/>
          </p:cNvSpPr>
          <p:nvPr>
            <p:ph idx="1"/>
          </p:nvPr>
        </p:nvSpPr>
        <p:spPr/>
        <p:txBody>
          <a:bodyPr/>
          <a:lstStyle/>
          <a:p>
            <a:r>
              <a:rPr lang="en-US" dirty="0" smtClean="0"/>
              <a:t> </a:t>
            </a:r>
            <a:endParaRPr lang="fr-FR" dirty="0"/>
          </a:p>
        </p:txBody>
      </p:sp>
      <p:grpSp>
        <p:nvGrpSpPr>
          <p:cNvPr id="89" name="Group 433"/>
          <p:cNvGrpSpPr/>
          <p:nvPr/>
        </p:nvGrpSpPr>
        <p:grpSpPr>
          <a:xfrm>
            <a:off x="1920749" y="1649189"/>
            <a:ext cx="4345942" cy="4345939"/>
            <a:chOff x="911860" y="2286001"/>
            <a:chExt cx="4345941" cy="4345939"/>
          </a:xfrm>
          <a:effectLst/>
        </p:grpSpPr>
        <p:grpSp>
          <p:nvGrpSpPr>
            <p:cNvPr id="90" name="Group 276"/>
            <p:cNvGrpSpPr/>
            <p:nvPr/>
          </p:nvGrpSpPr>
          <p:grpSpPr>
            <a:xfrm>
              <a:off x="911860" y="4460240"/>
              <a:ext cx="2171700" cy="2171700"/>
              <a:chOff x="3086100" y="2286001"/>
              <a:chExt cx="2171700" cy="2171700"/>
            </a:xfrm>
          </p:grpSpPr>
          <p:sp>
            <p:nvSpPr>
              <p:cNvPr id="106" name="Rectangle 105"/>
              <p:cNvSpPr/>
              <p:nvPr/>
            </p:nvSpPr>
            <p:spPr>
              <a:xfrm rot="5400000">
                <a:off x="4171950" y="3371851"/>
                <a:ext cx="1085850" cy="1085850"/>
              </a:xfrm>
              <a:prstGeom prst="rect">
                <a:avLst/>
              </a:prstGeom>
              <a:noFill/>
              <a:ln w="25400" cap="flat" cmpd="sng" algn="ctr">
                <a:solidFill>
                  <a:srgbClr val="FFFFFF">
                    <a:lumMod val="6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sp>
            <p:nvSpPr>
              <p:cNvPr id="107" name="Rectangle 106"/>
              <p:cNvSpPr/>
              <p:nvPr/>
            </p:nvSpPr>
            <p:spPr>
              <a:xfrm rot="5400000">
                <a:off x="3086100" y="2286001"/>
                <a:ext cx="1085850" cy="1085850"/>
              </a:xfrm>
              <a:prstGeom prst="rect">
                <a:avLst/>
              </a:prstGeom>
              <a:noFill/>
              <a:ln w="25400" cap="flat" cmpd="sng" algn="ctr">
                <a:solidFill>
                  <a:srgbClr val="FFFFFF">
                    <a:lumMod val="6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grpSp>
        <p:grpSp>
          <p:nvGrpSpPr>
            <p:cNvPr id="91" name="Group 273"/>
            <p:cNvGrpSpPr/>
            <p:nvPr/>
          </p:nvGrpSpPr>
          <p:grpSpPr>
            <a:xfrm>
              <a:off x="3086101" y="4457701"/>
              <a:ext cx="2171700" cy="2171700"/>
              <a:chOff x="3086100" y="2286001"/>
              <a:chExt cx="2171700" cy="2171700"/>
            </a:xfrm>
          </p:grpSpPr>
          <p:sp>
            <p:nvSpPr>
              <p:cNvPr id="104" name="Rectangle 103"/>
              <p:cNvSpPr/>
              <p:nvPr/>
            </p:nvSpPr>
            <p:spPr>
              <a:xfrm rot="5400000">
                <a:off x="4171950" y="3371851"/>
                <a:ext cx="1085850" cy="1085850"/>
              </a:xfrm>
              <a:prstGeom prst="rect">
                <a:avLst/>
              </a:prstGeom>
              <a:noFill/>
              <a:ln w="25400" cap="flat" cmpd="sng" algn="ctr">
                <a:solidFill>
                  <a:srgbClr val="FFFFFF">
                    <a:lumMod val="6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sp>
            <p:nvSpPr>
              <p:cNvPr id="105" name="Rectangle 104"/>
              <p:cNvSpPr/>
              <p:nvPr/>
            </p:nvSpPr>
            <p:spPr>
              <a:xfrm rot="5400000">
                <a:off x="3086100" y="2286001"/>
                <a:ext cx="1085850" cy="1085850"/>
              </a:xfrm>
              <a:prstGeom prst="rect">
                <a:avLst/>
              </a:prstGeom>
              <a:noFill/>
              <a:ln w="25400" cap="flat" cmpd="sng" algn="ctr">
                <a:solidFill>
                  <a:srgbClr val="FFFFFF">
                    <a:lumMod val="6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grpSp>
        <p:grpSp>
          <p:nvGrpSpPr>
            <p:cNvPr id="92" name="Group 270"/>
            <p:cNvGrpSpPr/>
            <p:nvPr/>
          </p:nvGrpSpPr>
          <p:grpSpPr>
            <a:xfrm>
              <a:off x="4174671" y="3368040"/>
              <a:ext cx="1082040" cy="1089662"/>
              <a:chOff x="4175760" y="2308861"/>
              <a:chExt cx="1066800" cy="1066800"/>
            </a:xfrm>
          </p:grpSpPr>
          <p:sp>
            <p:nvSpPr>
              <p:cNvPr id="102" name="Rectangle 101"/>
              <p:cNvSpPr/>
              <p:nvPr/>
            </p:nvSpPr>
            <p:spPr>
              <a:xfrm rot="5400000">
                <a:off x="4709160" y="2842261"/>
                <a:ext cx="533400" cy="533400"/>
              </a:xfrm>
              <a:prstGeom prst="rect">
                <a:avLst/>
              </a:prstGeom>
              <a:noFill/>
              <a:ln w="25400" cap="flat" cmpd="sng" algn="ctr">
                <a:solidFill>
                  <a:srgbClr val="FFFFFF">
                    <a:lumMod val="6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sp>
            <p:nvSpPr>
              <p:cNvPr id="103" name="Rectangle 102"/>
              <p:cNvSpPr/>
              <p:nvPr/>
            </p:nvSpPr>
            <p:spPr>
              <a:xfrm rot="5400000">
                <a:off x="4175760" y="2308861"/>
                <a:ext cx="533400" cy="533400"/>
              </a:xfrm>
              <a:prstGeom prst="rect">
                <a:avLst/>
              </a:prstGeom>
              <a:noFill/>
              <a:ln w="25400" cap="flat" cmpd="sng" algn="ctr">
                <a:solidFill>
                  <a:srgbClr val="FFFFFF">
                    <a:lumMod val="6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grpSp>
        <p:grpSp>
          <p:nvGrpSpPr>
            <p:cNvPr id="93" name="Group 267"/>
            <p:cNvGrpSpPr/>
            <p:nvPr/>
          </p:nvGrpSpPr>
          <p:grpSpPr>
            <a:xfrm>
              <a:off x="3086099" y="3369962"/>
              <a:ext cx="1082040" cy="1089662"/>
              <a:chOff x="4175760" y="2300085"/>
              <a:chExt cx="1066800" cy="1066800"/>
            </a:xfrm>
          </p:grpSpPr>
          <p:sp>
            <p:nvSpPr>
              <p:cNvPr id="100" name="Rectangle 99"/>
              <p:cNvSpPr/>
              <p:nvPr/>
            </p:nvSpPr>
            <p:spPr>
              <a:xfrm rot="5400000">
                <a:off x="4709160" y="2833485"/>
                <a:ext cx="533400" cy="533400"/>
              </a:xfrm>
              <a:prstGeom prst="rect">
                <a:avLst/>
              </a:prstGeom>
              <a:noFill/>
              <a:ln w="25400" cap="flat" cmpd="sng" algn="ctr">
                <a:solidFill>
                  <a:srgbClr val="FFFFFF">
                    <a:lumMod val="6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sp>
            <p:nvSpPr>
              <p:cNvPr id="101" name="Rectangle 100"/>
              <p:cNvSpPr/>
              <p:nvPr/>
            </p:nvSpPr>
            <p:spPr>
              <a:xfrm rot="5400000">
                <a:off x="4175760" y="2300085"/>
                <a:ext cx="533400" cy="533400"/>
              </a:xfrm>
              <a:prstGeom prst="rect">
                <a:avLst/>
              </a:prstGeom>
              <a:noFill/>
              <a:ln w="25400" cap="flat" cmpd="sng" algn="ctr">
                <a:solidFill>
                  <a:srgbClr val="FFFFFF">
                    <a:lumMod val="6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grpSp>
        <p:grpSp>
          <p:nvGrpSpPr>
            <p:cNvPr id="94" name="Group 265"/>
            <p:cNvGrpSpPr/>
            <p:nvPr/>
          </p:nvGrpSpPr>
          <p:grpSpPr>
            <a:xfrm>
              <a:off x="4175761" y="2286001"/>
              <a:ext cx="1082040" cy="1080698"/>
              <a:chOff x="4175761" y="2308862"/>
              <a:chExt cx="1066800" cy="1058025"/>
            </a:xfrm>
          </p:grpSpPr>
          <p:sp>
            <p:nvSpPr>
              <p:cNvPr id="98" name="Rectangle 97"/>
              <p:cNvSpPr/>
              <p:nvPr/>
            </p:nvSpPr>
            <p:spPr>
              <a:xfrm rot="5400000">
                <a:off x="4707954" y="2832280"/>
                <a:ext cx="535814" cy="533400"/>
              </a:xfrm>
              <a:prstGeom prst="rect">
                <a:avLst/>
              </a:prstGeom>
              <a:noFill/>
              <a:ln w="25400" cap="flat" cmpd="sng" algn="ctr">
                <a:solidFill>
                  <a:srgbClr val="FFFFFF">
                    <a:lumMod val="6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sp>
            <p:nvSpPr>
              <p:cNvPr id="99" name="Rectangle 98"/>
              <p:cNvSpPr/>
              <p:nvPr/>
            </p:nvSpPr>
            <p:spPr>
              <a:xfrm rot="5400000">
                <a:off x="4181355" y="2303268"/>
                <a:ext cx="522211" cy="533400"/>
              </a:xfrm>
              <a:prstGeom prst="rect">
                <a:avLst/>
              </a:prstGeom>
              <a:noFill/>
              <a:ln w="25400" cap="flat" cmpd="sng" algn="ctr">
                <a:solidFill>
                  <a:srgbClr val="FFFFFF">
                    <a:lumMod val="6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grpSp>
        <p:grpSp>
          <p:nvGrpSpPr>
            <p:cNvPr id="95" name="Group 266"/>
            <p:cNvGrpSpPr/>
            <p:nvPr/>
          </p:nvGrpSpPr>
          <p:grpSpPr>
            <a:xfrm>
              <a:off x="3086100" y="2286001"/>
              <a:ext cx="2171700" cy="2171700"/>
              <a:chOff x="3086100" y="2286001"/>
              <a:chExt cx="2171700" cy="2171700"/>
            </a:xfrm>
          </p:grpSpPr>
          <p:sp>
            <p:nvSpPr>
              <p:cNvPr id="96" name="Rectangle 95"/>
              <p:cNvSpPr/>
              <p:nvPr/>
            </p:nvSpPr>
            <p:spPr>
              <a:xfrm rot="5400000">
                <a:off x="4171950" y="3371851"/>
                <a:ext cx="1085850" cy="1085850"/>
              </a:xfrm>
              <a:prstGeom prst="rect">
                <a:avLst/>
              </a:prstGeom>
              <a:noFill/>
              <a:ln w="25400" cap="flat" cmpd="sng" algn="ctr">
                <a:solidFill>
                  <a:srgbClr val="FFFFFF">
                    <a:lumMod val="6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sp>
            <p:nvSpPr>
              <p:cNvPr id="97" name="Rectangle 96"/>
              <p:cNvSpPr/>
              <p:nvPr/>
            </p:nvSpPr>
            <p:spPr>
              <a:xfrm rot="5400000">
                <a:off x="3086100" y="2286001"/>
                <a:ext cx="1085850" cy="1085850"/>
              </a:xfrm>
              <a:prstGeom prst="rect">
                <a:avLst/>
              </a:prstGeom>
              <a:noFill/>
              <a:ln w="25400" cap="flat" cmpd="sng" algn="ctr">
                <a:solidFill>
                  <a:srgbClr val="FFFFFF">
                    <a:lumMod val="6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grpSp>
      </p:grpSp>
      <p:sp>
        <p:nvSpPr>
          <p:cNvPr id="108" name="Trapezoid 107"/>
          <p:cNvSpPr/>
          <p:nvPr/>
        </p:nvSpPr>
        <p:spPr>
          <a:xfrm rot="16200000">
            <a:off x="5034347" y="3120370"/>
            <a:ext cx="937698" cy="460184"/>
          </a:xfrm>
          <a:prstGeom prst="trapezoid">
            <a:avLst>
              <a:gd name="adj" fmla="val 39642"/>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109" name="Group 456"/>
          <p:cNvGrpSpPr/>
          <p:nvPr/>
        </p:nvGrpSpPr>
        <p:grpSpPr>
          <a:xfrm>
            <a:off x="1923288" y="1649187"/>
            <a:ext cx="4343400" cy="4343400"/>
            <a:chOff x="1066800" y="1676400"/>
            <a:chExt cx="2000264" cy="2000264"/>
          </a:xfrm>
          <a:effectLst/>
        </p:grpSpPr>
        <p:sp>
          <p:nvSpPr>
            <p:cNvPr id="110" name="Rectangle 109"/>
            <p:cNvSpPr/>
            <p:nvPr/>
          </p:nvSpPr>
          <p:spPr>
            <a:xfrm rot="5400000">
              <a:off x="1066800" y="1676400"/>
              <a:ext cx="2000264" cy="2000264"/>
            </a:xfrm>
            <a:prstGeom prst="rect">
              <a:avLst/>
            </a:prstGeom>
            <a:noFill/>
            <a:ln w="25400" cap="flat" cmpd="sng" algn="ctr">
              <a:solidFill>
                <a:srgbClr val="FFFFFF">
                  <a:lumMod val="65000"/>
                </a:srgbClr>
              </a:solid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grpSp>
          <p:nvGrpSpPr>
            <p:cNvPr id="111" name="Group 114"/>
            <p:cNvGrpSpPr/>
            <p:nvPr/>
          </p:nvGrpSpPr>
          <p:grpSpPr>
            <a:xfrm>
              <a:off x="1066800" y="1676400"/>
              <a:ext cx="2000264" cy="2000264"/>
              <a:chOff x="6572264" y="3857628"/>
              <a:chExt cx="2000264" cy="2000264"/>
            </a:xfrm>
          </p:grpSpPr>
          <p:sp>
            <p:nvSpPr>
              <p:cNvPr id="112" name="Rectangle 6"/>
              <p:cNvSpPr/>
              <p:nvPr/>
            </p:nvSpPr>
            <p:spPr>
              <a:xfrm rot="5400000">
                <a:off x="7572396" y="4857760"/>
                <a:ext cx="1000132" cy="1000132"/>
              </a:xfrm>
              <a:prstGeom prst="rect">
                <a:avLst/>
              </a:prstGeom>
              <a:noFill/>
              <a:ln w="25400" cap="flat" cmpd="sng" algn="ctr">
                <a:solidFill>
                  <a:srgbClr val="FFFFFF">
                    <a:lumMod val="65000"/>
                  </a:srgbClr>
                </a:solid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sp>
            <p:nvSpPr>
              <p:cNvPr id="113" name="Rectangle 112"/>
              <p:cNvSpPr/>
              <p:nvPr/>
            </p:nvSpPr>
            <p:spPr>
              <a:xfrm rot="5400000">
                <a:off x="6572264" y="3857628"/>
                <a:ext cx="1000132" cy="1000132"/>
              </a:xfrm>
              <a:prstGeom prst="rect">
                <a:avLst/>
              </a:prstGeom>
              <a:noFill/>
              <a:ln w="25400" cap="flat" cmpd="sng" algn="ctr">
                <a:solidFill>
                  <a:srgbClr val="FFFFFF">
                    <a:lumMod val="65000"/>
                  </a:srgbClr>
                </a:solid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a:endParaRPr>
              </a:p>
            </p:txBody>
          </p:sp>
        </p:grpSp>
      </p:grpSp>
      <p:sp>
        <p:nvSpPr>
          <p:cNvPr id="114" name="Oval 113"/>
          <p:cNvSpPr/>
          <p:nvPr/>
        </p:nvSpPr>
        <p:spPr>
          <a:xfrm rot="16200000">
            <a:off x="4895089" y="2868387"/>
            <a:ext cx="1524000" cy="1066800"/>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alpha val="0"/>
                </a:sys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6" name="Teardrop 135"/>
          <p:cNvSpPr/>
          <p:nvPr/>
        </p:nvSpPr>
        <p:spPr bwMode="auto">
          <a:xfrm rot="6083115">
            <a:off x="4940267" y="2593163"/>
            <a:ext cx="637739" cy="600896"/>
          </a:xfrm>
          <a:prstGeom prst="teardrop">
            <a:avLst>
              <a:gd name="adj" fmla="val 131353"/>
            </a:avLst>
          </a:prstGeom>
          <a:solidFill>
            <a:srgbClr val="9BBB59">
              <a:alpha val="92000"/>
            </a:srgbClr>
          </a:solidFill>
          <a:ln>
            <a:solidFill>
              <a:srgbClr val="00B05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137" name="Group 489"/>
          <p:cNvGrpSpPr/>
          <p:nvPr/>
        </p:nvGrpSpPr>
        <p:grpSpPr>
          <a:xfrm>
            <a:off x="5104522" y="2411189"/>
            <a:ext cx="476368" cy="970930"/>
            <a:chOff x="4095632" y="3048001"/>
            <a:chExt cx="476368" cy="970930"/>
          </a:xfrm>
        </p:grpSpPr>
        <p:cxnSp>
          <p:nvCxnSpPr>
            <p:cNvPr id="138" name="Straight Arrow Connector 137"/>
            <p:cNvCxnSpPr>
              <a:stCxn id="136" idx="7"/>
              <a:endCxn id="136" idx="3"/>
            </p:cNvCxnSpPr>
            <p:nvPr/>
          </p:nvCxnSpPr>
          <p:spPr>
            <a:xfrm flipH="1" flipV="1">
              <a:off x="4095632" y="3267447"/>
              <a:ext cx="467958" cy="751484"/>
            </a:xfrm>
            <a:prstGeom prst="straightConnector1">
              <a:avLst/>
            </a:prstGeom>
            <a:noFill/>
            <a:ln w="38100" cap="flat" cmpd="sng" algn="ctr">
              <a:solidFill>
                <a:srgbClr val="9BBB59">
                  <a:lumMod val="75000"/>
                </a:srgbClr>
              </a:solidFill>
              <a:prstDash val="solid"/>
              <a:headEnd w="med" len="med"/>
              <a:tailEnd type="triangle"/>
            </a:ln>
            <a:effectLst/>
          </p:spPr>
        </p:cxnSp>
        <p:sp>
          <p:nvSpPr>
            <p:cNvPr id="139" name="TextBox 138"/>
            <p:cNvSpPr txBox="1"/>
            <p:nvPr/>
          </p:nvSpPr>
          <p:spPr>
            <a:xfrm>
              <a:off x="4191000" y="3048001"/>
              <a:ext cx="381000" cy="381000"/>
            </a:xfrm>
            <a:prstGeom prst="rect">
              <a:avLst/>
            </a:prstGeom>
            <a:noFill/>
          </p:spPr>
          <p:txBody>
            <a:bodyPr wrap="square" lIns="18000" tIns="10800" rIns="18000" bIns="1080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rgbClr val="B9CF8D"/>
                  </a:solidFill>
                  <a:effectLst/>
                  <a:uLnTx/>
                  <a:uFillTx/>
                  <a:latin typeface="Times Bold Italic" pitchFamily="18" charset="0"/>
                </a:rPr>
                <a:t>l</a:t>
              </a:r>
              <a:endParaRPr kumimoji="0" lang="en-US" sz="1600" b="1" i="1" u="none" strike="noStrike" kern="0" cap="none" spc="0" normalizeH="0" baseline="0" noProof="0" dirty="0">
                <a:ln>
                  <a:noFill/>
                </a:ln>
                <a:solidFill>
                  <a:srgbClr val="B9CF8D"/>
                </a:solidFill>
                <a:effectLst/>
                <a:uLnTx/>
                <a:uFillTx/>
                <a:latin typeface="Times Bold Italic" pitchFamily="18" charset="0"/>
              </a:endParaRPr>
            </a:p>
          </p:txBody>
        </p:sp>
      </p:grpSp>
      <p:sp>
        <p:nvSpPr>
          <p:cNvPr id="140" name="Teardrop 139"/>
          <p:cNvSpPr/>
          <p:nvPr/>
        </p:nvSpPr>
        <p:spPr bwMode="auto">
          <a:xfrm rot="2727185">
            <a:off x="4844238" y="3120128"/>
            <a:ext cx="482847" cy="487218"/>
          </a:xfrm>
          <a:prstGeom prst="teardrop">
            <a:avLst>
              <a:gd name="adj" fmla="val 142831"/>
            </a:avLst>
          </a:prstGeom>
          <a:gradFill rotWithShape="1">
            <a:gsLst>
              <a:gs pos="0">
                <a:srgbClr val="F79646">
                  <a:shade val="51000"/>
                  <a:satMod val="130000"/>
                  <a:alpha val="67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41" name="Straight Arrow Connector 140"/>
          <p:cNvCxnSpPr/>
          <p:nvPr/>
        </p:nvCxnSpPr>
        <p:spPr>
          <a:xfrm flipH="1" flipV="1">
            <a:off x="4829774" y="3367054"/>
            <a:ext cx="722206" cy="12960"/>
          </a:xfrm>
          <a:prstGeom prst="straightConnector1">
            <a:avLst/>
          </a:prstGeom>
          <a:noFill/>
          <a:ln w="38100" cap="flat" cmpd="sng" algn="ctr">
            <a:solidFill>
              <a:srgbClr val="F79646"/>
            </a:solidFill>
            <a:prstDash val="solid"/>
            <a:headEnd w="med" len="med"/>
            <a:tailEnd type="triangle"/>
          </a:ln>
          <a:effectLst>
            <a:outerShdw blurRad="40000" dist="23000" dir="5400000" rotWithShape="0">
              <a:srgbClr val="000000">
                <a:alpha val="35000"/>
              </a:srgbClr>
            </a:outerShdw>
          </a:effectLst>
        </p:spPr>
      </p:cxnSp>
      <p:grpSp>
        <p:nvGrpSpPr>
          <p:cNvPr id="154" name="Group 535"/>
          <p:cNvGrpSpPr/>
          <p:nvPr/>
        </p:nvGrpSpPr>
        <p:grpSpPr>
          <a:xfrm>
            <a:off x="5060059" y="3336651"/>
            <a:ext cx="672691" cy="598924"/>
            <a:chOff x="4051709" y="3973077"/>
            <a:chExt cx="672691" cy="598924"/>
          </a:xfrm>
        </p:grpSpPr>
        <p:sp>
          <p:nvSpPr>
            <p:cNvPr id="155" name="Teardrop 154"/>
            <p:cNvSpPr/>
            <p:nvPr/>
          </p:nvSpPr>
          <p:spPr bwMode="auto">
            <a:xfrm rot="648788">
              <a:off x="4051709" y="3973077"/>
              <a:ext cx="467202" cy="488585"/>
            </a:xfrm>
            <a:prstGeom prst="teardrop">
              <a:avLst/>
            </a:prstGeom>
            <a:solidFill>
              <a:srgbClr val="4F81BD">
                <a:alpha val="68627"/>
              </a:srgbClr>
            </a:solidFill>
            <a:ln>
              <a:solidFill>
                <a:srgbClr val="385D8A"/>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56" name="Straight Arrow Connector 155"/>
            <p:cNvCxnSpPr>
              <a:stCxn id="155" idx="7"/>
            </p:cNvCxnSpPr>
            <p:nvPr/>
          </p:nvCxnSpPr>
          <p:spPr>
            <a:xfrm rot="16200000" flipH="1" flipV="1">
              <a:off x="4208599" y="3953779"/>
              <a:ext cx="284534" cy="419456"/>
            </a:xfrm>
            <a:prstGeom prst="straightConnector1">
              <a:avLst/>
            </a:prstGeom>
            <a:noFill/>
            <a:ln w="25400" cap="flat" cmpd="sng" algn="ctr">
              <a:solidFill>
                <a:srgbClr val="4F81BD"/>
              </a:solidFill>
              <a:prstDash val="solid"/>
              <a:headEnd w="med" len="med"/>
              <a:tailEnd type="triangle"/>
            </a:ln>
            <a:effectLst>
              <a:outerShdw blurRad="40000" dist="20000" dir="5400000" rotWithShape="0">
                <a:srgbClr val="000000">
                  <a:alpha val="38000"/>
                </a:srgbClr>
              </a:outerShdw>
            </a:effectLst>
          </p:spPr>
        </p:cxnSp>
        <p:sp>
          <p:nvSpPr>
            <p:cNvPr id="157" name="TextBox 156"/>
            <p:cNvSpPr txBox="1"/>
            <p:nvPr/>
          </p:nvSpPr>
          <p:spPr>
            <a:xfrm>
              <a:off x="4419600" y="4191001"/>
              <a:ext cx="304800" cy="381000"/>
            </a:xfrm>
            <a:prstGeom prst="rect">
              <a:avLst/>
            </a:prstGeom>
            <a:noFill/>
          </p:spPr>
          <p:txBody>
            <a:bodyPr wrap="square" lIns="18000" tIns="10800" rIns="18000" bIns="1080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1" u="none" strike="noStrike" kern="0" cap="none" spc="0" normalizeH="0" baseline="0" noProof="0" dirty="0" smtClean="0">
                  <a:ln>
                    <a:noFill/>
                  </a:ln>
                  <a:solidFill>
                    <a:srgbClr val="4F81BD"/>
                  </a:solidFill>
                  <a:effectLst/>
                  <a:uLnTx/>
                  <a:uFillTx/>
                  <a:latin typeface="Times Bold Italic" pitchFamily="18" charset="0"/>
                </a:rPr>
                <a:t>d</a:t>
              </a:r>
              <a:endParaRPr kumimoji="0" lang="en-US" sz="2400" b="1" i="1" u="none" strike="noStrike" kern="0" cap="none" spc="0" normalizeH="0" baseline="0" noProof="0" dirty="0">
                <a:ln>
                  <a:noFill/>
                </a:ln>
                <a:solidFill>
                  <a:srgbClr val="4F81BD"/>
                </a:solidFill>
                <a:effectLst/>
                <a:uLnTx/>
                <a:uFillTx/>
                <a:latin typeface="Times Bold Italic" pitchFamily="18" charset="0"/>
              </a:endParaRPr>
            </a:p>
          </p:txBody>
        </p:sp>
      </p:grpSp>
      <p:sp>
        <p:nvSpPr>
          <p:cNvPr id="158" name="Sun 157"/>
          <p:cNvSpPr/>
          <p:nvPr/>
        </p:nvSpPr>
        <p:spPr>
          <a:xfrm>
            <a:off x="5423725" y="3230335"/>
            <a:ext cx="304800" cy="304800"/>
          </a:xfrm>
          <a:prstGeom prst="sun">
            <a:avLst/>
          </a:prstGeom>
          <a:solidFill>
            <a:srgbClr val="FFE000">
              <a:alpha val="78824"/>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grpSp>
        <p:nvGrpSpPr>
          <p:cNvPr id="166" name="Group 505"/>
          <p:cNvGrpSpPr/>
          <p:nvPr/>
        </p:nvGrpSpPr>
        <p:grpSpPr>
          <a:xfrm>
            <a:off x="3395036" y="1115788"/>
            <a:ext cx="1312740" cy="852967"/>
            <a:chOff x="2438400" y="1752600"/>
            <a:chExt cx="1312740" cy="852967"/>
          </a:xfrm>
        </p:grpSpPr>
        <p:sp>
          <p:nvSpPr>
            <p:cNvPr id="167" name="TextBox 166"/>
            <p:cNvSpPr txBox="1"/>
            <p:nvPr/>
          </p:nvSpPr>
          <p:spPr>
            <a:xfrm>
              <a:off x="2438400" y="1752600"/>
              <a:ext cx="685800" cy="609600"/>
            </a:xfrm>
            <a:prstGeom prst="rect">
              <a:avLst/>
            </a:prstGeom>
            <a:noFill/>
          </p:spPr>
          <p:txBody>
            <a:bodyPr wrap="square" lIns="18000" tIns="10800" rIns="18000" bIns="10800" rtlCol="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smtClean="0">
                  <a:ln>
                    <a:noFill/>
                  </a:ln>
                  <a:solidFill>
                    <a:srgbClr val="9BBB59"/>
                  </a:solidFill>
                  <a:effectLst/>
                  <a:uLnTx/>
                  <a:uFillTx/>
                  <a:latin typeface="Calibri"/>
                </a:rPr>
                <a:t>Light source</a:t>
              </a:r>
              <a:endParaRPr kumimoji="0" lang="en-US" sz="1100" b="1" i="1" u="none" strike="noStrike" kern="0" cap="none" spc="0" normalizeH="0" baseline="0" noProof="0" dirty="0">
                <a:ln>
                  <a:noFill/>
                </a:ln>
                <a:solidFill>
                  <a:srgbClr val="9BBB59"/>
                </a:solidFill>
                <a:effectLst/>
                <a:uLnTx/>
                <a:uFillTx/>
                <a:latin typeface="Calibri"/>
              </a:endParaRPr>
            </a:p>
          </p:txBody>
        </p:sp>
        <p:grpSp>
          <p:nvGrpSpPr>
            <p:cNvPr id="168" name="Group 193"/>
            <p:cNvGrpSpPr/>
            <p:nvPr/>
          </p:nvGrpSpPr>
          <p:grpSpPr>
            <a:xfrm rot="19794213">
              <a:off x="3141540" y="1842686"/>
              <a:ext cx="609600" cy="762881"/>
              <a:chOff x="3970641" y="1378557"/>
              <a:chExt cx="947476" cy="1185713"/>
            </a:xfrm>
          </p:grpSpPr>
          <p:sp>
            <p:nvSpPr>
              <p:cNvPr id="170" name="Diagonal Stripe 169"/>
              <p:cNvSpPr/>
              <p:nvPr/>
            </p:nvSpPr>
            <p:spPr>
              <a:xfrm rot="2329405">
                <a:off x="3970641" y="1647473"/>
                <a:ext cx="947476" cy="916797"/>
              </a:xfrm>
              <a:prstGeom prst="diagStripe">
                <a:avLst>
                  <a:gd name="adj" fmla="val 15714"/>
                </a:avLst>
              </a:prstGeom>
              <a:gradFill flip="none" rotWithShape="1">
                <a:gsLst>
                  <a:gs pos="0">
                    <a:srgbClr val="9BBB59">
                      <a:lumMod val="60000"/>
                      <a:lumOff val="40000"/>
                    </a:srgbClr>
                  </a:gs>
                  <a:gs pos="100000">
                    <a:srgbClr val="9BBB59">
                      <a:lumMod val="75000"/>
                    </a:srgbClr>
                  </a:gs>
                </a:gsLst>
                <a:lin ang="2700000" scaled="1"/>
                <a:tileRect/>
              </a:gra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1" name="Oval 170"/>
              <p:cNvSpPr/>
              <p:nvPr/>
            </p:nvSpPr>
            <p:spPr>
              <a:xfrm rot="3224296">
                <a:off x="4276607" y="1379093"/>
                <a:ext cx="216840" cy="215767"/>
              </a:xfrm>
              <a:prstGeom prst="ellipse">
                <a:avLst/>
              </a:prstGeom>
              <a:gradFill flip="none" rotWithShape="1">
                <a:gsLst>
                  <a:gs pos="0">
                    <a:srgbClr val="9BBB59">
                      <a:lumMod val="60000"/>
                      <a:lumOff val="40000"/>
                    </a:srgbClr>
                  </a:gs>
                  <a:gs pos="100000">
                    <a:srgbClr val="9BBB59">
                      <a:lumMod val="75000"/>
                    </a:srgbClr>
                  </a:gs>
                </a:gsLst>
                <a:lin ang="2700000" scaled="1"/>
                <a:tileRect/>
              </a:gra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cxnSp>
          <p:nvCxnSpPr>
            <p:cNvPr id="169" name="Straight Arrow Connector 168"/>
            <p:cNvCxnSpPr/>
            <p:nvPr/>
          </p:nvCxnSpPr>
          <p:spPr>
            <a:xfrm rot="10800000" flipH="1" flipV="1">
              <a:off x="3273877" y="1995984"/>
              <a:ext cx="189718" cy="302988"/>
            </a:xfrm>
            <a:prstGeom prst="straightConnector1">
              <a:avLst/>
            </a:prstGeom>
            <a:gradFill flip="none" rotWithShape="1">
              <a:gsLst>
                <a:gs pos="0">
                  <a:srgbClr val="9BBB59">
                    <a:lumMod val="60000"/>
                    <a:lumOff val="40000"/>
                  </a:srgbClr>
                </a:gs>
                <a:gs pos="100000">
                  <a:srgbClr val="9BBB59">
                    <a:lumMod val="75000"/>
                  </a:srgbClr>
                </a:gs>
              </a:gsLst>
              <a:lin ang="2700000" scaled="1"/>
              <a:tileRect/>
            </a:gradFill>
            <a:ln w="38100" cap="flat" cmpd="sng" algn="ctr">
              <a:solidFill>
                <a:srgbClr val="9BBB59">
                  <a:lumMod val="75000"/>
                </a:srgbClr>
              </a:solidFill>
              <a:prstDash val="solid"/>
              <a:headEnd w="med" len="med"/>
              <a:tailEnd type="triangle"/>
            </a:ln>
            <a:effectLst/>
          </p:spPr>
        </p:cxnSp>
      </p:grpSp>
      <p:sp>
        <p:nvSpPr>
          <p:cNvPr id="172" name="Trapezoid 171"/>
          <p:cNvSpPr/>
          <p:nvPr/>
        </p:nvSpPr>
        <p:spPr>
          <a:xfrm rot="8121305">
            <a:off x="4310364" y="3470482"/>
            <a:ext cx="427790" cy="209942"/>
          </a:xfrm>
          <a:prstGeom prst="trapezoid">
            <a:avLst>
              <a:gd name="adj" fmla="val 39642"/>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3" name="Oval 172"/>
          <p:cNvSpPr/>
          <p:nvPr/>
        </p:nvSpPr>
        <p:spPr>
          <a:xfrm rot="7707337">
            <a:off x="4126075" y="3297482"/>
            <a:ext cx="809889" cy="566922"/>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alpha val="0"/>
                </a:sys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5" name="TextBox 144"/>
          <p:cNvSpPr txBox="1"/>
          <p:nvPr/>
        </p:nvSpPr>
        <p:spPr>
          <a:xfrm>
            <a:off x="4836330" y="2934527"/>
            <a:ext cx="304800" cy="381000"/>
          </a:xfrm>
          <a:prstGeom prst="rect">
            <a:avLst/>
          </a:prstGeom>
          <a:noFill/>
        </p:spPr>
        <p:txBody>
          <a:bodyPr wrap="square" lIns="18000" tIns="10800" rIns="18000" bIns="1080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rgbClr val="F79646"/>
                </a:solidFill>
                <a:effectLst/>
                <a:uLnTx/>
                <a:uFillTx/>
                <a:latin typeface="Times Bold Italic" pitchFamily="18" charset="0"/>
              </a:rPr>
              <a:t>n</a:t>
            </a:r>
            <a:endParaRPr kumimoji="0" lang="en-US" sz="2400" b="1" i="1" u="none" strike="noStrike" kern="0" cap="none" spc="0" normalizeH="0" baseline="0" noProof="0" dirty="0">
              <a:ln>
                <a:noFill/>
              </a:ln>
              <a:solidFill>
                <a:srgbClr val="F79646"/>
              </a:solidFill>
              <a:effectLst/>
              <a:uLnTx/>
              <a:uFillTx/>
              <a:latin typeface="Times Bold Italic" pitchFamily="18" charset="0"/>
            </a:endParaRPr>
          </a:p>
        </p:txBody>
      </p:sp>
      <p:sp>
        <p:nvSpPr>
          <p:cNvPr id="210" name="Sun 209"/>
          <p:cNvSpPr/>
          <p:nvPr/>
        </p:nvSpPr>
        <p:spPr>
          <a:xfrm>
            <a:off x="5434582" y="3222281"/>
            <a:ext cx="304800" cy="304800"/>
          </a:xfrm>
          <a:prstGeom prst="sun">
            <a:avLst/>
          </a:prstGeom>
          <a:solidFill>
            <a:srgbClr val="FFE000">
              <a:alpha val="78824"/>
            </a:srgbClr>
          </a:solidFill>
          <a:ln w="19050" cap="flat" cmpd="sng" algn="ctr">
            <a:noFill/>
            <a:prstDash val="solid"/>
          </a:ln>
          <a:effectLst>
            <a:glow rad="838200">
              <a:srgbClr val="FFFF00">
                <a:alpha val="40000"/>
              </a:srgbClr>
            </a:glow>
            <a:softEdge rad="63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211" name="Trapezoid 210"/>
          <p:cNvSpPr/>
          <p:nvPr/>
        </p:nvSpPr>
        <p:spPr>
          <a:xfrm>
            <a:off x="2013635" y="5082605"/>
            <a:ext cx="2209800" cy="838200"/>
          </a:xfrm>
          <a:prstGeom prst="trapezoid">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212" name="Group 463"/>
          <p:cNvGrpSpPr/>
          <p:nvPr/>
        </p:nvGrpSpPr>
        <p:grpSpPr>
          <a:xfrm>
            <a:off x="1768361" y="3868646"/>
            <a:ext cx="2564714" cy="1917495"/>
            <a:chOff x="745326" y="4501042"/>
            <a:chExt cx="2564714" cy="1917495"/>
          </a:xfrm>
        </p:grpSpPr>
        <p:grpSp>
          <p:nvGrpSpPr>
            <p:cNvPr id="213" name="Group 34"/>
            <p:cNvGrpSpPr/>
            <p:nvPr/>
          </p:nvGrpSpPr>
          <p:grpSpPr>
            <a:xfrm rot="17093301">
              <a:off x="960223" y="4795414"/>
              <a:ext cx="1032372" cy="1462165"/>
              <a:chOff x="3844547" y="2130187"/>
              <a:chExt cx="1032372" cy="1462165"/>
            </a:xfrm>
            <a:solidFill>
              <a:srgbClr val="4F81BD"/>
            </a:solidFill>
          </p:grpSpPr>
          <p:sp>
            <p:nvSpPr>
              <p:cNvPr id="229" name="Flowchart: Merge 228"/>
              <p:cNvSpPr/>
              <p:nvPr/>
            </p:nvSpPr>
            <p:spPr>
              <a:xfrm rot="942518">
                <a:off x="3844547" y="2192579"/>
                <a:ext cx="850913" cy="1399773"/>
              </a:xfrm>
              <a:prstGeom prst="flowChartMerge">
                <a:avLst/>
              </a:prstGeom>
              <a:grp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0" name="Oval 229"/>
              <p:cNvSpPr/>
              <p:nvPr/>
            </p:nvSpPr>
            <p:spPr>
              <a:xfrm rot="1029100">
                <a:off x="4044700" y="2130187"/>
                <a:ext cx="832219" cy="145497"/>
              </a:xfrm>
              <a:prstGeom prst="ellipse">
                <a:avLst/>
              </a:prstGeom>
              <a:grp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214" name="Group 31"/>
            <p:cNvGrpSpPr/>
            <p:nvPr/>
          </p:nvGrpSpPr>
          <p:grpSpPr>
            <a:xfrm rot="2606503">
              <a:off x="2264774" y="4986076"/>
              <a:ext cx="1045266" cy="1432461"/>
              <a:chOff x="3822329" y="2162339"/>
              <a:chExt cx="1045266" cy="1432461"/>
            </a:xfrm>
            <a:solidFill>
              <a:srgbClr val="4F81BD"/>
            </a:solidFill>
          </p:grpSpPr>
          <p:sp>
            <p:nvSpPr>
              <p:cNvPr id="227" name="Flowchart: Merge 226"/>
              <p:cNvSpPr/>
              <p:nvPr/>
            </p:nvSpPr>
            <p:spPr>
              <a:xfrm rot="942518">
                <a:off x="3822329" y="2198275"/>
                <a:ext cx="850913" cy="1396525"/>
              </a:xfrm>
              <a:prstGeom prst="flowChartMerge">
                <a:avLst/>
              </a:prstGeom>
              <a:grp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8" name="Oval 227"/>
              <p:cNvSpPr/>
              <p:nvPr/>
            </p:nvSpPr>
            <p:spPr>
              <a:xfrm rot="1029100">
                <a:off x="4035376" y="2162339"/>
                <a:ext cx="832219" cy="145497"/>
              </a:xfrm>
              <a:prstGeom prst="ellipse">
                <a:avLst/>
              </a:prstGeom>
              <a:grp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215" name="Group 10"/>
            <p:cNvGrpSpPr/>
            <p:nvPr/>
          </p:nvGrpSpPr>
          <p:grpSpPr>
            <a:xfrm rot="286743">
              <a:off x="1837608" y="4578907"/>
              <a:ext cx="1243887" cy="1483510"/>
              <a:chOff x="3967290" y="1750724"/>
              <a:chExt cx="1243887" cy="1483510"/>
            </a:xfrm>
            <a:solidFill>
              <a:srgbClr val="4F81BD"/>
            </a:solidFill>
          </p:grpSpPr>
          <p:sp>
            <p:nvSpPr>
              <p:cNvPr id="225" name="Flowchart: Merge 224"/>
              <p:cNvSpPr/>
              <p:nvPr/>
            </p:nvSpPr>
            <p:spPr>
              <a:xfrm rot="942518">
                <a:off x="3967290" y="1870521"/>
                <a:ext cx="1059203" cy="1363713"/>
              </a:xfrm>
              <a:prstGeom prst="flowChartMerge">
                <a:avLst/>
              </a:prstGeom>
              <a:grp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6" name="Oval 225"/>
              <p:cNvSpPr/>
              <p:nvPr/>
            </p:nvSpPr>
            <p:spPr>
              <a:xfrm rot="1029100">
                <a:off x="4144377" y="1750724"/>
                <a:ext cx="1066800" cy="304800"/>
              </a:xfrm>
              <a:prstGeom prst="ellipse">
                <a:avLst/>
              </a:prstGeom>
              <a:grp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216" name="Group 11"/>
            <p:cNvGrpSpPr/>
            <p:nvPr/>
          </p:nvGrpSpPr>
          <p:grpSpPr>
            <a:xfrm rot="19409568">
              <a:off x="1266287" y="4501042"/>
              <a:ext cx="1249200" cy="1522030"/>
              <a:chOff x="3961977" y="1750724"/>
              <a:chExt cx="1249200" cy="1522030"/>
            </a:xfrm>
          </p:grpSpPr>
          <p:sp>
            <p:nvSpPr>
              <p:cNvPr id="223" name="Flowchart: Merge 222"/>
              <p:cNvSpPr/>
              <p:nvPr/>
            </p:nvSpPr>
            <p:spPr>
              <a:xfrm rot="942518">
                <a:off x="3961977" y="1869788"/>
                <a:ext cx="1059203" cy="1402966"/>
              </a:xfrm>
              <a:prstGeom prst="flowChartMerg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4" name="Oval 223"/>
              <p:cNvSpPr/>
              <p:nvPr/>
            </p:nvSpPr>
            <p:spPr>
              <a:xfrm rot="1029100">
                <a:off x="4144377" y="1750724"/>
                <a:ext cx="1066800" cy="304800"/>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217" name="Group 25"/>
            <p:cNvGrpSpPr/>
            <p:nvPr/>
          </p:nvGrpSpPr>
          <p:grpSpPr>
            <a:xfrm rot="17114171">
              <a:off x="896919" y="4932469"/>
              <a:ext cx="1217039" cy="1349959"/>
              <a:chOff x="3853466" y="1993432"/>
              <a:chExt cx="1217039" cy="1349959"/>
            </a:xfrm>
            <a:solidFill>
              <a:srgbClr val="4F81BD"/>
            </a:solidFill>
          </p:grpSpPr>
          <p:sp>
            <p:nvSpPr>
              <p:cNvPr id="221" name="Flowchart: Merge 220"/>
              <p:cNvSpPr/>
              <p:nvPr/>
            </p:nvSpPr>
            <p:spPr>
              <a:xfrm rot="942518">
                <a:off x="3853466" y="2323310"/>
                <a:ext cx="1074880" cy="1020081"/>
              </a:xfrm>
              <a:prstGeom prst="flowChartMerge">
                <a:avLst/>
              </a:prstGeom>
              <a:solidFill>
                <a:srgbClr val="4F81BD">
                  <a:alpha val="6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2" name="Oval 221"/>
              <p:cNvSpPr/>
              <p:nvPr/>
            </p:nvSpPr>
            <p:spPr>
              <a:xfrm rot="1029100">
                <a:off x="4004505" y="1993432"/>
                <a:ext cx="1066000" cy="615581"/>
              </a:xfrm>
              <a:prstGeom prst="ellipse">
                <a:avLst/>
              </a:prstGeom>
              <a:grp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218" name="Group 14"/>
            <p:cNvGrpSpPr/>
            <p:nvPr/>
          </p:nvGrpSpPr>
          <p:grpSpPr>
            <a:xfrm rot="20604677">
              <a:off x="1482444" y="4763249"/>
              <a:ext cx="1223971" cy="1246604"/>
              <a:chOff x="3858120" y="1995111"/>
              <a:chExt cx="1223971" cy="1246604"/>
            </a:xfrm>
            <a:solidFill>
              <a:srgbClr val="4F81BD"/>
            </a:solidFill>
          </p:grpSpPr>
          <p:sp>
            <p:nvSpPr>
              <p:cNvPr id="219" name="Flowchart: Merge 218"/>
              <p:cNvSpPr/>
              <p:nvPr/>
            </p:nvSpPr>
            <p:spPr>
              <a:xfrm rot="942518">
                <a:off x="3858120" y="2326253"/>
                <a:ext cx="1100927" cy="915462"/>
              </a:xfrm>
              <a:prstGeom prst="flowChartMerge">
                <a:avLst/>
              </a:prstGeom>
              <a:solidFill>
                <a:srgbClr val="4F81BD">
                  <a:alpha val="49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0" name="Oval 219"/>
              <p:cNvSpPr/>
              <p:nvPr/>
            </p:nvSpPr>
            <p:spPr>
              <a:xfrm rot="1029100">
                <a:off x="3997994" y="1995111"/>
                <a:ext cx="1084097" cy="657822"/>
              </a:xfrm>
              <a:prstGeom prst="ellipse">
                <a:avLst/>
              </a:prstGeom>
              <a:grp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grpSp>
        <p:nvGrpSpPr>
          <p:cNvPr id="231" name="Group 482"/>
          <p:cNvGrpSpPr/>
          <p:nvPr/>
        </p:nvGrpSpPr>
        <p:grpSpPr>
          <a:xfrm>
            <a:off x="3629978" y="3659495"/>
            <a:ext cx="1812658" cy="2194772"/>
            <a:chOff x="2606943" y="4291893"/>
            <a:chExt cx="1812657" cy="2194772"/>
          </a:xfrm>
        </p:grpSpPr>
        <p:grpSp>
          <p:nvGrpSpPr>
            <p:cNvPr id="232" name="Group 40"/>
            <p:cNvGrpSpPr/>
            <p:nvPr/>
          </p:nvGrpSpPr>
          <p:grpSpPr>
            <a:xfrm rot="2103234">
              <a:off x="2606943" y="4291893"/>
              <a:ext cx="886597" cy="2194772"/>
              <a:chOff x="4261515" y="2049242"/>
              <a:chExt cx="886597" cy="1199457"/>
            </a:xfrm>
            <a:solidFill>
              <a:srgbClr val="C0504D"/>
            </a:solidFill>
          </p:grpSpPr>
          <p:sp>
            <p:nvSpPr>
              <p:cNvPr id="234" name="Flowchart: Merge 233"/>
              <p:cNvSpPr/>
              <p:nvPr/>
            </p:nvSpPr>
            <p:spPr>
              <a:xfrm rot="864202">
                <a:off x="4261515" y="2084962"/>
                <a:ext cx="630185" cy="1163737"/>
              </a:xfrm>
              <a:prstGeom prst="flowChartMerge">
                <a:avLst/>
              </a:prstGeom>
              <a:grp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5" name="Oval 234"/>
              <p:cNvSpPr/>
              <p:nvPr/>
            </p:nvSpPr>
            <p:spPr>
              <a:xfrm rot="842366">
                <a:off x="4520627" y="2049242"/>
                <a:ext cx="627485" cy="115455"/>
              </a:xfrm>
              <a:prstGeom prst="ellipse">
                <a:avLst/>
              </a:prstGeom>
              <a:grp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33" name="TextBox 232"/>
            <p:cNvSpPr txBox="1"/>
            <p:nvPr/>
          </p:nvSpPr>
          <p:spPr>
            <a:xfrm>
              <a:off x="3581400" y="5029200"/>
              <a:ext cx="838200" cy="685800"/>
            </a:xfrm>
            <a:prstGeom prst="rect">
              <a:avLst/>
            </a:prstGeom>
            <a:noFill/>
          </p:spPr>
          <p:txBody>
            <a:bodyPr wrap="square" lIns="18000" tIns="10800" rIns="18000" bIns="1080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err="1" smtClean="0">
                  <a:ln>
                    <a:noFill/>
                  </a:ln>
                  <a:solidFill>
                    <a:srgbClr val="CA6A68"/>
                  </a:solidFill>
                  <a:effectLst/>
                  <a:uLnTx/>
                  <a:uFillTx/>
                  <a:latin typeface="Calibri"/>
                </a:rPr>
                <a:t>Specular</a:t>
              </a:r>
              <a:r>
                <a:rPr kumimoji="0" lang="en-US" sz="1600" b="1" i="1" u="none" strike="noStrike" kern="0" cap="none" spc="0" normalizeH="0" baseline="0" noProof="0" dirty="0" smtClean="0">
                  <a:ln>
                    <a:noFill/>
                  </a:ln>
                  <a:solidFill>
                    <a:srgbClr val="CA6A68"/>
                  </a:solidFill>
                  <a:effectLst/>
                  <a:uLnTx/>
                  <a:uFillTx/>
                  <a:latin typeface="Calibri"/>
                </a:rPr>
                <a:t> cone</a:t>
              </a:r>
              <a:endParaRPr kumimoji="0" lang="en-US" sz="1600" b="1" i="1" u="none" strike="noStrike" kern="0" cap="none" spc="0" normalizeH="0" baseline="0" noProof="0" dirty="0">
                <a:ln>
                  <a:noFill/>
                </a:ln>
                <a:solidFill>
                  <a:srgbClr val="CA6A68"/>
                </a:solidFill>
                <a:effectLst/>
                <a:uLnTx/>
                <a:uFillTx/>
                <a:latin typeface="Calibri"/>
              </a:endParaRPr>
            </a:p>
          </p:txBody>
        </p:sp>
      </p:grpSp>
      <p:sp>
        <p:nvSpPr>
          <p:cNvPr id="236" name="TextBox 235"/>
          <p:cNvSpPr txBox="1"/>
          <p:nvPr/>
        </p:nvSpPr>
        <p:spPr>
          <a:xfrm>
            <a:off x="2537894" y="3524619"/>
            <a:ext cx="1219200" cy="304799"/>
          </a:xfrm>
          <a:prstGeom prst="rect">
            <a:avLst/>
          </a:prstGeom>
          <a:noFill/>
        </p:spPr>
        <p:txBody>
          <a:bodyPr wrap="square" lIns="18000" tIns="10800" rIns="18000" bIns="1080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smtClean="0">
                <a:ln>
                  <a:noFill/>
                </a:ln>
                <a:solidFill>
                  <a:srgbClr val="4F81BD"/>
                </a:solidFill>
                <a:effectLst/>
                <a:uLnTx/>
                <a:uFillTx/>
                <a:latin typeface="Calibri"/>
              </a:rPr>
              <a:t>Diffuse cones</a:t>
            </a:r>
            <a:endParaRPr kumimoji="0" lang="en-US" sz="1600" b="1" i="1" u="none" strike="noStrike" kern="0" cap="none" spc="0" normalizeH="0" baseline="0" noProof="0" dirty="0">
              <a:ln>
                <a:noFill/>
              </a:ln>
              <a:solidFill>
                <a:srgbClr val="4F81BD"/>
              </a:solidFill>
              <a:effectLst/>
              <a:uLnTx/>
              <a:uFillTx/>
              <a:latin typeface="Calibri"/>
            </a:endParaRPr>
          </a:p>
        </p:txBody>
      </p:sp>
      <p:grpSp>
        <p:nvGrpSpPr>
          <p:cNvPr id="237" name="Group 494"/>
          <p:cNvGrpSpPr/>
          <p:nvPr/>
        </p:nvGrpSpPr>
        <p:grpSpPr>
          <a:xfrm>
            <a:off x="3079645" y="4320605"/>
            <a:ext cx="381793" cy="1067597"/>
            <a:chOff x="2056607" y="4953001"/>
            <a:chExt cx="381793" cy="1067597"/>
          </a:xfrm>
        </p:grpSpPr>
        <p:cxnSp>
          <p:nvCxnSpPr>
            <p:cNvPr id="238" name="Straight Arrow Connector 237"/>
            <p:cNvCxnSpPr/>
            <p:nvPr/>
          </p:nvCxnSpPr>
          <p:spPr>
            <a:xfrm rot="5400000" flipH="1" flipV="1">
              <a:off x="1637506" y="5600702"/>
              <a:ext cx="838997" cy="795"/>
            </a:xfrm>
            <a:prstGeom prst="straightConnector1">
              <a:avLst/>
            </a:prstGeom>
            <a:noFill/>
            <a:ln w="38100" cap="flat" cmpd="sng" algn="ctr">
              <a:solidFill>
                <a:srgbClr val="F79646"/>
              </a:solidFill>
              <a:prstDash val="solid"/>
              <a:headEnd w="med" len="med"/>
              <a:tailEnd type="triangle"/>
            </a:ln>
            <a:effectLst>
              <a:outerShdw blurRad="40000" dist="23000" dir="5400000" rotWithShape="0">
                <a:srgbClr val="000000">
                  <a:alpha val="35000"/>
                </a:srgbClr>
              </a:outerShdw>
            </a:effectLst>
          </p:spPr>
        </p:cxnSp>
        <p:sp>
          <p:nvSpPr>
            <p:cNvPr id="239" name="TextBox 238"/>
            <p:cNvSpPr txBox="1"/>
            <p:nvPr/>
          </p:nvSpPr>
          <p:spPr>
            <a:xfrm>
              <a:off x="2133600" y="4953001"/>
              <a:ext cx="304800" cy="381000"/>
            </a:xfrm>
            <a:prstGeom prst="rect">
              <a:avLst/>
            </a:prstGeom>
            <a:noFill/>
          </p:spPr>
          <p:txBody>
            <a:bodyPr wrap="square" lIns="18000" tIns="10800" rIns="18000" bIns="1080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rgbClr val="F79646"/>
                  </a:solidFill>
                  <a:effectLst/>
                  <a:uLnTx/>
                  <a:uFillTx/>
                  <a:latin typeface="Calibri"/>
                </a:rPr>
                <a:t>n</a:t>
              </a:r>
              <a:endParaRPr kumimoji="0" lang="en-US" sz="2400" b="1" i="1" u="none" strike="noStrike" kern="0" cap="none" spc="0" normalizeH="0" baseline="0" noProof="0" dirty="0">
                <a:ln>
                  <a:noFill/>
                </a:ln>
                <a:solidFill>
                  <a:srgbClr val="F79646"/>
                </a:solidFill>
                <a:effectLst/>
                <a:uLnTx/>
                <a:uFillTx/>
                <a:latin typeface="Calibri"/>
              </a:endParaRPr>
            </a:p>
          </p:txBody>
        </p:sp>
      </p:grpSp>
      <p:grpSp>
        <p:nvGrpSpPr>
          <p:cNvPr id="249" name="Group 502"/>
          <p:cNvGrpSpPr/>
          <p:nvPr/>
        </p:nvGrpSpPr>
        <p:grpSpPr>
          <a:xfrm>
            <a:off x="847098" y="4113411"/>
            <a:ext cx="2219190" cy="1269577"/>
            <a:chOff x="-161790" y="4750224"/>
            <a:chExt cx="2219190" cy="1269577"/>
          </a:xfrm>
        </p:grpSpPr>
        <p:cxnSp>
          <p:nvCxnSpPr>
            <p:cNvPr id="250" name="Straight Arrow Connector 249"/>
            <p:cNvCxnSpPr/>
            <p:nvPr/>
          </p:nvCxnSpPr>
          <p:spPr>
            <a:xfrm>
              <a:off x="728472" y="4750224"/>
              <a:ext cx="1328928" cy="1269577"/>
            </a:xfrm>
            <a:prstGeom prst="straightConnector1">
              <a:avLst/>
            </a:prstGeom>
            <a:noFill/>
            <a:ln w="25400" cap="flat" cmpd="sng" algn="ctr">
              <a:solidFill>
                <a:srgbClr val="C0504D"/>
              </a:solidFill>
              <a:prstDash val="solid"/>
              <a:headEnd type="triangle" w="med" len="med"/>
              <a:tailEnd type="none"/>
            </a:ln>
            <a:effectLst>
              <a:outerShdw blurRad="40000" dist="20000" dir="5400000" rotWithShape="0">
                <a:srgbClr val="000000">
                  <a:alpha val="38000"/>
                </a:srgbClr>
              </a:outerShdw>
            </a:effectLst>
          </p:spPr>
        </p:cxnSp>
        <p:sp>
          <p:nvSpPr>
            <p:cNvPr id="251" name="TextBox 250"/>
            <p:cNvSpPr txBox="1"/>
            <p:nvPr/>
          </p:nvSpPr>
          <p:spPr>
            <a:xfrm>
              <a:off x="-161790" y="4885266"/>
              <a:ext cx="914400" cy="533400"/>
            </a:xfrm>
            <a:prstGeom prst="rect">
              <a:avLst/>
            </a:prstGeom>
            <a:noFill/>
          </p:spPr>
          <p:txBody>
            <a:bodyPr wrap="square" lIns="18000" tIns="10800" rIns="18000" bIns="10800" rtlCol="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smtClean="0">
                  <a:ln>
                    <a:noFill/>
                  </a:ln>
                  <a:solidFill>
                    <a:srgbClr val="CA6A68"/>
                  </a:solidFill>
                  <a:effectLst/>
                  <a:uLnTx/>
                  <a:uFillTx/>
                  <a:latin typeface="Calibri"/>
                </a:rPr>
                <a:t>View direction</a:t>
              </a:r>
              <a:endParaRPr kumimoji="0" lang="en-US" sz="1600" b="1" i="1" u="none" strike="noStrike" kern="0" cap="none" spc="0" normalizeH="0" baseline="0" noProof="0" dirty="0">
                <a:ln>
                  <a:noFill/>
                </a:ln>
                <a:solidFill>
                  <a:srgbClr val="CA6A68"/>
                </a:solidFill>
                <a:effectLst/>
                <a:uLnTx/>
                <a:uFillTx/>
                <a:latin typeface="Calibri"/>
              </a:endParaRPr>
            </a:p>
          </p:txBody>
        </p:sp>
      </p:grpSp>
      <p:pic>
        <p:nvPicPr>
          <p:cNvPr id="252" name="Picture 251" descr="OctreeLOD_1.png"/>
          <p:cNvPicPr>
            <a:picLocks noChangeAspect="1"/>
          </p:cNvPicPr>
          <p:nvPr/>
        </p:nvPicPr>
        <p:blipFill>
          <a:blip r:embed="rId3" cstate="print"/>
          <a:srcRect t="86608" r="91688" b="3300"/>
          <a:stretch>
            <a:fillRect/>
          </a:stretch>
        </p:blipFill>
        <p:spPr>
          <a:xfrm rot="5112067">
            <a:off x="1111560" y="3536660"/>
            <a:ext cx="587073" cy="617576"/>
          </a:xfrm>
          <a:prstGeom prst="rect">
            <a:avLst/>
          </a:prstGeom>
          <a:ln>
            <a:noFill/>
          </a:ln>
          <a:effectLst>
            <a:outerShdw blurRad="50800" dist="38100" dir="8100000" algn="tr" rotWithShape="0">
              <a:prstClr val="black">
                <a:alpha val="40000"/>
              </a:prstClr>
            </a:outerShdw>
          </a:effectLst>
        </p:spPr>
      </p:pic>
      <p:grpSp>
        <p:nvGrpSpPr>
          <p:cNvPr id="243" name="Group 530"/>
          <p:cNvGrpSpPr/>
          <p:nvPr/>
        </p:nvGrpSpPr>
        <p:grpSpPr>
          <a:xfrm>
            <a:off x="2377705" y="4395850"/>
            <a:ext cx="1941419" cy="1321176"/>
            <a:chOff x="1354667" y="5028246"/>
            <a:chExt cx="1941419" cy="1321176"/>
          </a:xfrm>
        </p:grpSpPr>
        <p:grpSp>
          <p:nvGrpSpPr>
            <p:cNvPr id="244" name="Group 22"/>
            <p:cNvGrpSpPr/>
            <p:nvPr/>
          </p:nvGrpSpPr>
          <p:grpSpPr>
            <a:xfrm rot="2606503">
              <a:off x="2083018" y="5028246"/>
              <a:ext cx="1213068" cy="1321176"/>
              <a:chOff x="3857437" y="1993432"/>
              <a:chExt cx="1213068" cy="1321176"/>
            </a:xfrm>
          </p:grpSpPr>
          <p:sp>
            <p:nvSpPr>
              <p:cNvPr id="246" name="Flowchart: Merge 245"/>
              <p:cNvSpPr/>
              <p:nvPr/>
            </p:nvSpPr>
            <p:spPr>
              <a:xfrm rot="942518">
                <a:off x="3857437" y="2323857"/>
                <a:ext cx="1074880" cy="990751"/>
              </a:xfrm>
              <a:prstGeom prst="flowChartMerge">
                <a:avLst/>
              </a:prstGeom>
              <a:solidFill>
                <a:srgbClr val="4F81BD">
                  <a:alpha val="8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7" name="Oval 246"/>
              <p:cNvSpPr/>
              <p:nvPr/>
            </p:nvSpPr>
            <p:spPr>
              <a:xfrm rot="1029100">
                <a:off x="4004505" y="1993432"/>
                <a:ext cx="1066000" cy="615581"/>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45" name="Oval 244"/>
            <p:cNvSpPr/>
            <p:nvPr/>
          </p:nvSpPr>
          <p:spPr>
            <a:xfrm>
              <a:off x="1354667" y="5435603"/>
              <a:ext cx="1388533" cy="880534"/>
            </a:xfrm>
            <a:prstGeom prst="ellipse">
              <a:avLst/>
            </a:prstGeom>
            <a:solidFill>
              <a:srgbClr val="4F81BD">
                <a:alpha val="7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253" name="Group 252"/>
          <p:cNvGrpSpPr/>
          <p:nvPr/>
        </p:nvGrpSpPr>
        <p:grpSpPr>
          <a:xfrm>
            <a:off x="6157262" y="3165348"/>
            <a:ext cx="4663137" cy="2982609"/>
            <a:chOff x="5051107" y="1124744"/>
            <a:chExt cx="3818633" cy="2442452"/>
          </a:xfrm>
        </p:grpSpPr>
        <p:grpSp>
          <p:nvGrpSpPr>
            <p:cNvPr id="254" name="Group 185"/>
            <p:cNvGrpSpPr/>
            <p:nvPr/>
          </p:nvGrpSpPr>
          <p:grpSpPr>
            <a:xfrm>
              <a:off x="7423452" y="2278402"/>
              <a:ext cx="1288798" cy="1288794"/>
              <a:chOff x="1571596" y="3030017"/>
              <a:chExt cx="1655140" cy="1655134"/>
            </a:xfrm>
            <a:scene3d>
              <a:camera prst="isometricOffAxis2Top"/>
              <a:lightRig rig="threePt" dir="t"/>
            </a:scene3d>
          </p:grpSpPr>
          <p:sp>
            <p:nvSpPr>
              <p:cNvPr id="380" name="Rectangle 379"/>
              <p:cNvSpPr/>
              <p:nvPr/>
            </p:nvSpPr>
            <p:spPr>
              <a:xfrm>
                <a:off x="1571597" y="4478259"/>
                <a:ext cx="206892"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81" name="Rectangle 380"/>
              <p:cNvSpPr/>
              <p:nvPr/>
            </p:nvSpPr>
            <p:spPr>
              <a:xfrm>
                <a:off x="1778489" y="4478259"/>
                <a:ext cx="206892"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82" name="Rectangle 381"/>
              <p:cNvSpPr/>
              <p:nvPr/>
            </p:nvSpPr>
            <p:spPr>
              <a:xfrm>
                <a:off x="1571597" y="4271369"/>
                <a:ext cx="206892"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83" name="Rectangle 382"/>
              <p:cNvSpPr/>
              <p:nvPr/>
            </p:nvSpPr>
            <p:spPr>
              <a:xfrm>
                <a:off x="1778489" y="4271369"/>
                <a:ext cx="206892"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84" name="Rectangle 383"/>
              <p:cNvSpPr/>
              <p:nvPr/>
            </p:nvSpPr>
            <p:spPr>
              <a:xfrm>
                <a:off x="1985381" y="4478259"/>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85" name="Rectangle 384"/>
              <p:cNvSpPr/>
              <p:nvPr/>
            </p:nvSpPr>
            <p:spPr>
              <a:xfrm>
                <a:off x="2192273" y="4478259"/>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86" name="Rectangle 385"/>
              <p:cNvSpPr/>
              <p:nvPr/>
            </p:nvSpPr>
            <p:spPr>
              <a:xfrm>
                <a:off x="1985381" y="4271369"/>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87" name="Rectangle 386"/>
              <p:cNvSpPr/>
              <p:nvPr/>
            </p:nvSpPr>
            <p:spPr>
              <a:xfrm>
                <a:off x="2192273" y="4271369"/>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88" name="Rectangle 387"/>
              <p:cNvSpPr/>
              <p:nvPr/>
            </p:nvSpPr>
            <p:spPr>
              <a:xfrm>
                <a:off x="1571597" y="4064477"/>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89" name="Rectangle 388"/>
              <p:cNvSpPr/>
              <p:nvPr/>
            </p:nvSpPr>
            <p:spPr>
              <a:xfrm>
                <a:off x="1778489" y="4064477"/>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90" name="Rectangle 389"/>
              <p:cNvSpPr/>
              <p:nvPr/>
            </p:nvSpPr>
            <p:spPr>
              <a:xfrm>
                <a:off x="1571597" y="3857586"/>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91" name="Rectangle 390"/>
              <p:cNvSpPr/>
              <p:nvPr/>
            </p:nvSpPr>
            <p:spPr>
              <a:xfrm>
                <a:off x="1778489" y="3857586"/>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92" name="Rectangle 39"/>
              <p:cNvSpPr/>
              <p:nvPr/>
            </p:nvSpPr>
            <p:spPr>
              <a:xfrm>
                <a:off x="1985381" y="4064477"/>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93" name="Rectangle 40"/>
              <p:cNvSpPr/>
              <p:nvPr/>
            </p:nvSpPr>
            <p:spPr>
              <a:xfrm>
                <a:off x="2192273" y="4064476"/>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94" name="Rectangle 41"/>
              <p:cNvSpPr/>
              <p:nvPr/>
            </p:nvSpPr>
            <p:spPr>
              <a:xfrm>
                <a:off x="1985381" y="3857586"/>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95" name="Rectangle 42"/>
              <p:cNvSpPr/>
              <p:nvPr/>
            </p:nvSpPr>
            <p:spPr>
              <a:xfrm>
                <a:off x="2192273" y="3857584"/>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96" name="Rectangle 395"/>
              <p:cNvSpPr/>
              <p:nvPr/>
            </p:nvSpPr>
            <p:spPr>
              <a:xfrm>
                <a:off x="2399164" y="4478259"/>
                <a:ext cx="206892"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97" name="Rectangle 396"/>
              <p:cNvSpPr/>
              <p:nvPr/>
            </p:nvSpPr>
            <p:spPr>
              <a:xfrm>
                <a:off x="2606056" y="4478259"/>
                <a:ext cx="206892"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98" name="Rectangle 397"/>
              <p:cNvSpPr/>
              <p:nvPr/>
            </p:nvSpPr>
            <p:spPr>
              <a:xfrm>
                <a:off x="2399164" y="4271369"/>
                <a:ext cx="206892"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99" name="Rectangle 398"/>
              <p:cNvSpPr/>
              <p:nvPr/>
            </p:nvSpPr>
            <p:spPr>
              <a:xfrm>
                <a:off x="2606056" y="4271369"/>
                <a:ext cx="206892"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00" name="Rectangle 399"/>
              <p:cNvSpPr/>
              <p:nvPr/>
            </p:nvSpPr>
            <p:spPr>
              <a:xfrm>
                <a:off x="2812948" y="4478259"/>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01" name="Rectangle 400"/>
              <p:cNvSpPr/>
              <p:nvPr/>
            </p:nvSpPr>
            <p:spPr>
              <a:xfrm>
                <a:off x="3019840" y="4478259"/>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02" name="Rectangle 401"/>
              <p:cNvSpPr/>
              <p:nvPr/>
            </p:nvSpPr>
            <p:spPr>
              <a:xfrm>
                <a:off x="2812948" y="4271369"/>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03" name="Rectangle 402"/>
              <p:cNvSpPr/>
              <p:nvPr/>
            </p:nvSpPr>
            <p:spPr>
              <a:xfrm>
                <a:off x="3019840" y="4271369"/>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04" name="Rectangle 403"/>
              <p:cNvSpPr/>
              <p:nvPr/>
            </p:nvSpPr>
            <p:spPr>
              <a:xfrm>
                <a:off x="2399164" y="4064477"/>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05" name="Rectangle 404"/>
              <p:cNvSpPr/>
              <p:nvPr/>
            </p:nvSpPr>
            <p:spPr>
              <a:xfrm>
                <a:off x="2606056" y="4064477"/>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06" name="Rectangle 405"/>
              <p:cNvSpPr/>
              <p:nvPr/>
            </p:nvSpPr>
            <p:spPr>
              <a:xfrm>
                <a:off x="2399164" y="3857586"/>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07" name="Rectangle 406"/>
              <p:cNvSpPr/>
              <p:nvPr/>
            </p:nvSpPr>
            <p:spPr>
              <a:xfrm>
                <a:off x="2606056" y="3857586"/>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08" name="Rectangle 407"/>
              <p:cNvSpPr/>
              <p:nvPr/>
            </p:nvSpPr>
            <p:spPr>
              <a:xfrm>
                <a:off x="2812948" y="4064477"/>
                <a:ext cx="206892"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09" name="Rectangle 408"/>
              <p:cNvSpPr/>
              <p:nvPr/>
            </p:nvSpPr>
            <p:spPr>
              <a:xfrm>
                <a:off x="3019840" y="4064476"/>
                <a:ext cx="206892"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10" name="Rectangle 409"/>
              <p:cNvSpPr/>
              <p:nvPr/>
            </p:nvSpPr>
            <p:spPr>
              <a:xfrm>
                <a:off x="2812948" y="3857586"/>
                <a:ext cx="206892"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11" name="Rectangle 410"/>
              <p:cNvSpPr/>
              <p:nvPr/>
            </p:nvSpPr>
            <p:spPr>
              <a:xfrm>
                <a:off x="3019840" y="3857584"/>
                <a:ext cx="206892"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12" name="Rectangle 411"/>
              <p:cNvSpPr/>
              <p:nvPr/>
            </p:nvSpPr>
            <p:spPr>
              <a:xfrm>
                <a:off x="1571596" y="3650692"/>
                <a:ext cx="206891"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13" name="Rectangle 412"/>
              <p:cNvSpPr/>
              <p:nvPr/>
            </p:nvSpPr>
            <p:spPr>
              <a:xfrm>
                <a:off x="1778487" y="3650692"/>
                <a:ext cx="206891"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14" name="Rectangle 413"/>
              <p:cNvSpPr/>
              <p:nvPr/>
            </p:nvSpPr>
            <p:spPr>
              <a:xfrm>
                <a:off x="1571596" y="3443802"/>
                <a:ext cx="206891"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15" name="Rectangle 414"/>
              <p:cNvSpPr/>
              <p:nvPr/>
            </p:nvSpPr>
            <p:spPr>
              <a:xfrm>
                <a:off x="1778487" y="3443802"/>
                <a:ext cx="206891"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16" name="Rectangle 415"/>
              <p:cNvSpPr/>
              <p:nvPr/>
            </p:nvSpPr>
            <p:spPr>
              <a:xfrm>
                <a:off x="1985379" y="3650692"/>
                <a:ext cx="206891"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17" name="Rectangle 416"/>
              <p:cNvSpPr/>
              <p:nvPr/>
            </p:nvSpPr>
            <p:spPr>
              <a:xfrm>
                <a:off x="2192270" y="3650692"/>
                <a:ext cx="206891"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18" name="Rectangle 417"/>
              <p:cNvSpPr/>
              <p:nvPr/>
            </p:nvSpPr>
            <p:spPr>
              <a:xfrm>
                <a:off x="1985379" y="3443802"/>
                <a:ext cx="206891"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19" name="Rectangle 418"/>
              <p:cNvSpPr/>
              <p:nvPr/>
            </p:nvSpPr>
            <p:spPr>
              <a:xfrm>
                <a:off x="2192270" y="3443802"/>
                <a:ext cx="206891"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20" name="Rectangle 419"/>
              <p:cNvSpPr/>
              <p:nvPr/>
            </p:nvSpPr>
            <p:spPr>
              <a:xfrm>
                <a:off x="1571596" y="3236910"/>
                <a:ext cx="206891"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21" name="Rectangle 420"/>
              <p:cNvSpPr/>
              <p:nvPr/>
            </p:nvSpPr>
            <p:spPr>
              <a:xfrm>
                <a:off x="1778487" y="3236910"/>
                <a:ext cx="206891"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22" name="Rectangle 421"/>
              <p:cNvSpPr/>
              <p:nvPr/>
            </p:nvSpPr>
            <p:spPr>
              <a:xfrm>
                <a:off x="1571596" y="3030019"/>
                <a:ext cx="206891"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23" name="Rectangle 422"/>
              <p:cNvSpPr/>
              <p:nvPr/>
            </p:nvSpPr>
            <p:spPr>
              <a:xfrm>
                <a:off x="1778487" y="3030019"/>
                <a:ext cx="206891"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24" name="Rectangle 423"/>
              <p:cNvSpPr/>
              <p:nvPr/>
            </p:nvSpPr>
            <p:spPr>
              <a:xfrm>
                <a:off x="1985379" y="3236910"/>
                <a:ext cx="206891"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25" name="Rectangle 424"/>
              <p:cNvSpPr/>
              <p:nvPr/>
            </p:nvSpPr>
            <p:spPr>
              <a:xfrm>
                <a:off x="2192270" y="3236909"/>
                <a:ext cx="206891"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26" name="Rectangle 425"/>
              <p:cNvSpPr/>
              <p:nvPr/>
            </p:nvSpPr>
            <p:spPr>
              <a:xfrm>
                <a:off x="1985380" y="3030019"/>
                <a:ext cx="206891"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27" name="Rectangle 426"/>
              <p:cNvSpPr/>
              <p:nvPr/>
            </p:nvSpPr>
            <p:spPr>
              <a:xfrm>
                <a:off x="2192274" y="3030017"/>
                <a:ext cx="206891"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28" name="Rectangle 427"/>
              <p:cNvSpPr/>
              <p:nvPr/>
            </p:nvSpPr>
            <p:spPr>
              <a:xfrm>
                <a:off x="2399168" y="3650692"/>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29" name="Rectangle 428"/>
              <p:cNvSpPr/>
              <p:nvPr/>
            </p:nvSpPr>
            <p:spPr>
              <a:xfrm>
                <a:off x="2606060" y="3650692"/>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30" name="Rectangle 429"/>
              <p:cNvSpPr/>
              <p:nvPr/>
            </p:nvSpPr>
            <p:spPr>
              <a:xfrm>
                <a:off x="2399168" y="3443802"/>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31" name="Rectangle 430"/>
              <p:cNvSpPr/>
              <p:nvPr/>
            </p:nvSpPr>
            <p:spPr>
              <a:xfrm>
                <a:off x="2606060" y="3443802"/>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32" name="Rectangle 431"/>
              <p:cNvSpPr/>
              <p:nvPr/>
            </p:nvSpPr>
            <p:spPr>
              <a:xfrm>
                <a:off x="2812952" y="3650692"/>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33" name="Rectangle 432"/>
              <p:cNvSpPr/>
              <p:nvPr/>
            </p:nvSpPr>
            <p:spPr>
              <a:xfrm>
                <a:off x="3019844" y="3650692"/>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34" name="Rectangle 433"/>
              <p:cNvSpPr/>
              <p:nvPr/>
            </p:nvSpPr>
            <p:spPr>
              <a:xfrm>
                <a:off x="2812952" y="3443802"/>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35" name="Rectangle 434"/>
              <p:cNvSpPr/>
              <p:nvPr/>
            </p:nvSpPr>
            <p:spPr>
              <a:xfrm>
                <a:off x="3019844" y="3443802"/>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36" name="Rectangle 435"/>
              <p:cNvSpPr/>
              <p:nvPr/>
            </p:nvSpPr>
            <p:spPr>
              <a:xfrm>
                <a:off x="2399168" y="3236910"/>
                <a:ext cx="206892"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37" name="Rectangle 436"/>
              <p:cNvSpPr/>
              <p:nvPr/>
            </p:nvSpPr>
            <p:spPr>
              <a:xfrm>
                <a:off x="2606060" y="3236910"/>
                <a:ext cx="206892"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38" name="Rectangle 437"/>
              <p:cNvSpPr/>
              <p:nvPr/>
            </p:nvSpPr>
            <p:spPr>
              <a:xfrm>
                <a:off x="2399168" y="3030019"/>
                <a:ext cx="206892"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39" name="Rectangle 438"/>
              <p:cNvSpPr/>
              <p:nvPr/>
            </p:nvSpPr>
            <p:spPr>
              <a:xfrm>
                <a:off x="2606060" y="3030019"/>
                <a:ext cx="206892" cy="206892"/>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40" name="Rectangle 439"/>
              <p:cNvSpPr/>
              <p:nvPr/>
            </p:nvSpPr>
            <p:spPr>
              <a:xfrm>
                <a:off x="2812952" y="3236910"/>
                <a:ext cx="206892" cy="206892"/>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41" name="Rectangle 440"/>
              <p:cNvSpPr/>
              <p:nvPr/>
            </p:nvSpPr>
            <p:spPr>
              <a:xfrm>
                <a:off x="3019844" y="3236909"/>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42" name="Rectangle 441"/>
              <p:cNvSpPr/>
              <p:nvPr/>
            </p:nvSpPr>
            <p:spPr>
              <a:xfrm>
                <a:off x="2812952" y="3030019"/>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43" name="Rectangle 442"/>
              <p:cNvSpPr/>
              <p:nvPr/>
            </p:nvSpPr>
            <p:spPr>
              <a:xfrm>
                <a:off x="3019844" y="3030017"/>
                <a:ext cx="206892" cy="206892"/>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255" name="Group 254"/>
            <p:cNvGrpSpPr/>
            <p:nvPr/>
          </p:nvGrpSpPr>
          <p:grpSpPr>
            <a:xfrm>
              <a:off x="7443729" y="2463473"/>
              <a:ext cx="1364686" cy="711765"/>
              <a:chOff x="-1965960" y="4353875"/>
              <a:chExt cx="1752600" cy="914085"/>
            </a:xfrm>
          </p:grpSpPr>
          <p:grpSp>
            <p:nvGrpSpPr>
              <p:cNvPr id="340" name="Group 339"/>
              <p:cNvGrpSpPr/>
              <p:nvPr/>
            </p:nvGrpSpPr>
            <p:grpSpPr>
              <a:xfrm>
                <a:off x="-1762760" y="4582475"/>
                <a:ext cx="274320" cy="558485"/>
                <a:chOff x="-1762760" y="4582475"/>
                <a:chExt cx="274320" cy="558485"/>
              </a:xfrm>
            </p:grpSpPr>
            <p:cxnSp>
              <p:nvCxnSpPr>
                <p:cNvPr id="376" name="Straight Connector 375"/>
                <p:cNvCxnSpPr/>
                <p:nvPr/>
              </p:nvCxnSpPr>
              <p:spPr>
                <a:xfrm flipH="1">
                  <a:off x="-1671320" y="4588357"/>
                  <a:ext cx="46668" cy="461163"/>
                </a:xfrm>
                <a:prstGeom prst="line">
                  <a:avLst/>
                </a:prstGeom>
                <a:noFill/>
                <a:ln w="12700" cap="flat" cmpd="sng" algn="ctr">
                  <a:solidFill>
                    <a:srgbClr val="000000"/>
                  </a:solidFill>
                  <a:prstDash val="sysDot"/>
                </a:ln>
                <a:effectLst/>
              </p:spPr>
            </p:cxnSp>
            <p:cxnSp>
              <p:nvCxnSpPr>
                <p:cNvPr id="377" name="Straight Connector 376"/>
                <p:cNvCxnSpPr/>
                <p:nvPr/>
              </p:nvCxnSpPr>
              <p:spPr>
                <a:xfrm>
                  <a:off x="-1624653" y="4582475"/>
                  <a:ext cx="136213" cy="497525"/>
                </a:xfrm>
                <a:prstGeom prst="line">
                  <a:avLst/>
                </a:prstGeom>
                <a:noFill/>
                <a:ln w="12700" cap="flat" cmpd="sng" algn="ctr">
                  <a:solidFill>
                    <a:srgbClr val="000000"/>
                  </a:solidFill>
                  <a:prstDash val="sysDot"/>
                </a:ln>
                <a:effectLst/>
              </p:spPr>
            </p:cxnSp>
            <p:cxnSp>
              <p:nvCxnSpPr>
                <p:cNvPr id="378" name="Straight Connector 377"/>
                <p:cNvCxnSpPr/>
                <p:nvPr/>
              </p:nvCxnSpPr>
              <p:spPr>
                <a:xfrm flipH="1">
                  <a:off x="-1762760" y="4588357"/>
                  <a:ext cx="138110" cy="517043"/>
                </a:xfrm>
                <a:prstGeom prst="line">
                  <a:avLst/>
                </a:prstGeom>
                <a:noFill/>
                <a:ln w="12700" cap="flat" cmpd="sng" algn="ctr">
                  <a:solidFill>
                    <a:srgbClr val="000000"/>
                  </a:solidFill>
                  <a:prstDash val="sysDot"/>
                </a:ln>
                <a:effectLst/>
              </p:spPr>
            </p:cxnSp>
            <p:cxnSp>
              <p:nvCxnSpPr>
                <p:cNvPr id="379" name="Straight Connector 378"/>
                <p:cNvCxnSpPr/>
                <p:nvPr/>
              </p:nvCxnSpPr>
              <p:spPr>
                <a:xfrm>
                  <a:off x="-1624653" y="4582475"/>
                  <a:ext cx="60013" cy="558485"/>
                </a:xfrm>
                <a:prstGeom prst="line">
                  <a:avLst/>
                </a:prstGeom>
                <a:noFill/>
                <a:ln w="12700" cap="flat" cmpd="sng" algn="ctr">
                  <a:solidFill>
                    <a:srgbClr val="000000"/>
                  </a:solidFill>
                  <a:prstDash val="sysDot"/>
                </a:ln>
                <a:effectLst/>
              </p:spPr>
            </p:cxnSp>
          </p:grpSp>
          <p:grpSp>
            <p:nvGrpSpPr>
              <p:cNvPr id="341" name="Group 340"/>
              <p:cNvGrpSpPr/>
              <p:nvPr/>
            </p:nvGrpSpPr>
            <p:grpSpPr>
              <a:xfrm>
                <a:off x="-1965960" y="4409755"/>
                <a:ext cx="274320" cy="558485"/>
                <a:chOff x="-1762760" y="4582475"/>
                <a:chExt cx="274320" cy="558485"/>
              </a:xfrm>
            </p:grpSpPr>
            <p:cxnSp>
              <p:nvCxnSpPr>
                <p:cNvPr id="372" name="Straight Connector 371"/>
                <p:cNvCxnSpPr/>
                <p:nvPr/>
              </p:nvCxnSpPr>
              <p:spPr>
                <a:xfrm flipH="1">
                  <a:off x="-1671320" y="4588357"/>
                  <a:ext cx="46668" cy="461163"/>
                </a:xfrm>
                <a:prstGeom prst="line">
                  <a:avLst/>
                </a:prstGeom>
                <a:noFill/>
                <a:ln w="12700" cap="flat" cmpd="sng" algn="ctr">
                  <a:solidFill>
                    <a:srgbClr val="000000"/>
                  </a:solidFill>
                  <a:prstDash val="sysDot"/>
                </a:ln>
                <a:effectLst/>
              </p:spPr>
            </p:cxnSp>
            <p:cxnSp>
              <p:nvCxnSpPr>
                <p:cNvPr id="373" name="Straight Connector 372"/>
                <p:cNvCxnSpPr/>
                <p:nvPr/>
              </p:nvCxnSpPr>
              <p:spPr>
                <a:xfrm>
                  <a:off x="-1624653" y="4582475"/>
                  <a:ext cx="136213" cy="497525"/>
                </a:xfrm>
                <a:prstGeom prst="line">
                  <a:avLst/>
                </a:prstGeom>
                <a:noFill/>
                <a:ln w="12700" cap="flat" cmpd="sng" algn="ctr">
                  <a:solidFill>
                    <a:srgbClr val="000000"/>
                  </a:solidFill>
                  <a:prstDash val="sysDot"/>
                </a:ln>
                <a:effectLst/>
              </p:spPr>
            </p:cxnSp>
            <p:cxnSp>
              <p:nvCxnSpPr>
                <p:cNvPr id="374" name="Straight Connector 373"/>
                <p:cNvCxnSpPr/>
                <p:nvPr/>
              </p:nvCxnSpPr>
              <p:spPr>
                <a:xfrm flipH="1">
                  <a:off x="-1762760" y="4588357"/>
                  <a:ext cx="138110" cy="517043"/>
                </a:xfrm>
                <a:prstGeom prst="line">
                  <a:avLst/>
                </a:prstGeom>
                <a:noFill/>
                <a:ln w="12700" cap="flat" cmpd="sng" algn="ctr">
                  <a:solidFill>
                    <a:srgbClr val="000000"/>
                  </a:solidFill>
                  <a:prstDash val="sysDot"/>
                </a:ln>
                <a:effectLst/>
              </p:spPr>
            </p:cxnSp>
            <p:cxnSp>
              <p:nvCxnSpPr>
                <p:cNvPr id="375" name="Straight Connector 374"/>
                <p:cNvCxnSpPr/>
                <p:nvPr/>
              </p:nvCxnSpPr>
              <p:spPr>
                <a:xfrm>
                  <a:off x="-1624653" y="4582475"/>
                  <a:ext cx="60013" cy="558485"/>
                </a:xfrm>
                <a:prstGeom prst="line">
                  <a:avLst/>
                </a:prstGeom>
                <a:noFill/>
                <a:ln w="12700" cap="flat" cmpd="sng" algn="ctr">
                  <a:solidFill>
                    <a:srgbClr val="000000"/>
                  </a:solidFill>
                  <a:prstDash val="sysDot"/>
                </a:ln>
                <a:effectLst/>
              </p:spPr>
            </p:cxnSp>
          </p:grpSp>
          <p:grpSp>
            <p:nvGrpSpPr>
              <p:cNvPr id="342" name="Group 341"/>
              <p:cNvGrpSpPr/>
              <p:nvPr/>
            </p:nvGrpSpPr>
            <p:grpSpPr>
              <a:xfrm>
                <a:off x="-1590040" y="4470715"/>
                <a:ext cx="274320" cy="558485"/>
                <a:chOff x="-1762760" y="4582475"/>
                <a:chExt cx="274320" cy="558485"/>
              </a:xfrm>
            </p:grpSpPr>
            <p:cxnSp>
              <p:nvCxnSpPr>
                <p:cNvPr id="368" name="Straight Connector 367"/>
                <p:cNvCxnSpPr/>
                <p:nvPr/>
              </p:nvCxnSpPr>
              <p:spPr>
                <a:xfrm flipH="1">
                  <a:off x="-1671320" y="4588357"/>
                  <a:ext cx="46668" cy="461163"/>
                </a:xfrm>
                <a:prstGeom prst="line">
                  <a:avLst/>
                </a:prstGeom>
                <a:noFill/>
                <a:ln w="12700" cap="flat" cmpd="sng" algn="ctr">
                  <a:solidFill>
                    <a:srgbClr val="000000"/>
                  </a:solidFill>
                  <a:prstDash val="sysDot"/>
                </a:ln>
                <a:effectLst/>
              </p:spPr>
            </p:cxnSp>
            <p:cxnSp>
              <p:nvCxnSpPr>
                <p:cNvPr id="369" name="Straight Connector 368"/>
                <p:cNvCxnSpPr/>
                <p:nvPr/>
              </p:nvCxnSpPr>
              <p:spPr>
                <a:xfrm>
                  <a:off x="-1624653" y="4582475"/>
                  <a:ext cx="136213" cy="497525"/>
                </a:xfrm>
                <a:prstGeom prst="line">
                  <a:avLst/>
                </a:prstGeom>
                <a:noFill/>
                <a:ln w="12700" cap="flat" cmpd="sng" algn="ctr">
                  <a:solidFill>
                    <a:srgbClr val="000000"/>
                  </a:solidFill>
                  <a:prstDash val="sysDot"/>
                </a:ln>
                <a:effectLst/>
              </p:spPr>
            </p:cxnSp>
            <p:cxnSp>
              <p:nvCxnSpPr>
                <p:cNvPr id="370" name="Straight Connector 369"/>
                <p:cNvCxnSpPr/>
                <p:nvPr/>
              </p:nvCxnSpPr>
              <p:spPr>
                <a:xfrm flipH="1">
                  <a:off x="-1762760" y="4588357"/>
                  <a:ext cx="138110" cy="517043"/>
                </a:xfrm>
                <a:prstGeom prst="line">
                  <a:avLst/>
                </a:prstGeom>
                <a:noFill/>
                <a:ln w="12700" cap="flat" cmpd="sng" algn="ctr">
                  <a:solidFill>
                    <a:srgbClr val="000000"/>
                  </a:solidFill>
                  <a:prstDash val="sysDot"/>
                </a:ln>
                <a:effectLst/>
              </p:spPr>
            </p:cxnSp>
            <p:cxnSp>
              <p:nvCxnSpPr>
                <p:cNvPr id="371" name="Straight Connector 370"/>
                <p:cNvCxnSpPr/>
                <p:nvPr/>
              </p:nvCxnSpPr>
              <p:spPr>
                <a:xfrm>
                  <a:off x="-1624653" y="4582475"/>
                  <a:ext cx="60013" cy="558485"/>
                </a:xfrm>
                <a:prstGeom prst="line">
                  <a:avLst/>
                </a:prstGeom>
                <a:noFill/>
                <a:ln w="12700" cap="flat" cmpd="sng" algn="ctr">
                  <a:solidFill>
                    <a:srgbClr val="000000"/>
                  </a:solidFill>
                  <a:prstDash val="sysDot"/>
                </a:ln>
                <a:effectLst/>
              </p:spPr>
            </p:cxnSp>
          </p:grpSp>
          <p:grpSp>
            <p:nvGrpSpPr>
              <p:cNvPr id="343" name="Group 342"/>
              <p:cNvGrpSpPr/>
              <p:nvPr/>
            </p:nvGrpSpPr>
            <p:grpSpPr>
              <a:xfrm>
                <a:off x="-1031240" y="4709475"/>
                <a:ext cx="274320" cy="558485"/>
                <a:chOff x="-1762760" y="4582475"/>
                <a:chExt cx="274320" cy="558485"/>
              </a:xfrm>
            </p:grpSpPr>
            <p:cxnSp>
              <p:nvCxnSpPr>
                <p:cNvPr id="364" name="Straight Connector 363"/>
                <p:cNvCxnSpPr/>
                <p:nvPr/>
              </p:nvCxnSpPr>
              <p:spPr>
                <a:xfrm flipH="1">
                  <a:off x="-1671320" y="4588357"/>
                  <a:ext cx="46668" cy="461163"/>
                </a:xfrm>
                <a:prstGeom prst="line">
                  <a:avLst/>
                </a:prstGeom>
                <a:noFill/>
                <a:ln w="12700" cap="flat" cmpd="sng" algn="ctr">
                  <a:solidFill>
                    <a:srgbClr val="000000"/>
                  </a:solidFill>
                  <a:prstDash val="sysDot"/>
                </a:ln>
                <a:effectLst/>
              </p:spPr>
            </p:cxnSp>
            <p:cxnSp>
              <p:nvCxnSpPr>
                <p:cNvPr id="365" name="Straight Connector 364"/>
                <p:cNvCxnSpPr/>
                <p:nvPr/>
              </p:nvCxnSpPr>
              <p:spPr>
                <a:xfrm>
                  <a:off x="-1624653" y="4582475"/>
                  <a:ext cx="136213" cy="497525"/>
                </a:xfrm>
                <a:prstGeom prst="line">
                  <a:avLst/>
                </a:prstGeom>
                <a:noFill/>
                <a:ln w="12700" cap="flat" cmpd="sng" algn="ctr">
                  <a:solidFill>
                    <a:srgbClr val="000000"/>
                  </a:solidFill>
                  <a:prstDash val="sysDot"/>
                </a:ln>
                <a:effectLst/>
              </p:spPr>
            </p:cxnSp>
            <p:cxnSp>
              <p:nvCxnSpPr>
                <p:cNvPr id="366" name="Straight Connector 365"/>
                <p:cNvCxnSpPr/>
                <p:nvPr/>
              </p:nvCxnSpPr>
              <p:spPr>
                <a:xfrm flipH="1">
                  <a:off x="-1762760" y="4588357"/>
                  <a:ext cx="138110" cy="517043"/>
                </a:xfrm>
                <a:prstGeom prst="line">
                  <a:avLst/>
                </a:prstGeom>
                <a:noFill/>
                <a:ln w="12700" cap="flat" cmpd="sng" algn="ctr">
                  <a:solidFill>
                    <a:srgbClr val="000000"/>
                  </a:solidFill>
                  <a:prstDash val="sysDot"/>
                </a:ln>
                <a:effectLst/>
              </p:spPr>
            </p:cxnSp>
            <p:cxnSp>
              <p:nvCxnSpPr>
                <p:cNvPr id="367" name="Straight Connector 366"/>
                <p:cNvCxnSpPr/>
                <p:nvPr/>
              </p:nvCxnSpPr>
              <p:spPr>
                <a:xfrm>
                  <a:off x="-1624653" y="4582475"/>
                  <a:ext cx="60013" cy="558485"/>
                </a:xfrm>
                <a:prstGeom prst="line">
                  <a:avLst/>
                </a:prstGeom>
                <a:noFill/>
                <a:ln w="12700" cap="flat" cmpd="sng" algn="ctr">
                  <a:solidFill>
                    <a:srgbClr val="000000"/>
                  </a:solidFill>
                  <a:prstDash val="sysDot"/>
                </a:ln>
                <a:effectLst/>
              </p:spPr>
            </p:cxnSp>
          </p:grpSp>
          <p:grpSp>
            <p:nvGrpSpPr>
              <p:cNvPr id="344" name="Group 343"/>
              <p:cNvGrpSpPr/>
              <p:nvPr/>
            </p:nvGrpSpPr>
            <p:grpSpPr>
              <a:xfrm>
                <a:off x="-1244600" y="4531675"/>
                <a:ext cx="274320" cy="558485"/>
                <a:chOff x="-1762760" y="4582475"/>
                <a:chExt cx="274320" cy="558485"/>
              </a:xfrm>
            </p:grpSpPr>
            <p:cxnSp>
              <p:nvCxnSpPr>
                <p:cNvPr id="360" name="Straight Connector 359"/>
                <p:cNvCxnSpPr/>
                <p:nvPr/>
              </p:nvCxnSpPr>
              <p:spPr>
                <a:xfrm flipH="1">
                  <a:off x="-1671320" y="4588357"/>
                  <a:ext cx="46668" cy="461163"/>
                </a:xfrm>
                <a:prstGeom prst="line">
                  <a:avLst/>
                </a:prstGeom>
                <a:noFill/>
                <a:ln w="12700" cap="flat" cmpd="sng" algn="ctr">
                  <a:solidFill>
                    <a:srgbClr val="000000"/>
                  </a:solidFill>
                  <a:prstDash val="sysDot"/>
                </a:ln>
                <a:effectLst/>
              </p:spPr>
            </p:cxnSp>
            <p:cxnSp>
              <p:nvCxnSpPr>
                <p:cNvPr id="361" name="Straight Connector 360"/>
                <p:cNvCxnSpPr/>
                <p:nvPr/>
              </p:nvCxnSpPr>
              <p:spPr>
                <a:xfrm>
                  <a:off x="-1624653" y="4582475"/>
                  <a:ext cx="136213" cy="497525"/>
                </a:xfrm>
                <a:prstGeom prst="line">
                  <a:avLst/>
                </a:prstGeom>
                <a:noFill/>
                <a:ln w="12700" cap="flat" cmpd="sng" algn="ctr">
                  <a:solidFill>
                    <a:srgbClr val="000000"/>
                  </a:solidFill>
                  <a:prstDash val="sysDot"/>
                </a:ln>
                <a:effectLst/>
              </p:spPr>
            </p:cxnSp>
            <p:cxnSp>
              <p:nvCxnSpPr>
                <p:cNvPr id="362" name="Straight Connector 361"/>
                <p:cNvCxnSpPr/>
                <p:nvPr/>
              </p:nvCxnSpPr>
              <p:spPr>
                <a:xfrm flipH="1">
                  <a:off x="-1762760" y="4588357"/>
                  <a:ext cx="138110" cy="517043"/>
                </a:xfrm>
                <a:prstGeom prst="line">
                  <a:avLst/>
                </a:prstGeom>
                <a:noFill/>
                <a:ln w="12700" cap="flat" cmpd="sng" algn="ctr">
                  <a:solidFill>
                    <a:srgbClr val="000000"/>
                  </a:solidFill>
                  <a:prstDash val="sysDot"/>
                </a:ln>
                <a:effectLst/>
              </p:spPr>
            </p:cxnSp>
            <p:cxnSp>
              <p:nvCxnSpPr>
                <p:cNvPr id="363" name="Straight Connector 362"/>
                <p:cNvCxnSpPr/>
                <p:nvPr/>
              </p:nvCxnSpPr>
              <p:spPr>
                <a:xfrm>
                  <a:off x="-1624653" y="4582475"/>
                  <a:ext cx="60013" cy="558485"/>
                </a:xfrm>
                <a:prstGeom prst="line">
                  <a:avLst/>
                </a:prstGeom>
                <a:noFill/>
                <a:ln w="12700" cap="flat" cmpd="sng" algn="ctr">
                  <a:solidFill>
                    <a:srgbClr val="000000"/>
                  </a:solidFill>
                  <a:prstDash val="sysDot"/>
                </a:ln>
                <a:effectLst/>
              </p:spPr>
            </p:cxnSp>
          </p:grpSp>
          <p:grpSp>
            <p:nvGrpSpPr>
              <p:cNvPr id="345" name="Group 344"/>
              <p:cNvGrpSpPr/>
              <p:nvPr/>
            </p:nvGrpSpPr>
            <p:grpSpPr>
              <a:xfrm>
                <a:off x="-1046480" y="4419915"/>
                <a:ext cx="274320" cy="558485"/>
                <a:chOff x="-1762760" y="4582475"/>
                <a:chExt cx="274320" cy="558485"/>
              </a:xfrm>
            </p:grpSpPr>
            <p:cxnSp>
              <p:nvCxnSpPr>
                <p:cNvPr id="356" name="Straight Connector 355"/>
                <p:cNvCxnSpPr/>
                <p:nvPr/>
              </p:nvCxnSpPr>
              <p:spPr>
                <a:xfrm flipH="1">
                  <a:off x="-1671320" y="4588357"/>
                  <a:ext cx="46668" cy="461163"/>
                </a:xfrm>
                <a:prstGeom prst="line">
                  <a:avLst/>
                </a:prstGeom>
                <a:noFill/>
                <a:ln w="12700" cap="flat" cmpd="sng" algn="ctr">
                  <a:solidFill>
                    <a:srgbClr val="000000"/>
                  </a:solidFill>
                  <a:prstDash val="sysDot"/>
                </a:ln>
                <a:effectLst/>
              </p:spPr>
            </p:cxnSp>
            <p:cxnSp>
              <p:nvCxnSpPr>
                <p:cNvPr id="357" name="Straight Connector 356"/>
                <p:cNvCxnSpPr/>
                <p:nvPr/>
              </p:nvCxnSpPr>
              <p:spPr>
                <a:xfrm>
                  <a:off x="-1624653" y="4582475"/>
                  <a:ext cx="136213" cy="497525"/>
                </a:xfrm>
                <a:prstGeom prst="line">
                  <a:avLst/>
                </a:prstGeom>
                <a:noFill/>
                <a:ln w="12700" cap="flat" cmpd="sng" algn="ctr">
                  <a:solidFill>
                    <a:srgbClr val="000000"/>
                  </a:solidFill>
                  <a:prstDash val="sysDot"/>
                </a:ln>
                <a:effectLst/>
              </p:spPr>
            </p:cxnSp>
            <p:cxnSp>
              <p:nvCxnSpPr>
                <p:cNvPr id="358" name="Straight Connector 357"/>
                <p:cNvCxnSpPr/>
                <p:nvPr/>
              </p:nvCxnSpPr>
              <p:spPr>
                <a:xfrm flipH="1">
                  <a:off x="-1762760" y="4588357"/>
                  <a:ext cx="138110" cy="517043"/>
                </a:xfrm>
                <a:prstGeom prst="line">
                  <a:avLst/>
                </a:prstGeom>
                <a:noFill/>
                <a:ln w="12700" cap="flat" cmpd="sng" algn="ctr">
                  <a:solidFill>
                    <a:srgbClr val="000000"/>
                  </a:solidFill>
                  <a:prstDash val="sysDot"/>
                </a:ln>
                <a:effectLst/>
              </p:spPr>
            </p:cxnSp>
            <p:cxnSp>
              <p:nvCxnSpPr>
                <p:cNvPr id="359" name="Straight Connector 358"/>
                <p:cNvCxnSpPr/>
                <p:nvPr/>
              </p:nvCxnSpPr>
              <p:spPr>
                <a:xfrm>
                  <a:off x="-1624653" y="4582475"/>
                  <a:ext cx="60013" cy="558485"/>
                </a:xfrm>
                <a:prstGeom prst="line">
                  <a:avLst/>
                </a:prstGeom>
                <a:noFill/>
                <a:ln w="12700" cap="flat" cmpd="sng" algn="ctr">
                  <a:solidFill>
                    <a:srgbClr val="000000"/>
                  </a:solidFill>
                  <a:prstDash val="sysDot"/>
                </a:ln>
                <a:effectLst/>
              </p:spPr>
            </p:cxnSp>
          </p:grpSp>
          <p:grpSp>
            <p:nvGrpSpPr>
              <p:cNvPr id="346" name="Group 345"/>
              <p:cNvGrpSpPr/>
              <p:nvPr/>
            </p:nvGrpSpPr>
            <p:grpSpPr>
              <a:xfrm>
                <a:off x="-665480" y="4455475"/>
                <a:ext cx="274320" cy="558485"/>
                <a:chOff x="-1762760" y="4582475"/>
                <a:chExt cx="274320" cy="558485"/>
              </a:xfrm>
            </p:grpSpPr>
            <p:cxnSp>
              <p:nvCxnSpPr>
                <p:cNvPr id="352" name="Straight Connector 351"/>
                <p:cNvCxnSpPr/>
                <p:nvPr/>
              </p:nvCxnSpPr>
              <p:spPr>
                <a:xfrm flipH="1">
                  <a:off x="-1671320" y="4588357"/>
                  <a:ext cx="46668" cy="461163"/>
                </a:xfrm>
                <a:prstGeom prst="line">
                  <a:avLst/>
                </a:prstGeom>
                <a:noFill/>
                <a:ln w="12700" cap="flat" cmpd="sng" algn="ctr">
                  <a:solidFill>
                    <a:srgbClr val="000000"/>
                  </a:solidFill>
                  <a:prstDash val="sysDot"/>
                </a:ln>
                <a:effectLst/>
              </p:spPr>
            </p:cxnSp>
            <p:cxnSp>
              <p:nvCxnSpPr>
                <p:cNvPr id="353" name="Straight Connector 352"/>
                <p:cNvCxnSpPr/>
                <p:nvPr/>
              </p:nvCxnSpPr>
              <p:spPr>
                <a:xfrm>
                  <a:off x="-1624653" y="4582475"/>
                  <a:ext cx="136213" cy="497525"/>
                </a:xfrm>
                <a:prstGeom prst="line">
                  <a:avLst/>
                </a:prstGeom>
                <a:noFill/>
                <a:ln w="12700" cap="flat" cmpd="sng" algn="ctr">
                  <a:solidFill>
                    <a:srgbClr val="000000"/>
                  </a:solidFill>
                  <a:prstDash val="sysDot"/>
                </a:ln>
                <a:effectLst/>
              </p:spPr>
            </p:cxnSp>
            <p:cxnSp>
              <p:nvCxnSpPr>
                <p:cNvPr id="354" name="Straight Connector 353"/>
                <p:cNvCxnSpPr/>
                <p:nvPr/>
              </p:nvCxnSpPr>
              <p:spPr>
                <a:xfrm flipH="1">
                  <a:off x="-1762760" y="4588357"/>
                  <a:ext cx="138110" cy="517043"/>
                </a:xfrm>
                <a:prstGeom prst="line">
                  <a:avLst/>
                </a:prstGeom>
                <a:noFill/>
                <a:ln w="12700" cap="flat" cmpd="sng" algn="ctr">
                  <a:solidFill>
                    <a:srgbClr val="000000"/>
                  </a:solidFill>
                  <a:prstDash val="sysDot"/>
                </a:ln>
                <a:effectLst/>
              </p:spPr>
            </p:cxnSp>
            <p:cxnSp>
              <p:nvCxnSpPr>
                <p:cNvPr id="355" name="Straight Connector 354"/>
                <p:cNvCxnSpPr/>
                <p:nvPr/>
              </p:nvCxnSpPr>
              <p:spPr>
                <a:xfrm>
                  <a:off x="-1624653" y="4582475"/>
                  <a:ext cx="60013" cy="558485"/>
                </a:xfrm>
                <a:prstGeom prst="line">
                  <a:avLst/>
                </a:prstGeom>
                <a:noFill/>
                <a:ln w="12700" cap="flat" cmpd="sng" algn="ctr">
                  <a:solidFill>
                    <a:srgbClr val="000000"/>
                  </a:solidFill>
                  <a:prstDash val="sysDot"/>
                </a:ln>
                <a:effectLst/>
              </p:spPr>
            </p:cxnSp>
          </p:grpSp>
          <p:grpSp>
            <p:nvGrpSpPr>
              <p:cNvPr id="347" name="Group 346"/>
              <p:cNvGrpSpPr/>
              <p:nvPr/>
            </p:nvGrpSpPr>
            <p:grpSpPr>
              <a:xfrm>
                <a:off x="-487680" y="4353875"/>
                <a:ext cx="274320" cy="558485"/>
                <a:chOff x="-1762760" y="4582475"/>
                <a:chExt cx="274320" cy="558485"/>
              </a:xfrm>
            </p:grpSpPr>
            <p:cxnSp>
              <p:nvCxnSpPr>
                <p:cNvPr id="348" name="Straight Connector 347"/>
                <p:cNvCxnSpPr/>
                <p:nvPr/>
              </p:nvCxnSpPr>
              <p:spPr>
                <a:xfrm flipH="1">
                  <a:off x="-1671320" y="4588357"/>
                  <a:ext cx="46668" cy="461163"/>
                </a:xfrm>
                <a:prstGeom prst="line">
                  <a:avLst/>
                </a:prstGeom>
                <a:noFill/>
                <a:ln w="12700" cap="flat" cmpd="sng" algn="ctr">
                  <a:solidFill>
                    <a:srgbClr val="000000"/>
                  </a:solidFill>
                  <a:prstDash val="sysDot"/>
                </a:ln>
                <a:effectLst/>
              </p:spPr>
            </p:cxnSp>
            <p:cxnSp>
              <p:nvCxnSpPr>
                <p:cNvPr id="349" name="Straight Connector 348"/>
                <p:cNvCxnSpPr/>
                <p:nvPr/>
              </p:nvCxnSpPr>
              <p:spPr>
                <a:xfrm>
                  <a:off x="-1624653" y="4582475"/>
                  <a:ext cx="136213" cy="497525"/>
                </a:xfrm>
                <a:prstGeom prst="line">
                  <a:avLst/>
                </a:prstGeom>
                <a:noFill/>
                <a:ln w="12700" cap="flat" cmpd="sng" algn="ctr">
                  <a:solidFill>
                    <a:srgbClr val="000000"/>
                  </a:solidFill>
                  <a:prstDash val="sysDot"/>
                </a:ln>
                <a:effectLst/>
              </p:spPr>
            </p:cxnSp>
            <p:cxnSp>
              <p:nvCxnSpPr>
                <p:cNvPr id="350" name="Straight Connector 349"/>
                <p:cNvCxnSpPr/>
                <p:nvPr/>
              </p:nvCxnSpPr>
              <p:spPr>
                <a:xfrm flipH="1">
                  <a:off x="-1762760" y="4588357"/>
                  <a:ext cx="138110" cy="517043"/>
                </a:xfrm>
                <a:prstGeom prst="line">
                  <a:avLst/>
                </a:prstGeom>
                <a:noFill/>
                <a:ln w="12700" cap="flat" cmpd="sng" algn="ctr">
                  <a:solidFill>
                    <a:srgbClr val="000000"/>
                  </a:solidFill>
                  <a:prstDash val="sysDot"/>
                </a:ln>
                <a:effectLst/>
              </p:spPr>
            </p:cxnSp>
            <p:cxnSp>
              <p:nvCxnSpPr>
                <p:cNvPr id="351" name="Straight Connector 350"/>
                <p:cNvCxnSpPr/>
                <p:nvPr/>
              </p:nvCxnSpPr>
              <p:spPr>
                <a:xfrm>
                  <a:off x="-1624653" y="4582475"/>
                  <a:ext cx="60013" cy="558485"/>
                </a:xfrm>
                <a:prstGeom prst="line">
                  <a:avLst/>
                </a:prstGeom>
                <a:noFill/>
                <a:ln w="12700" cap="flat" cmpd="sng" algn="ctr">
                  <a:solidFill>
                    <a:srgbClr val="000000"/>
                  </a:solidFill>
                  <a:prstDash val="sysDot"/>
                </a:ln>
                <a:effectLst/>
              </p:spPr>
            </p:cxnSp>
          </p:grpSp>
        </p:grpSp>
        <p:cxnSp>
          <p:nvCxnSpPr>
            <p:cNvPr id="256" name="Straight Connector 255"/>
            <p:cNvCxnSpPr/>
            <p:nvPr/>
          </p:nvCxnSpPr>
          <p:spPr>
            <a:xfrm rot="5400000" flipH="1" flipV="1">
              <a:off x="7926284" y="2818218"/>
              <a:ext cx="382595" cy="0"/>
            </a:xfrm>
            <a:prstGeom prst="line">
              <a:avLst/>
            </a:prstGeom>
            <a:noFill/>
            <a:ln w="31750" cap="flat" cmpd="sng" algn="ctr">
              <a:gradFill flip="none" rotWithShape="1">
                <a:gsLst>
                  <a:gs pos="0">
                    <a:srgbClr val="FEB80A">
                      <a:lumMod val="40000"/>
                      <a:lumOff val="60000"/>
                    </a:srgbClr>
                  </a:gs>
                  <a:gs pos="100000">
                    <a:srgbClr val="C00000"/>
                  </a:gs>
                </a:gsLst>
                <a:lin ang="5400000" scaled="1"/>
                <a:tileRect/>
              </a:gradFill>
              <a:prstDash val="solid"/>
              <a:headEnd type="oval" w="med" len="sm"/>
              <a:tailEnd type="oval"/>
            </a:ln>
            <a:effectLst/>
          </p:spPr>
        </p:cxnSp>
        <p:grpSp>
          <p:nvGrpSpPr>
            <p:cNvPr id="257" name="Group 252"/>
            <p:cNvGrpSpPr/>
            <p:nvPr/>
          </p:nvGrpSpPr>
          <p:grpSpPr>
            <a:xfrm rot="10800000">
              <a:off x="8025837" y="2733034"/>
              <a:ext cx="199329" cy="238525"/>
              <a:chOff x="3502697" y="3083187"/>
              <a:chExt cx="891382" cy="1066662"/>
            </a:xfrm>
            <a:scene3d>
              <a:camera prst="isometricBottomDown"/>
              <a:lightRig rig="threePt" dir="t"/>
            </a:scene3d>
          </p:grpSpPr>
          <p:sp>
            <p:nvSpPr>
              <p:cNvPr id="337" name="Teardrop 336"/>
              <p:cNvSpPr/>
              <p:nvPr/>
            </p:nvSpPr>
            <p:spPr bwMode="auto">
              <a:xfrm rot="6083115">
                <a:off x="3605819" y="3101609"/>
                <a:ext cx="637739" cy="600896"/>
              </a:xfrm>
              <a:prstGeom prst="teardrop">
                <a:avLst>
                  <a:gd name="adj" fmla="val 131353"/>
                </a:avLst>
              </a:prstGeom>
              <a:solidFill>
                <a:srgbClr val="9BBB59">
                  <a:alpha val="92000"/>
                </a:srgbClr>
              </a:solidFill>
              <a:ln>
                <a:solidFill>
                  <a:srgbClr val="00B050"/>
                </a:solidFill>
              </a:ln>
              <a:effectLst>
                <a:outerShdw blurRad="40000" dist="23000" dir="5400000" rotWithShape="0">
                  <a:srgbClr val="000000">
                    <a:alpha val="35000"/>
                  </a:srgbClr>
                </a:outerShdw>
              </a:effectLst>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8" name="Teardrop 337"/>
              <p:cNvSpPr/>
              <p:nvPr/>
            </p:nvSpPr>
            <p:spPr bwMode="auto">
              <a:xfrm rot="2727185">
                <a:off x="3504883" y="3664815"/>
                <a:ext cx="482848" cy="487219"/>
              </a:xfrm>
              <a:prstGeom prst="teardrop">
                <a:avLst>
                  <a:gd name="adj" fmla="val 146625"/>
                </a:avLst>
              </a:prstGeom>
              <a:gradFill rotWithShape="1">
                <a:gsLst>
                  <a:gs pos="0">
                    <a:srgbClr val="F79646">
                      <a:shade val="51000"/>
                      <a:satMod val="130000"/>
                      <a:alpha val="67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9" name="Sun 338"/>
              <p:cNvSpPr/>
              <p:nvPr/>
            </p:nvSpPr>
            <p:spPr>
              <a:xfrm>
                <a:off x="4089279" y="3738782"/>
                <a:ext cx="304800" cy="304800"/>
              </a:xfrm>
              <a:prstGeom prst="sun">
                <a:avLst/>
              </a:prstGeom>
              <a:solidFill>
                <a:srgbClr val="FFE000">
                  <a:alpha val="78824"/>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258" name="Group 256"/>
            <p:cNvGrpSpPr/>
            <p:nvPr/>
          </p:nvGrpSpPr>
          <p:grpSpPr>
            <a:xfrm>
              <a:off x="7423458" y="1881080"/>
              <a:ext cx="1288794" cy="1288795"/>
              <a:chOff x="1571604" y="2519756"/>
              <a:chExt cx="1655135" cy="1655135"/>
            </a:xfrm>
            <a:scene3d>
              <a:camera prst="isometricOffAxis2Top"/>
              <a:lightRig rig="threePt" dir="t"/>
            </a:scene3d>
          </p:grpSpPr>
          <p:sp>
            <p:nvSpPr>
              <p:cNvPr id="321" name="Rectangle 320"/>
              <p:cNvSpPr/>
              <p:nvPr/>
            </p:nvSpPr>
            <p:spPr>
              <a:xfrm>
                <a:off x="1571604" y="3761107"/>
                <a:ext cx="413784" cy="413784"/>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22" name="Rectangle 321"/>
              <p:cNvSpPr/>
              <p:nvPr/>
            </p:nvSpPr>
            <p:spPr>
              <a:xfrm>
                <a:off x="1985388" y="3761107"/>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23" name="Rectangle 322"/>
              <p:cNvSpPr/>
              <p:nvPr/>
            </p:nvSpPr>
            <p:spPr>
              <a:xfrm>
                <a:off x="1571604" y="3347323"/>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24" name="Rectangle 323"/>
              <p:cNvSpPr/>
              <p:nvPr/>
            </p:nvSpPr>
            <p:spPr>
              <a:xfrm>
                <a:off x="1985388" y="3347323"/>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25" name="Rectangle 324"/>
              <p:cNvSpPr/>
              <p:nvPr/>
            </p:nvSpPr>
            <p:spPr>
              <a:xfrm>
                <a:off x="2399171" y="3761107"/>
                <a:ext cx="413784" cy="413784"/>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26" name="Rectangle 325"/>
              <p:cNvSpPr/>
              <p:nvPr/>
            </p:nvSpPr>
            <p:spPr>
              <a:xfrm>
                <a:off x="2812955" y="3761107"/>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27" name="Rectangle 326"/>
              <p:cNvSpPr/>
              <p:nvPr/>
            </p:nvSpPr>
            <p:spPr>
              <a:xfrm>
                <a:off x="2399171" y="3347323"/>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28" name="Rectangle 327"/>
              <p:cNvSpPr/>
              <p:nvPr/>
            </p:nvSpPr>
            <p:spPr>
              <a:xfrm>
                <a:off x="2812955" y="3347323"/>
                <a:ext cx="413784" cy="413784"/>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29" name="Rectangle 328"/>
              <p:cNvSpPr/>
              <p:nvPr/>
            </p:nvSpPr>
            <p:spPr>
              <a:xfrm>
                <a:off x="1571604" y="2933540"/>
                <a:ext cx="413784" cy="413784"/>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30" name="Rectangle 329"/>
              <p:cNvSpPr/>
              <p:nvPr/>
            </p:nvSpPr>
            <p:spPr>
              <a:xfrm>
                <a:off x="1985388" y="2933540"/>
                <a:ext cx="413784" cy="413784"/>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31" name="Rectangle 330"/>
              <p:cNvSpPr/>
              <p:nvPr/>
            </p:nvSpPr>
            <p:spPr>
              <a:xfrm>
                <a:off x="1571604" y="2519756"/>
                <a:ext cx="413784" cy="413784"/>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32" name="Rectangle 331"/>
              <p:cNvSpPr/>
              <p:nvPr/>
            </p:nvSpPr>
            <p:spPr>
              <a:xfrm>
                <a:off x="1985388" y="2519756"/>
                <a:ext cx="413784" cy="413784"/>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33" name="Rectangle 332"/>
              <p:cNvSpPr/>
              <p:nvPr/>
            </p:nvSpPr>
            <p:spPr>
              <a:xfrm>
                <a:off x="2399171" y="2933540"/>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34" name="Rectangle 333"/>
              <p:cNvSpPr/>
              <p:nvPr/>
            </p:nvSpPr>
            <p:spPr>
              <a:xfrm>
                <a:off x="2812955" y="2933540"/>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35" name="Rectangle 334"/>
              <p:cNvSpPr/>
              <p:nvPr/>
            </p:nvSpPr>
            <p:spPr>
              <a:xfrm>
                <a:off x="2399171" y="2519756"/>
                <a:ext cx="413784" cy="413784"/>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36" name="Rectangle 335"/>
              <p:cNvSpPr/>
              <p:nvPr/>
            </p:nvSpPr>
            <p:spPr>
              <a:xfrm>
                <a:off x="2812955" y="2519756"/>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259" name="Group 258"/>
            <p:cNvGrpSpPr/>
            <p:nvPr/>
          </p:nvGrpSpPr>
          <p:grpSpPr>
            <a:xfrm>
              <a:off x="7423452" y="2092442"/>
              <a:ext cx="1270251" cy="640137"/>
              <a:chOff x="-1992001" y="3877378"/>
              <a:chExt cx="1631321" cy="822096"/>
            </a:xfrm>
          </p:grpSpPr>
          <p:grpSp>
            <p:nvGrpSpPr>
              <p:cNvPr id="306" name="Group 305"/>
              <p:cNvGrpSpPr/>
              <p:nvPr/>
            </p:nvGrpSpPr>
            <p:grpSpPr>
              <a:xfrm>
                <a:off x="-1992001" y="3974555"/>
                <a:ext cx="539121" cy="603744"/>
                <a:chOff x="-1992001" y="3974555"/>
                <a:chExt cx="539121" cy="603744"/>
              </a:xfrm>
            </p:grpSpPr>
            <p:cxnSp>
              <p:nvCxnSpPr>
                <p:cNvPr id="317" name="Straight Connector 316"/>
                <p:cNvCxnSpPr/>
                <p:nvPr/>
              </p:nvCxnSpPr>
              <p:spPr>
                <a:xfrm flipH="1">
                  <a:off x="-1828800" y="3980437"/>
                  <a:ext cx="137661" cy="423923"/>
                </a:xfrm>
                <a:prstGeom prst="line">
                  <a:avLst/>
                </a:prstGeom>
                <a:noFill/>
                <a:ln w="12700" cap="flat" cmpd="sng" algn="ctr">
                  <a:solidFill>
                    <a:srgbClr val="000000"/>
                  </a:solidFill>
                  <a:prstDash val="sysDot"/>
                </a:ln>
                <a:effectLst/>
              </p:spPr>
            </p:cxnSp>
            <p:cxnSp>
              <p:nvCxnSpPr>
                <p:cNvPr id="318" name="Straight Connector 317"/>
                <p:cNvCxnSpPr/>
                <p:nvPr/>
              </p:nvCxnSpPr>
              <p:spPr>
                <a:xfrm>
                  <a:off x="-1691139" y="3974555"/>
                  <a:ext cx="238259" cy="495845"/>
                </a:xfrm>
                <a:prstGeom prst="line">
                  <a:avLst/>
                </a:prstGeom>
                <a:noFill/>
                <a:ln w="12700" cap="flat" cmpd="sng" algn="ctr">
                  <a:solidFill>
                    <a:srgbClr val="000000"/>
                  </a:solidFill>
                  <a:prstDash val="sysDot"/>
                </a:ln>
                <a:effectLst/>
              </p:spPr>
            </p:cxnSp>
            <p:cxnSp>
              <p:nvCxnSpPr>
                <p:cNvPr id="319" name="Straight Connector 318"/>
                <p:cNvCxnSpPr/>
                <p:nvPr/>
              </p:nvCxnSpPr>
              <p:spPr>
                <a:xfrm flipH="1">
                  <a:off x="-1992001" y="3980437"/>
                  <a:ext cx="300863" cy="529530"/>
                </a:xfrm>
                <a:prstGeom prst="line">
                  <a:avLst/>
                </a:prstGeom>
                <a:noFill/>
                <a:ln w="12700" cap="flat" cmpd="sng" algn="ctr">
                  <a:solidFill>
                    <a:srgbClr val="000000"/>
                  </a:solidFill>
                  <a:prstDash val="sysDot"/>
                </a:ln>
                <a:effectLst/>
              </p:spPr>
            </p:cxnSp>
            <p:cxnSp>
              <p:nvCxnSpPr>
                <p:cNvPr id="320" name="Straight Connector 319"/>
                <p:cNvCxnSpPr/>
                <p:nvPr/>
              </p:nvCxnSpPr>
              <p:spPr>
                <a:xfrm>
                  <a:off x="-1691139" y="3974555"/>
                  <a:ext cx="70371" cy="603744"/>
                </a:xfrm>
                <a:prstGeom prst="line">
                  <a:avLst/>
                </a:prstGeom>
                <a:noFill/>
                <a:ln w="12700" cap="flat" cmpd="sng" algn="ctr">
                  <a:solidFill>
                    <a:srgbClr val="000000"/>
                  </a:solidFill>
                  <a:prstDash val="sysDot"/>
                </a:ln>
                <a:effectLst/>
              </p:spPr>
            </p:cxnSp>
          </p:grpSp>
          <p:grpSp>
            <p:nvGrpSpPr>
              <p:cNvPr id="307" name="Group 306"/>
              <p:cNvGrpSpPr/>
              <p:nvPr/>
            </p:nvGrpSpPr>
            <p:grpSpPr>
              <a:xfrm>
                <a:off x="-1266549" y="4095730"/>
                <a:ext cx="539121" cy="603744"/>
                <a:chOff x="-1992001" y="3974555"/>
                <a:chExt cx="539121" cy="603744"/>
              </a:xfrm>
            </p:grpSpPr>
            <p:cxnSp>
              <p:nvCxnSpPr>
                <p:cNvPr id="313" name="Straight Connector 312"/>
                <p:cNvCxnSpPr/>
                <p:nvPr/>
              </p:nvCxnSpPr>
              <p:spPr>
                <a:xfrm flipH="1">
                  <a:off x="-1828800" y="3980437"/>
                  <a:ext cx="137661" cy="423923"/>
                </a:xfrm>
                <a:prstGeom prst="line">
                  <a:avLst/>
                </a:prstGeom>
                <a:noFill/>
                <a:ln w="12700" cap="flat" cmpd="sng" algn="ctr">
                  <a:solidFill>
                    <a:srgbClr val="000000"/>
                  </a:solidFill>
                  <a:prstDash val="sysDot"/>
                </a:ln>
                <a:effectLst/>
              </p:spPr>
            </p:cxnSp>
            <p:cxnSp>
              <p:nvCxnSpPr>
                <p:cNvPr id="314" name="Straight Connector 313"/>
                <p:cNvCxnSpPr/>
                <p:nvPr/>
              </p:nvCxnSpPr>
              <p:spPr>
                <a:xfrm>
                  <a:off x="-1691139" y="3974555"/>
                  <a:ext cx="238259" cy="495845"/>
                </a:xfrm>
                <a:prstGeom prst="line">
                  <a:avLst/>
                </a:prstGeom>
                <a:noFill/>
                <a:ln w="12700" cap="flat" cmpd="sng" algn="ctr">
                  <a:solidFill>
                    <a:srgbClr val="000000"/>
                  </a:solidFill>
                  <a:prstDash val="sysDot"/>
                </a:ln>
                <a:effectLst/>
              </p:spPr>
            </p:cxnSp>
            <p:cxnSp>
              <p:nvCxnSpPr>
                <p:cNvPr id="315" name="Straight Connector 314"/>
                <p:cNvCxnSpPr/>
                <p:nvPr/>
              </p:nvCxnSpPr>
              <p:spPr>
                <a:xfrm flipH="1">
                  <a:off x="-1992001" y="3980437"/>
                  <a:ext cx="300863" cy="529530"/>
                </a:xfrm>
                <a:prstGeom prst="line">
                  <a:avLst/>
                </a:prstGeom>
                <a:noFill/>
                <a:ln w="12700" cap="flat" cmpd="sng" algn="ctr">
                  <a:solidFill>
                    <a:srgbClr val="000000"/>
                  </a:solidFill>
                  <a:prstDash val="sysDot"/>
                </a:ln>
                <a:effectLst/>
              </p:spPr>
            </p:cxnSp>
            <p:cxnSp>
              <p:nvCxnSpPr>
                <p:cNvPr id="316" name="Straight Connector 315"/>
                <p:cNvCxnSpPr/>
                <p:nvPr/>
              </p:nvCxnSpPr>
              <p:spPr>
                <a:xfrm>
                  <a:off x="-1691139" y="3974555"/>
                  <a:ext cx="70371" cy="603744"/>
                </a:xfrm>
                <a:prstGeom prst="line">
                  <a:avLst/>
                </a:prstGeom>
                <a:noFill/>
                <a:ln w="12700" cap="flat" cmpd="sng" algn="ctr">
                  <a:solidFill>
                    <a:srgbClr val="000000"/>
                  </a:solidFill>
                  <a:prstDash val="sysDot"/>
                </a:ln>
                <a:effectLst/>
              </p:spPr>
            </p:cxnSp>
          </p:grpSp>
          <p:grpSp>
            <p:nvGrpSpPr>
              <p:cNvPr id="308" name="Group 307"/>
              <p:cNvGrpSpPr/>
              <p:nvPr/>
            </p:nvGrpSpPr>
            <p:grpSpPr>
              <a:xfrm>
                <a:off x="-922601" y="3877378"/>
                <a:ext cx="561921" cy="577782"/>
                <a:chOff x="-1992001" y="3974555"/>
                <a:chExt cx="561921" cy="577782"/>
              </a:xfrm>
            </p:grpSpPr>
            <p:cxnSp>
              <p:nvCxnSpPr>
                <p:cNvPr id="309" name="Straight Connector 308"/>
                <p:cNvCxnSpPr/>
                <p:nvPr/>
              </p:nvCxnSpPr>
              <p:spPr>
                <a:xfrm flipH="1">
                  <a:off x="-1828800" y="3980437"/>
                  <a:ext cx="137661" cy="423923"/>
                </a:xfrm>
                <a:prstGeom prst="line">
                  <a:avLst/>
                </a:prstGeom>
                <a:noFill/>
                <a:ln w="12700" cap="flat" cmpd="sng" algn="ctr">
                  <a:solidFill>
                    <a:srgbClr val="000000"/>
                  </a:solidFill>
                  <a:prstDash val="sysDot"/>
                </a:ln>
                <a:effectLst/>
              </p:spPr>
            </p:cxnSp>
            <p:cxnSp>
              <p:nvCxnSpPr>
                <p:cNvPr id="310" name="Straight Connector 309"/>
                <p:cNvCxnSpPr/>
                <p:nvPr/>
              </p:nvCxnSpPr>
              <p:spPr>
                <a:xfrm>
                  <a:off x="-1691139" y="3974555"/>
                  <a:ext cx="261059" cy="466022"/>
                </a:xfrm>
                <a:prstGeom prst="line">
                  <a:avLst/>
                </a:prstGeom>
                <a:noFill/>
                <a:ln w="12700" cap="flat" cmpd="sng" algn="ctr">
                  <a:solidFill>
                    <a:srgbClr val="000000"/>
                  </a:solidFill>
                  <a:prstDash val="sysDot"/>
                </a:ln>
                <a:effectLst/>
              </p:spPr>
            </p:cxnSp>
            <p:cxnSp>
              <p:nvCxnSpPr>
                <p:cNvPr id="311" name="Straight Connector 310"/>
                <p:cNvCxnSpPr/>
                <p:nvPr/>
              </p:nvCxnSpPr>
              <p:spPr>
                <a:xfrm flipH="1">
                  <a:off x="-1992001" y="3980437"/>
                  <a:ext cx="300863" cy="529530"/>
                </a:xfrm>
                <a:prstGeom prst="line">
                  <a:avLst/>
                </a:prstGeom>
                <a:noFill/>
                <a:ln w="12700" cap="flat" cmpd="sng" algn="ctr">
                  <a:solidFill>
                    <a:srgbClr val="000000"/>
                  </a:solidFill>
                  <a:prstDash val="sysDot"/>
                </a:ln>
                <a:effectLst/>
              </p:spPr>
            </p:cxnSp>
            <p:cxnSp>
              <p:nvCxnSpPr>
                <p:cNvPr id="312" name="Straight Connector 311"/>
                <p:cNvCxnSpPr/>
                <p:nvPr/>
              </p:nvCxnSpPr>
              <p:spPr>
                <a:xfrm>
                  <a:off x="-1691139" y="3974555"/>
                  <a:ext cx="88339" cy="577782"/>
                </a:xfrm>
                <a:prstGeom prst="line">
                  <a:avLst/>
                </a:prstGeom>
                <a:noFill/>
                <a:ln w="12700" cap="flat" cmpd="sng" algn="ctr">
                  <a:solidFill>
                    <a:srgbClr val="000000"/>
                  </a:solidFill>
                  <a:prstDash val="sysDot"/>
                </a:ln>
                <a:effectLst/>
              </p:spPr>
            </p:cxnSp>
          </p:grpSp>
        </p:grpSp>
        <p:cxnSp>
          <p:nvCxnSpPr>
            <p:cNvPr id="260" name="Straight Connector 259"/>
            <p:cNvCxnSpPr/>
            <p:nvPr/>
          </p:nvCxnSpPr>
          <p:spPr>
            <a:xfrm rot="5400000" flipH="1" flipV="1">
              <a:off x="8229031" y="2449285"/>
              <a:ext cx="307375" cy="3751"/>
            </a:xfrm>
            <a:prstGeom prst="line">
              <a:avLst/>
            </a:prstGeom>
            <a:noFill/>
            <a:ln w="31750" cap="flat" cmpd="sng" algn="ctr">
              <a:gradFill flip="none" rotWithShape="1">
                <a:gsLst>
                  <a:gs pos="0">
                    <a:srgbClr val="FEB80A">
                      <a:lumMod val="40000"/>
                      <a:lumOff val="60000"/>
                    </a:srgbClr>
                  </a:gs>
                  <a:gs pos="100000">
                    <a:srgbClr val="C00000"/>
                  </a:gs>
                </a:gsLst>
                <a:lin ang="0" scaled="1"/>
                <a:tileRect/>
              </a:gradFill>
              <a:prstDash val="solid"/>
              <a:headEnd type="oval" w="med" len="sm"/>
              <a:tailEnd type="oval" w="med" len="sm"/>
            </a:ln>
            <a:effectLst/>
          </p:spPr>
        </p:cxnSp>
        <p:grpSp>
          <p:nvGrpSpPr>
            <p:cNvPr id="261" name="Group 294"/>
            <p:cNvGrpSpPr/>
            <p:nvPr/>
          </p:nvGrpSpPr>
          <p:grpSpPr>
            <a:xfrm rot="16200000">
              <a:off x="8202477" y="2400677"/>
              <a:ext cx="264069" cy="249744"/>
              <a:chOff x="3507604" y="3275224"/>
              <a:chExt cx="886475" cy="838382"/>
            </a:xfrm>
            <a:scene3d>
              <a:camera prst="orthographicFront">
                <a:rot lat="0" lon="19200000" rev="0"/>
              </a:camera>
              <a:lightRig rig="threePt" dir="t"/>
            </a:scene3d>
          </p:grpSpPr>
          <p:sp>
            <p:nvSpPr>
              <p:cNvPr id="303" name="Teardrop 302"/>
              <p:cNvSpPr/>
              <p:nvPr/>
            </p:nvSpPr>
            <p:spPr bwMode="auto">
              <a:xfrm rot="6083115">
                <a:off x="3758847" y="3288524"/>
                <a:ext cx="460441" cy="433841"/>
              </a:xfrm>
              <a:prstGeom prst="teardrop">
                <a:avLst>
                  <a:gd name="adj" fmla="val 131353"/>
                </a:avLst>
              </a:prstGeom>
              <a:solidFill>
                <a:srgbClr val="9BBB59">
                  <a:alpha val="92000"/>
                </a:srgbClr>
              </a:solidFill>
              <a:ln>
                <a:solidFill>
                  <a:srgbClr val="00B050"/>
                </a:solidFill>
              </a:ln>
              <a:effectLst>
                <a:outerShdw blurRad="40000" dist="23000" dir="5400000" rotWithShape="0">
                  <a:srgbClr val="000000">
                    <a:alpha val="35000"/>
                  </a:srgbClr>
                </a:outerShdw>
              </a:effectLst>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4" name="Teardrop 303"/>
              <p:cNvSpPr/>
              <p:nvPr/>
            </p:nvSpPr>
            <p:spPr bwMode="auto">
              <a:xfrm rot="2727185">
                <a:off x="3509789" y="3628574"/>
                <a:ext cx="482847" cy="487218"/>
              </a:xfrm>
              <a:prstGeom prst="teardrop">
                <a:avLst>
                  <a:gd name="adj" fmla="val 142831"/>
                </a:avLst>
              </a:prstGeom>
              <a:gradFill rotWithShape="1">
                <a:gsLst>
                  <a:gs pos="0">
                    <a:srgbClr val="F79646">
                      <a:shade val="51000"/>
                      <a:satMod val="130000"/>
                      <a:alpha val="67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5" name="Sun 304"/>
              <p:cNvSpPr/>
              <p:nvPr/>
            </p:nvSpPr>
            <p:spPr>
              <a:xfrm>
                <a:off x="4089279" y="3738782"/>
                <a:ext cx="304800" cy="304800"/>
              </a:xfrm>
              <a:prstGeom prst="sun">
                <a:avLst/>
              </a:prstGeom>
              <a:solidFill>
                <a:srgbClr val="FFE000">
                  <a:alpha val="78824"/>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262" name="Group 298"/>
            <p:cNvGrpSpPr/>
            <p:nvPr/>
          </p:nvGrpSpPr>
          <p:grpSpPr>
            <a:xfrm>
              <a:off x="7423456" y="1479718"/>
              <a:ext cx="1288790" cy="1288792"/>
              <a:chOff x="1571601" y="2004307"/>
              <a:chExt cx="1655130" cy="1655132"/>
            </a:xfrm>
            <a:scene3d>
              <a:camera prst="isometricOffAxis2Top"/>
              <a:lightRig rig="threePt" dir="t"/>
            </a:scene3d>
          </p:grpSpPr>
          <p:sp>
            <p:nvSpPr>
              <p:cNvPr id="299" name="Rectangle 298"/>
              <p:cNvSpPr/>
              <p:nvPr/>
            </p:nvSpPr>
            <p:spPr>
              <a:xfrm>
                <a:off x="1571601" y="2831873"/>
                <a:ext cx="827565" cy="827566"/>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00" name="Rectangle 299"/>
              <p:cNvSpPr/>
              <p:nvPr/>
            </p:nvSpPr>
            <p:spPr>
              <a:xfrm>
                <a:off x="2399166" y="2831873"/>
                <a:ext cx="827565" cy="827566"/>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01" name="Rectangle 300"/>
              <p:cNvSpPr/>
              <p:nvPr/>
            </p:nvSpPr>
            <p:spPr>
              <a:xfrm>
                <a:off x="1571601" y="2004307"/>
                <a:ext cx="827565" cy="827566"/>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02" name="Rectangle 301"/>
              <p:cNvSpPr/>
              <p:nvPr/>
            </p:nvSpPr>
            <p:spPr>
              <a:xfrm>
                <a:off x="2399166" y="2004307"/>
                <a:ext cx="827565" cy="827566"/>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cxnSp>
          <p:nvCxnSpPr>
            <p:cNvPr id="263" name="Straight Connector 262"/>
            <p:cNvCxnSpPr/>
            <p:nvPr/>
          </p:nvCxnSpPr>
          <p:spPr>
            <a:xfrm rot="5400000" flipH="1" flipV="1">
              <a:off x="8439120" y="1993323"/>
              <a:ext cx="336827" cy="1"/>
            </a:xfrm>
            <a:prstGeom prst="line">
              <a:avLst/>
            </a:prstGeom>
            <a:noFill/>
            <a:ln w="31750" cap="flat" cmpd="sng" algn="ctr">
              <a:gradFill flip="none" rotWithShape="1">
                <a:gsLst>
                  <a:gs pos="0">
                    <a:srgbClr val="FEB80A">
                      <a:lumMod val="40000"/>
                      <a:lumOff val="60000"/>
                    </a:srgbClr>
                  </a:gs>
                  <a:gs pos="100000">
                    <a:srgbClr val="C00000"/>
                  </a:gs>
                </a:gsLst>
                <a:lin ang="0" scaled="1"/>
                <a:tileRect/>
              </a:gradFill>
              <a:prstDash val="solid"/>
              <a:headEnd type="oval" w="med" len="sm"/>
              <a:tailEnd type="oval" w="med" len="sm"/>
            </a:ln>
            <a:effectLst/>
          </p:spPr>
        </p:cxnSp>
        <p:grpSp>
          <p:nvGrpSpPr>
            <p:cNvPr id="264" name="Group 304"/>
            <p:cNvGrpSpPr/>
            <p:nvPr/>
          </p:nvGrpSpPr>
          <p:grpSpPr>
            <a:xfrm rot="8100000">
              <a:off x="8600307" y="1821434"/>
              <a:ext cx="269433" cy="254816"/>
              <a:chOff x="3507604" y="3275224"/>
              <a:chExt cx="886475" cy="838382"/>
            </a:xfrm>
            <a:scene3d>
              <a:camera prst="orthographicFront">
                <a:rot lat="3000000" lon="2400000" rev="600000"/>
              </a:camera>
              <a:lightRig rig="threePt" dir="t"/>
            </a:scene3d>
          </p:grpSpPr>
          <p:sp>
            <p:nvSpPr>
              <p:cNvPr id="296" name="Teardrop 295"/>
              <p:cNvSpPr/>
              <p:nvPr/>
            </p:nvSpPr>
            <p:spPr bwMode="auto">
              <a:xfrm rot="6083115">
                <a:off x="3758847" y="3288524"/>
                <a:ext cx="460441" cy="433841"/>
              </a:xfrm>
              <a:prstGeom prst="teardrop">
                <a:avLst>
                  <a:gd name="adj" fmla="val 131353"/>
                </a:avLst>
              </a:prstGeom>
              <a:solidFill>
                <a:srgbClr val="9BBB59">
                  <a:alpha val="92000"/>
                </a:srgbClr>
              </a:solidFill>
              <a:ln>
                <a:solidFill>
                  <a:srgbClr val="00B050"/>
                </a:solidFill>
              </a:ln>
              <a:effectLst>
                <a:outerShdw blurRad="40000" dist="23000" dir="5400000" rotWithShape="0">
                  <a:srgbClr val="000000">
                    <a:alpha val="35000"/>
                  </a:srgbClr>
                </a:outerShdw>
              </a:effectLst>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7" name="Teardrop 296"/>
              <p:cNvSpPr/>
              <p:nvPr/>
            </p:nvSpPr>
            <p:spPr bwMode="auto">
              <a:xfrm rot="2727185">
                <a:off x="3509789" y="3628574"/>
                <a:ext cx="482847" cy="487218"/>
              </a:xfrm>
              <a:prstGeom prst="teardrop">
                <a:avLst>
                  <a:gd name="adj" fmla="val 142831"/>
                </a:avLst>
              </a:prstGeom>
              <a:gradFill rotWithShape="1">
                <a:gsLst>
                  <a:gs pos="0">
                    <a:srgbClr val="F79646">
                      <a:shade val="51000"/>
                      <a:satMod val="130000"/>
                      <a:alpha val="67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8" name="Sun 297"/>
              <p:cNvSpPr/>
              <p:nvPr/>
            </p:nvSpPr>
            <p:spPr>
              <a:xfrm>
                <a:off x="4089279" y="3738782"/>
                <a:ext cx="304800" cy="304800"/>
              </a:xfrm>
              <a:prstGeom prst="sun">
                <a:avLst/>
              </a:prstGeom>
              <a:solidFill>
                <a:srgbClr val="FFE000">
                  <a:alpha val="78824"/>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265" name="Group 264"/>
            <p:cNvGrpSpPr/>
            <p:nvPr/>
          </p:nvGrpSpPr>
          <p:grpSpPr>
            <a:xfrm>
              <a:off x="7665100" y="1735722"/>
              <a:ext cx="824526" cy="517286"/>
              <a:chOff x="-1681665" y="3419261"/>
              <a:chExt cx="1058898" cy="664325"/>
            </a:xfrm>
          </p:grpSpPr>
          <p:cxnSp>
            <p:nvCxnSpPr>
              <p:cNvPr id="292" name="Straight Connector 291"/>
              <p:cNvCxnSpPr/>
              <p:nvPr/>
            </p:nvCxnSpPr>
            <p:spPr>
              <a:xfrm flipH="1">
                <a:off x="-1371317" y="3426228"/>
                <a:ext cx="227205" cy="347022"/>
              </a:xfrm>
              <a:prstGeom prst="line">
                <a:avLst/>
              </a:prstGeom>
              <a:noFill/>
              <a:ln w="12700" cap="flat" cmpd="sng" algn="ctr">
                <a:solidFill>
                  <a:srgbClr val="000000"/>
                </a:solidFill>
                <a:prstDash val="sysDot"/>
              </a:ln>
              <a:effectLst/>
            </p:spPr>
          </p:cxnSp>
          <p:cxnSp>
            <p:nvCxnSpPr>
              <p:cNvPr id="293" name="Straight Connector 292"/>
              <p:cNvCxnSpPr/>
              <p:nvPr/>
            </p:nvCxnSpPr>
            <p:spPr>
              <a:xfrm>
                <a:off x="-1144112" y="3419261"/>
                <a:ext cx="521345" cy="457433"/>
              </a:xfrm>
              <a:prstGeom prst="line">
                <a:avLst/>
              </a:prstGeom>
              <a:noFill/>
              <a:ln w="12700" cap="flat" cmpd="sng" algn="ctr">
                <a:solidFill>
                  <a:srgbClr val="000000"/>
                </a:solidFill>
                <a:prstDash val="sysDot"/>
              </a:ln>
              <a:effectLst/>
            </p:spPr>
          </p:cxnSp>
          <p:cxnSp>
            <p:nvCxnSpPr>
              <p:cNvPr id="294" name="Straight Connector 293"/>
              <p:cNvCxnSpPr/>
              <p:nvPr/>
            </p:nvCxnSpPr>
            <p:spPr>
              <a:xfrm flipH="1">
                <a:off x="-1681665" y="3426228"/>
                <a:ext cx="537553" cy="540143"/>
              </a:xfrm>
              <a:prstGeom prst="line">
                <a:avLst/>
              </a:prstGeom>
              <a:noFill/>
              <a:ln w="12700" cap="flat" cmpd="sng" algn="ctr">
                <a:solidFill>
                  <a:srgbClr val="000000"/>
                </a:solidFill>
                <a:prstDash val="sysDot"/>
              </a:ln>
              <a:effectLst/>
            </p:spPr>
          </p:cxnSp>
          <p:cxnSp>
            <p:nvCxnSpPr>
              <p:cNvPr id="295" name="Straight Connector 294"/>
              <p:cNvCxnSpPr/>
              <p:nvPr/>
            </p:nvCxnSpPr>
            <p:spPr>
              <a:xfrm>
                <a:off x="-1144112" y="3419261"/>
                <a:ext cx="166699" cy="664325"/>
              </a:xfrm>
              <a:prstGeom prst="line">
                <a:avLst/>
              </a:prstGeom>
              <a:noFill/>
              <a:ln w="12700" cap="flat" cmpd="sng" algn="ctr">
                <a:solidFill>
                  <a:srgbClr val="000000"/>
                </a:solidFill>
                <a:prstDash val="sysDot"/>
              </a:ln>
              <a:effectLst/>
            </p:spPr>
          </p:cxnSp>
        </p:grpSp>
        <p:grpSp>
          <p:nvGrpSpPr>
            <p:cNvPr id="266" name="Group 265"/>
            <p:cNvGrpSpPr/>
            <p:nvPr/>
          </p:nvGrpSpPr>
          <p:grpSpPr>
            <a:xfrm>
              <a:off x="5051107" y="1650332"/>
              <a:ext cx="3536162" cy="1812092"/>
              <a:chOff x="1313407" y="2939399"/>
              <a:chExt cx="5155502" cy="2641915"/>
            </a:xfrm>
          </p:grpSpPr>
          <p:grpSp>
            <p:nvGrpSpPr>
              <p:cNvPr id="268" name="Group 179"/>
              <p:cNvGrpSpPr/>
              <p:nvPr/>
            </p:nvGrpSpPr>
            <p:grpSpPr>
              <a:xfrm rot="14956072">
                <a:off x="1682489" y="2570317"/>
                <a:ext cx="2380892" cy="3119056"/>
                <a:chOff x="6276179" y="163062"/>
                <a:chExt cx="2694161" cy="3529451"/>
              </a:xfrm>
            </p:grpSpPr>
            <p:sp>
              <p:nvSpPr>
                <p:cNvPr id="273" name="Isosceles Triangle 272"/>
                <p:cNvSpPr/>
                <p:nvPr/>
              </p:nvSpPr>
              <p:spPr>
                <a:xfrm rot="19058460">
                  <a:off x="6810203" y="163062"/>
                  <a:ext cx="1316632" cy="3529451"/>
                </a:xfrm>
                <a:prstGeom prst="triangle">
                  <a:avLst>
                    <a:gd name="adj" fmla="val 63583"/>
                  </a:avLst>
                </a:prstGeom>
                <a:gradFill rotWithShape="1">
                  <a:gsLst>
                    <a:gs pos="0">
                      <a:sysClr val="windowText" lastClr="000000">
                        <a:tint val="50000"/>
                        <a:satMod val="300000"/>
                      </a:sysClr>
                    </a:gs>
                    <a:gs pos="35000">
                      <a:sysClr val="windowText" lastClr="000000">
                        <a:tint val="37000"/>
                        <a:satMod val="300000"/>
                        <a:alpha val="49000"/>
                      </a:sysClr>
                    </a:gs>
                    <a:gs pos="100000">
                      <a:sysClr val="windowText" lastClr="000000">
                        <a:tint val="15000"/>
                        <a:satMod val="350000"/>
                        <a:alpha val="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274" name="Group 472"/>
                <p:cNvGrpSpPr/>
                <p:nvPr/>
              </p:nvGrpSpPr>
              <p:grpSpPr>
                <a:xfrm>
                  <a:off x="6722304" y="903507"/>
                  <a:ext cx="1999190" cy="2337883"/>
                  <a:chOff x="6413609" y="3775280"/>
                  <a:chExt cx="1999190" cy="2337883"/>
                </a:xfrm>
              </p:grpSpPr>
              <p:sp>
                <p:nvSpPr>
                  <p:cNvPr id="285" name="Rounded Rectangle 284"/>
                  <p:cNvSpPr/>
                  <p:nvPr/>
                </p:nvSpPr>
                <p:spPr>
                  <a:xfrm>
                    <a:off x="6588229" y="4017116"/>
                    <a:ext cx="291039" cy="291039"/>
                  </a:xfrm>
                  <a:prstGeom prst="roundRect">
                    <a:avLst/>
                  </a:prstGeom>
                  <a:solidFill>
                    <a:srgbClr val="8064A2">
                      <a:alpha val="70000"/>
                    </a:srgbClr>
                  </a:solidFill>
                  <a:ln w="25400" cap="flat" cmpd="sng" algn="ctr">
                    <a:solidFill>
                      <a:srgbClr val="8064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6" name="Rounded Rectangle 285"/>
                  <p:cNvSpPr/>
                  <p:nvPr/>
                </p:nvSpPr>
                <p:spPr>
                  <a:xfrm>
                    <a:off x="6728990" y="4195363"/>
                    <a:ext cx="379943" cy="409161"/>
                  </a:xfrm>
                  <a:prstGeom prst="roundRect">
                    <a:avLst/>
                  </a:prstGeom>
                  <a:solidFill>
                    <a:srgbClr val="8064A2">
                      <a:alpha val="70000"/>
                    </a:srgbClr>
                  </a:solidFill>
                  <a:ln w="25400" cap="flat" cmpd="sng" algn="ctr">
                    <a:solidFill>
                      <a:srgbClr val="8064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7" name="Rounded Rectangle 286"/>
                  <p:cNvSpPr/>
                  <p:nvPr/>
                </p:nvSpPr>
                <p:spPr>
                  <a:xfrm>
                    <a:off x="6943303" y="4449975"/>
                    <a:ext cx="525467" cy="525467"/>
                  </a:xfrm>
                  <a:prstGeom prst="roundRect">
                    <a:avLst/>
                  </a:prstGeom>
                  <a:solidFill>
                    <a:srgbClr val="8064A2">
                      <a:alpha val="70000"/>
                    </a:srgbClr>
                  </a:solidFill>
                  <a:ln w="25400" cap="flat" cmpd="sng" algn="ctr">
                    <a:solidFill>
                      <a:srgbClr val="8064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8" name="Rounded Rectangle 287"/>
                  <p:cNvSpPr/>
                  <p:nvPr/>
                </p:nvSpPr>
                <p:spPr>
                  <a:xfrm>
                    <a:off x="6482399" y="3881649"/>
                    <a:ext cx="228061" cy="228061"/>
                  </a:xfrm>
                  <a:prstGeom prst="roundRect">
                    <a:avLst/>
                  </a:prstGeom>
                  <a:solidFill>
                    <a:srgbClr val="8064A2">
                      <a:alpha val="70000"/>
                    </a:srgbClr>
                  </a:solidFill>
                  <a:ln w="25400" cap="flat" cmpd="sng" algn="ctr">
                    <a:solidFill>
                      <a:srgbClr val="8064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9" name="Rounded Rectangle 288"/>
                  <p:cNvSpPr/>
                  <p:nvPr/>
                </p:nvSpPr>
                <p:spPr>
                  <a:xfrm>
                    <a:off x="6413609" y="3775280"/>
                    <a:ext cx="178858" cy="178858"/>
                  </a:xfrm>
                  <a:prstGeom prst="roundRect">
                    <a:avLst/>
                  </a:prstGeom>
                  <a:solidFill>
                    <a:srgbClr val="8064A2">
                      <a:alpha val="70000"/>
                    </a:srgbClr>
                  </a:solidFill>
                  <a:ln w="25400" cap="flat" cmpd="sng" algn="ctr">
                    <a:solidFill>
                      <a:srgbClr val="8064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0" name="Rounded Rectangle 289"/>
                  <p:cNvSpPr/>
                  <p:nvPr/>
                </p:nvSpPr>
                <p:spPr>
                  <a:xfrm>
                    <a:off x="7241225" y="4836268"/>
                    <a:ext cx="642942" cy="642942"/>
                  </a:xfrm>
                  <a:prstGeom prst="roundRect">
                    <a:avLst/>
                  </a:prstGeom>
                  <a:solidFill>
                    <a:srgbClr val="8064A2">
                      <a:alpha val="70000"/>
                    </a:srgbClr>
                  </a:solidFill>
                  <a:ln w="25400" cap="flat" cmpd="sng" algn="ctr">
                    <a:solidFill>
                      <a:srgbClr val="8064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1" name="Rounded Rectangle 290"/>
                  <p:cNvSpPr/>
                  <p:nvPr/>
                </p:nvSpPr>
                <p:spPr>
                  <a:xfrm>
                    <a:off x="7574599" y="5274963"/>
                    <a:ext cx="838200" cy="838200"/>
                  </a:xfrm>
                  <a:prstGeom prst="roundRect">
                    <a:avLst/>
                  </a:prstGeom>
                  <a:solidFill>
                    <a:srgbClr val="8064A2">
                      <a:alpha val="69804"/>
                    </a:srgbClr>
                  </a:solidFill>
                  <a:ln w="25400" cap="flat" cmpd="sng" algn="ctr">
                    <a:solidFill>
                      <a:srgbClr val="5C477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cxnSp>
              <p:nvCxnSpPr>
                <p:cNvPr id="275" name="Straight Arrow Connector 274"/>
                <p:cNvCxnSpPr/>
                <p:nvPr/>
              </p:nvCxnSpPr>
              <p:spPr>
                <a:xfrm rot="6643928" flipV="1">
                  <a:off x="6820838" y="657062"/>
                  <a:ext cx="1604843" cy="2694161"/>
                </a:xfrm>
                <a:prstGeom prst="straightConnector1">
                  <a:avLst/>
                </a:prstGeom>
                <a:noFill/>
                <a:ln w="25400" cap="flat" cmpd="sng" algn="ctr">
                  <a:solidFill>
                    <a:srgbClr val="9BBB59"/>
                  </a:solidFill>
                  <a:prstDash val="solid"/>
                  <a:tailEnd type="triangle" w="lg" len="lg"/>
                </a:ln>
                <a:effectLst>
                  <a:outerShdw blurRad="40000" dist="20000" dir="5400000" rotWithShape="0">
                    <a:srgbClr val="000000">
                      <a:alpha val="38000"/>
                    </a:srgbClr>
                  </a:outerShdw>
                </a:effectLst>
              </p:spPr>
            </p:cxnSp>
            <p:grpSp>
              <p:nvGrpSpPr>
                <p:cNvPr id="276" name="Group 481"/>
                <p:cNvGrpSpPr/>
                <p:nvPr/>
              </p:nvGrpSpPr>
              <p:grpSpPr>
                <a:xfrm>
                  <a:off x="6636039" y="795555"/>
                  <a:ext cx="1726927" cy="2088587"/>
                  <a:chOff x="6327344" y="3667328"/>
                  <a:chExt cx="1726927" cy="2088587"/>
                </a:xfrm>
              </p:grpSpPr>
              <p:sp>
                <p:nvSpPr>
                  <p:cNvPr id="277" name="Oval 276"/>
                  <p:cNvSpPr/>
                  <p:nvPr/>
                </p:nvSpPr>
                <p:spPr>
                  <a:xfrm>
                    <a:off x="7114744" y="4640995"/>
                    <a:ext cx="142876" cy="142876"/>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8" name="Oval 277"/>
                  <p:cNvSpPr/>
                  <p:nvPr/>
                </p:nvSpPr>
                <p:spPr>
                  <a:xfrm>
                    <a:off x="6846466" y="4315565"/>
                    <a:ext cx="142876" cy="142876"/>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9" name="Oval 278"/>
                  <p:cNvSpPr/>
                  <p:nvPr/>
                </p:nvSpPr>
                <p:spPr>
                  <a:xfrm>
                    <a:off x="6666010" y="4082195"/>
                    <a:ext cx="142876" cy="142876"/>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0" name="Oval 279"/>
                  <p:cNvSpPr/>
                  <p:nvPr/>
                </p:nvSpPr>
                <p:spPr>
                  <a:xfrm>
                    <a:off x="6522077" y="3912861"/>
                    <a:ext cx="142876" cy="142876"/>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1" name="Oval 280"/>
                  <p:cNvSpPr/>
                  <p:nvPr/>
                </p:nvSpPr>
                <p:spPr>
                  <a:xfrm>
                    <a:off x="6428944" y="3785861"/>
                    <a:ext cx="142876" cy="142876"/>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2" name="Oval 281"/>
                  <p:cNvSpPr/>
                  <p:nvPr/>
                </p:nvSpPr>
                <p:spPr>
                  <a:xfrm>
                    <a:off x="6327344" y="3667328"/>
                    <a:ext cx="142876" cy="142876"/>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3" name="Oval 282"/>
                  <p:cNvSpPr/>
                  <p:nvPr/>
                </p:nvSpPr>
                <p:spPr>
                  <a:xfrm>
                    <a:off x="7469434" y="5074826"/>
                    <a:ext cx="142876" cy="142876"/>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4" name="Oval 283"/>
                  <p:cNvSpPr/>
                  <p:nvPr/>
                </p:nvSpPr>
                <p:spPr>
                  <a:xfrm>
                    <a:off x="7911395" y="5613039"/>
                    <a:ext cx="142876" cy="142876"/>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sp>
            <p:nvSpPr>
              <p:cNvPr id="269" name="TextBox 268"/>
              <p:cNvSpPr txBox="1"/>
              <p:nvPr/>
            </p:nvSpPr>
            <p:spPr>
              <a:xfrm>
                <a:off x="1411240" y="5298055"/>
                <a:ext cx="2189692" cy="283259"/>
              </a:xfrm>
              <a:prstGeom prst="rect">
                <a:avLst/>
              </a:prstGeom>
              <a:noFill/>
            </p:spPr>
            <p:txBody>
              <a:bodyPr wrap="square" lIns="18000" tIns="10800" rIns="18000" bIns="1080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err="1" smtClean="0">
                    <a:ln>
                      <a:noFill/>
                    </a:ln>
                    <a:solidFill>
                      <a:schemeClr val="bg1"/>
                    </a:solidFill>
                    <a:effectLst/>
                    <a:uLnTx/>
                    <a:uFillTx/>
                    <a:latin typeface="Calibri" pitchFamily="34" charset="0"/>
                    <a:cs typeface="Times New Roman" pitchFamily="18" charset="0"/>
                  </a:rPr>
                  <a:t>Voxel</a:t>
                </a:r>
                <a:r>
                  <a:rPr kumimoji="0" lang="en-US" sz="1400" b="1" i="1" u="none" strike="noStrike" kern="0" cap="none" spc="0" normalizeH="0" baseline="0" noProof="0" dirty="0" smtClean="0">
                    <a:ln>
                      <a:noFill/>
                    </a:ln>
                    <a:solidFill>
                      <a:schemeClr val="bg1"/>
                    </a:solidFill>
                    <a:effectLst/>
                    <a:uLnTx/>
                    <a:uFillTx/>
                    <a:latin typeface="Calibri" pitchFamily="34" charset="0"/>
                    <a:cs typeface="Times New Roman" pitchFamily="18" charset="0"/>
                  </a:rPr>
                  <a:t>-based cone</a:t>
                </a:r>
                <a:endParaRPr kumimoji="0" lang="en-US" sz="1400" b="1" i="1" u="none" strike="noStrike" kern="0" cap="none" spc="0" normalizeH="0" baseline="0" noProof="0" dirty="0">
                  <a:ln>
                    <a:noFill/>
                  </a:ln>
                  <a:solidFill>
                    <a:schemeClr val="bg1"/>
                  </a:solidFill>
                  <a:effectLst/>
                  <a:uLnTx/>
                  <a:uFillTx/>
                  <a:latin typeface="Calibri" pitchFamily="34" charset="0"/>
                  <a:cs typeface="Times New Roman" pitchFamily="18" charset="0"/>
                </a:endParaRPr>
              </a:p>
            </p:txBody>
          </p:sp>
          <p:cxnSp>
            <p:nvCxnSpPr>
              <p:cNvPr id="270" name="Curved Connector 269"/>
              <p:cNvCxnSpPr/>
              <p:nvPr/>
            </p:nvCxnSpPr>
            <p:spPr>
              <a:xfrm>
                <a:off x="3454298" y="3278343"/>
                <a:ext cx="3014611" cy="125743"/>
              </a:xfrm>
              <a:prstGeom prst="curvedConnector3">
                <a:avLst>
                  <a:gd name="adj1" fmla="val 50000"/>
                </a:avLst>
              </a:prstGeom>
              <a:noFill/>
              <a:ln w="25400" cap="flat" cmpd="sng" algn="ctr">
                <a:solidFill>
                  <a:srgbClr val="FFFFFF">
                    <a:lumMod val="75000"/>
                  </a:srgbClr>
                </a:solidFill>
                <a:prstDash val="solid"/>
                <a:tailEnd type="arrow"/>
              </a:ln>
              <a:effectLst/>
            </p:spPr>
          </p:cxnSp>
          <p:cxnSp>
            <p:nvCxnSpPr>
              <p:cNvPr id="271" name="Curved Connector 270"/>
              <p:cNvCxnSpPr/>
              <p:nvPr/>
            </p:nvCxnSpPr>
            <p:spPr>
              <a:xfrm>
                <a:off x="2900127" y="4240863"/>
                <a:ext cx="2811509" cy="374121"/>
              </a:xfrm>
              <a:prstGeom prst="curvedConnector3">
                <a:avLst>
                  <a:gd name="adj1" fmla="val 50000"/>
                </a:avLst>
              </a:prstGeom>
              <a:noFill/>
              <a:ln w="25400" cap="flat" cmpd="sng" algn="ctr">
                <a:solidFill>
                  <a:srgbClr val="FFFFFF">
                    <a:lumMod val="75000"/>
                  </a:srgbClr>
                </a:solidFill>
                <a:prstDash val="solid"/>
                <a:tailEnd type="arrow"/>
              </a:ln>
              <a:effectLst/>
            </p:spPr>
          </p:cxnSp>
          <p:cxnSp>
            <p:nvCxnSpPr>
              <p:cNvPr id="272" name="Curved Connector 271"/>
              <p:cNvCxnSpPr>
                <a:endCxn id="305" idx="0"/>
              </p:cNvCxnSpPr>
              <p:nvPr/>
            </p:nvCxnSpPr>
            <p:spPr>
              <a:xfrm>
                <a:off x="3147727" y="3811994"/>
                <a:ext cx="2971945" cy="277107"/>
              </a:xfrm>
              <a:prstGeom prst="curvedConnector3">
                <a:avLst>
                  <a:gd name="adj1" fmla="val 50000"/>
                </a:avLst>
              </a:prstGeom>
              <a:noFill/>
              <a:ln w="25400" cap="flat" cmpd="sng" algn="ctr">
                <a:solidFill>
                  <a:srgbClr val="FFFFFF">
                    <a:lumMod val="75000"/>
                  </a:srgbClr>
                </a:solidFill>
                <a:prstDash val="solid"/>
                <a:tailEnd type="arrow"/>
              </a:ln>
              <a:effectLst/>
            </p:spPr>
          </p:cxnSp>
        </p:grpSp>
        <p:sp>
          <p:nvSpPr>
            <p:cNvPr id="267" name="Rectangle 266"/>
            <p:cNvSpPr/>
            <p:nvPr/>
          </p:nvSpPr>
          <p:spPr>
            <a:xfrm>
              <a:off x="7423458" y="1124744"/>
              <a:ext cx="1288793" cy="1288794"/>
            </a:xfrm>
            <a:prstGeom prst="rect">
              <a:avLst/>
            </a:prstGeom>
            <a:solidFill>
              <a:srgbClr val="7FD13B">
                <a:lumMod val="75000"/>
                <a:alpha val="70000"/>
              </a:srgbClr>
            </a:solidFill>
            <a:ln w="19050" cap="flat" cmpd="sng" algn="ctr">
              <a:solidFill>
                <a:srgbClr val="4E5B6F">
                  <a:lumMod val="50000"/>
                </a:srgbClr>
              </a:solidFill>
              <a:prstDash val="solid"/>
            </a:ln>
            <a:effectLst/>
            <a:scene3d>
              <a:camera prst="isometricOffAxis2To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444" name="Picture 4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1969" y="45753"/>
            <a:ext cx="3098764" cy="2771942"/>
          </a:xfrm>
          <a:prstGeom prst="rect">
            <a:avLst/>
          </a:prstGeom>
        </p:spPr>
      </p:pic>
    </p:spTree>
    <p:extLst>
      <p:ext uri="{BB962C8B-B14F-4D97-AF65-F5344CB8AC3E}">
        <p14:creationId xmlns:p14="http://schemas.microsoft.com/office/powerpoint/2010/main" val="29407775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0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7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31"/>
                                        </p:tgtEl>
                                        <p:attrNameLst>
                                          <p:attrName>style.visibility</p:attrName>
                                        </p:attrNameLst>
                                      </p:cBhvr>
                                      <p:to>
                                        <p:strVal val="visible"/>
                                      </p:to>
                                    </p:set>
                                    <p:animEffect transition="in" filter="wipe(left)">
                                      <p:cBhvr>
                                        <p:cTn id="13"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10000"/>
                    </a14:imgEffect>
                  </a14:imgLayer>
                </a14:imgProps>
              </a:ext>
              <a:ext uri="{28A0092B-C50C-407E-A947-70E740481C1C}">
                <a14:useLocalDpi xmlns:a14="http://schemas.microsoft.com/office/drawing/2010/main" val="0"/>
              </a:ext>
            </a:extLst>
          </a:blip>
          <a:srcRect l="9636"/>
          <a:stretch/>
        </p:blipFill>
        <p:spPr>
          <a:xfrm>
            <a:off x="960120" y="205825"/>
            <a:ext cx="10012680" cy="5874936"/>
          </a:xfrm>
          <a:prstGeom prst="rect">
            <a:avLst/>
          </a:prstGeom>
        </p:spPr>
      </p:pic>
      <p:sp>
        <p:nvSpPr>
          <p:cNvPr id="2" name="Title 1"/>
          <p:cNvSpPr>
            <a:spLocks noGrp="1"/>
          </p:cNvSpPr>
          <p:nvPr>
            <p:ph type="title"/>
          </p:nvPr>
        </p:nvSpPr>
        <p:spPr/>
        <p:txBody>
          <a:bodyPr/>
          <a:lstStyle/>
          <a:p>
            <a:r>
              <a:rPr lang="en-US" dirty="0" smtClean="0"/>
              <a:t>Indirect specular</a:t>
            </a:r>
            <a:endParaRPr lang="fr-FR" dirty="0"/>
          </a:p>
        </p:txBody>
      </p:sp>
    </p:spTree>
    <p:extLst>
      <p:ext uri="{BB962C8B-B14F-4D97-AF65-F5344CB8AC3E}">
        <p14:creationId xmlns:p14="http://schemas.microsoft.com/office/powerpoint/2010/main" val="230722016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 contrast="5000"/>
                    </a14:imgEffect>
                  </a14:imgLayer>
                </a14:imgProps>
              </a:ext>
              <a:ext uri="{28A0092B-C50C-407E-A947-70E740481C1C}">
                <a14:useLocalDpi xmlns:a14="http://schemas.microsoft.com/office/drawing/2010/main" val="0"/>
              </a:ext>
            </a:extLst>
          </a:blip>
          <a:srcRect l="2628" r="3637"/>
          <a:stretch/>
        </p:blipFill>
        <p:spPr>
          <a:xfrm>
            <a:off x="996696" y="272224"/>
            <a:ext cx="9976104" cy="5642911"/>
          </a:xfrm>
          <a:prstGeom prst="rect">
            <a:avLst/>
          </a:prstGeom>
        </p:spPr>
      </p:pic>
      <p:sp>
        <p:nvSpPr>
          <p:cNvPr id="2" name="Title 1"/>
          <p:cNvSpPr>
            <a:spLocks noGrp="1"/>
          </p:cNvSpPr>
          <p:nvPr>
            <p:ph type="title"/>
          </p:nvPr>
        </p:nvSpPr>
        <p:spPr/>
        <p:txBody>
          <a:bodyPr/>
          <a:lstStyle/>
          <a:p>
            <a:r>
              <a:rPr lang="en-US" dirty="0"/>
              <a:t>Indirect specular</a:t>
            </a:r>
            <a:endParaRPr lang="fr-FR" dirty="0"/>
          </a:p>
        </p:txBody>
      </p:sp>
    </p:spTree>
    <p:extLst>
      <p:ext uri="{BB962C8B-B14F-4D97-AF65-F5344CB8AC3E}">
        <p14:creationId xmlns:p14="http://schemas.microsoft.com/office/powerpoint/2010/main" val="76618998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Voxels 2012-05-14 15-33-33-58.avi">
            <a:hlinkClick r:id="" action="ppaction://media"/>
          </p:cNvPr>
          <p:cNvPicPr>
            <a:picLocks noChangeAspect="1"/>
          </p:cNvPicPr>
          <p:nvPr>
            <a:videoFile r:link="rId1"/>
            <p:extLst>
              <p:ext uri="{DAA4B4D4-6D71-4841-9C94-3DE7FCFB9230}">
                <p14:media xmlns:p14="http://schemas.microsoft.com/office/powerpoint/2010/main" r:link="rId2">
                  <p14:trim st="4480.5092"/>
                </p14:media>
              </p:ext>
            </p:extLst>
          </p:nvPr>
        </p:nvPicPr>
        <p:blipFill>
          <a:blip r:embed="rId5"/>
          <a:stretch>
            <a:fillRect/>
          </a:stretch>
        </p:blipFill>
        <p:spPr>
          <a:xfrm>
            <a:off x="1865376" y="0"/>
            <a:ext cx="8229600" cy="6172200"/>
          </a:xfrm>
          <a:prstGeom prst="rect">
            <a:avLst/>
          </a:prstGeom>
        </p:spPr>
      </p:pic>
    </p:spTree>
    <p:extLst>
      <p:ext uri="{BB962C8B-B14F-4D97-AF65-F5344CB8AC3E}">
        <p14:creationId xmlns:p14="http://schemas.microsoft.com/office/powerpoint/2010/main" val="1072368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Voxel representations</a:t>
            </a:r>
            <a:endParaRPr lang="fr-FR" dirty="0"/>
          </a:p>
        </p:txBody>
      </p:sp>
      <p:sp>
        <p:nvSpPr>
          <p:cNvPr id="3" name="Content Placeholder 2"/>
          <p:cNvSpPr>
            <a:spLocks noGrp="1"/>
          </p:cNvSpPr>
          <p:nvPr>
            <p:ph idx="1"/>
          </p:nvPr>
        </p:nvSpPr>
        <p:spPr/>
        <p:txBody>
          <a:bodyPr/>
          <a:lstStyle/>
          <a:p>
            <a:r>
              <a:rPr lang="en-US" dirty="0" smtClean="0"/>
              <a:t> </a:t>
            </a:r>
            <a:endParaRPr lang="fr-FR" dirty="0"/>
          </a:p>
        </p:txBody>
      </p:sp>
      <p:grpSp>
        <p:nvGrpSpPr>
          <p:cNvPr id="10" name="Group 9"/>
          <p:cNvGrpSpPr/>
          <p:nvPr/>
        </p:nvGrpSpPr>
        <p:grpSpPr>
          <a:xfrm>
            <a:off x="7735824" y="873462"/>
            <a:ext cx="3112414" cy="3965771"/>
            <a:chOff x="7735824" y="4148"/>
            <a:chExt cx="3112414" cy="3965771"/>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256"/>
            <a:stretch/>
          </p:blipFill>
          <p:spPr>
            <a:xfrm>
              <a:off x="7735824" y="1311252"/>
              <a:ext cx="2999182" cy="2411224"/>
            </a:xfrm>
            <a:prstGeom prst="rect">
              <a:avLst/>
            </a:prstGeom>
            <a:ln>
              <a:noFill/>
            </a:ln>
            <a:effectLst>
              <a:outerShdw blurRad="190500" algn="tl" rotWithShape="0">
                <a:srgbClr val="000000">
                  <a:alpha val="70000"/>
                </a:srgbClr>
              </a:outerShdw>
            </a:effectLst>
          </p:spPr>
        </p:pic>
        <p:grpSp>
          <p:nvGrpSpPr>
            <p:cNvPr id="7" name="Group 6"/>
            <p:cNvGrpSpPr/>
            <p:nvPr/>
          </p:nvGrpSpPr>
          <p:grpSpPr>
            <a:xfrm>
              <a:off x="8229611" y="4148"/>
              <a:ext cx="2618627" cy="1451513"/>
              <a:chOff x="3227823" y="1748139"/>
              <a:chExt cx="4517144" cy="2503895"/>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6787" r="12580" b="21690"/>
              <a:stretch/>
            </p:blipFill>
            <p:spPr>
              <a:xfrm>
                <a:off x="3227823" y="1748139"/>
                <a:ext cx="2232691" cy="2503891"/>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6787" r="12580" b="21690"/>
              <a:stretch/>
            </p:blipFill>
            <p:spPr>
              <a:xfrm>
                <a:off x="5512267" y="1748141"/>
                <a:ext cx="2232700" cy="2503893"/>
              </a:xfrm>
              <a:prstGeom prst="rect">
                <a:avLst/>
              </a:prstGeom>
              <a:ln>
                <a:noFill/>
              </a:ln>
              <a:effectLst>
                <a:outerShdw blurRad="190500" algn="tl" rotWithShape="0">
                  <a:srgbClr val="000000">
                    <a:alpha val="70000"/>
                  </a:srgbClr>
                </a:outerShdw>
              </a:effectLst>
            </p:spPr>
          </p:pic>
        </p:grpSp>
        <p:sp>
          <p:nvSpPr>
            <p:cNvPr id="9" name="TextBox 8"/>
            <p:cNvSpPr txBox="1"/>
            <p:nvPr/>
          </p:nvSpPr>
          <p:spPr>
            <a:xfrm>
              <a:off x="7735824" y="3708309"/>
              <a:ext cx="2629395"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1" u="none" strike="noStrike" kern="0" cap="none" spc="0" normalizeH="0" baseline="0" noProof="0" dirty="0" smtClean="0">
                  <a:ln>
                    <a:noFill/>
                  </a:ln>
                  <a:solidFill>
                    <a:schemeClr val="bg1"/>
                  </a:solidFill>
                  <a:effectLst/>
                  <a:uLnTx/>
                  <a:uFillTx/>
                </a:rPr>
                <a:t>Allard et al. 2010</a:t>
              </a:r>
              <a:endParaRPr kumimoji="0" lang="en-US" sz="1100" b="1" i="1" u="none" strike="noStrike" kern="0" cap="none" spc="0" normalizeH="0" baseline="0" noProof="0" dirty="0">
                <a:ln>
                  <a:noFill/>
                </a:ln>
                <a:solidFill>
                  <a:schemeClr val="bg1"/>
                </a:solidFill>
                <a:effectLst/>
                <a:uLnTx/>
                <a:uFillTx/>
              </a:endParaRPr>
            </a:p>
          </p:txBody>
        </p:sp>
      </p:grpSp>
      <p:grpSp>
        <p:nvGrpSpPr>
          <p:cNvPr id="14" name="Group 13"/>
          <p:cNvGrpSpPr/>
          <p:nvPr/>
        </p:nvGrpSpPr>
        <p:grpSpPr>
          <a:xfrm>
            <a:off x="975416" y="1028759"/>
            <a:ext cx="4803592" cy="4337503"/>
            <a:chOff x="975416" y="955607"/>
            <a:chExt cx="4803592" cy="4337503"/>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9310" y="955607"/>
              <a:ext cx="3679698" cy="2193100"/>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416" y="3108982"/>
              <a:ext cx="2289811" cy="2184128"/>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3265227" y="3148707"/>
              <a:ext cx="2152746"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1" u="none" strike="noStrike" kern="0" cap="none" spc="0" normalizeH="0" baseline="0" noProof="0" dirty="0" smtClean="0">
                  <a:ln>
                    <a:noFill/>
                  </a:ln>
                  <a:solidFill>
                    <a:schemeClr val="bg1"/>
                  </a:solidFill>
                  <a:effectLst/>
                  <a:uLnTx/>
                  <a:uFillTx/>
                </a:rPr>
                <a:t>Crane et al. (NVIDIA) 2007</a:t>
              </a:r>
              <a:endParaRPr kumimoji="0" lang="en-US" sz="1100" b="1" i="1" u="none" strike="noStrike" kern="0" cap="none" spc="0" normalizeH="0" baseline="0" noProof="0" dirty="0">
                <a:ln>
                  <a:noFill/>
                </a:ln>
                <a:solidFill>
                  <a:schemeClr val="bg1"/>
                </a:solidFill>
                <a:effectLst/>
                <a:uLnTx/>
                <a:uFillTx/>
              </a:endParaRPr>
            </a:p>
          </p:txBody>
        </p:sp>
      </p:grpSp>
      <p:grpSp>
        <p:nvGrpSpPr>
          <p:cNvPr id="18" name="Group 17"/>
          <p:cNvGrpSpPr/>
          <p:nvPr/>
        </p:nvGrpSpPr>
        <p:grpSpPr>
          <a:xfrm>
            <a:off x="3600831" y="3637946"/>
            <a:ext cx="6667893" cy="2410034"/>
            <a:chOff x="3600831" y="3637946"/>
            <a:chExt cx="6667893" cy="2410034"/>
          </a:xfrm>
        </p:grpSpPr>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0831" y="3637946"/>
              <a:ext cx="3980118" cy="2150049"/>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13566" y="4968595"/>
              <a:ext cx="3055158" cy="1079385"/>
            </a:xfrm>
            <a:prstGeom prst="rect">
              <a:avLst/>
            </a:prstGeom>
            <a:ln>
              <a:noFill/>
            </a:ln>
            <a:effectLst>
              <a:outerShdw blurRad="190500" algn="tl" rotWithShape="0">
                <a:srgbClr val="000000">
                  <a:alpha val="70000"/>
                </a:srgbClr>
              </a:outerShdw>
            </a:effectLst>
          </p:spPr>
        </p:pic>
        <p:sp>
          <p:nvSpPr>
            <p:cNvPr id="17" name="TextBox 16"/>
            <p:cNvSpPr txBox="1"/>
            <p:nvPr/>
          </p:nvSpPr>
          <p:spPr>
            <a:xfrm>
              <a:off x="4382991" y="5786370"/>
              <a:ext cx="2629395" cy="261610"/>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100" b="1" i="1" kern="0" dirty="0" smtClean="0">
                  <a:solidFill>
                    <a:schemeClr val="bg1"/>
                  </a:solidFill>
                </a:rPr>
                <a:t>Christensen and </a:t>
              </a:r>
              <a:r>
                <a:rPr lang="en-US" sz="1100" b="1" i="1" kern="0" dirty="0" err="1" smtClean="0">
                  <a:solidFill>
                    <a:schemeClr val="bg1"/>
                  </a:solidFill>
                </a:rPr>
                <a:t>Batali</a:t>
              </a:r>
              <a:r>
                <a:rPr lang="en-US" sz="1100" b="1" i="1" kern="0" dirty="0" smtClean="0">
                  <a:solidFill>
                    <a:schemeClr val="bg1"/>
                  </a:solidFill>
                </a:rPr>
                <a:t> (Pixar) 2004</a:t>
              </a:r>
              <a:endParaRPr lang="en-US" sz="1100" b="1" i="1" kern="0" dirty="0">
                <a:solidFill>
                  <a:schemeClr val="bg1"/>
                </a:solidFill>
              </a:endParaRPr>
            </a:p>
          </p:txBody>
        </p:sp>
      </p:grpSp>
      <p:pic>
        <p:nvPicPr>
          <p:cNvPr id="19" name="Picture 18" descr="BrickWithBorder2.png"/>
          <p:cNvPicPr>
            <a:picLocks noChangeAspect="1"/>
          </p:cNvPicPr>
          <p:nvPr/>
        </p:nvPicPr>
        <p:blipFill>
          <a:blip r:embed="rId10" cstate="print"/>
          <a:stretch>
            <a:fillRect/>
          </a:stretch>
        </p:blipFill>
        <p:spPr>
          <a:xfrm>
            <a:off x="6833036" y="148809"/>
            <a:ext cx="1161174" cy="10658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647005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Voxels_Lights1.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lum bright="2000" contrast="2000"/>
          </a:blip>
          <a:stretch>
            <a:fillRect/>
          </a:stretch>
        </p:blipFill>
        <p:spPr>
          <a:xfrm>
            <a:off x="1865376" y="0"/>
            <a:ext cx="8229600" cy="6172200"/>
          </a:xfrm>
          <a:prstGeom prst="rect">
            <a:avLst/>
          </a:prstGeom>
        </p:spPr>
      </p:pic>
    </p:spTree>
    <p:extLst>
      <p:ext uri="{BB962C8B-B14F-4D97-AF65-F5344CB8AC3E}">
        <p14:creationId xmlns:p14="http://schemas.microsoft.com/office/powerpoint/2010/main" val="3164277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GPU Voxel </a:t>
            </a:r>
            <a:r>
              <a:rPr lang="en-US" dirty="0" err="1" smtClean="0"/>
              <a:t>Octree</a:t>
            </a:r>
            <a:endParaRPr lang="en-US" dirty="0"/>
          </a:p>
        </p:txBody>
      </p:sp>
      <p:sp>
        <p:nvSpPr>
          <p:cNvPr id="3" name="Content Placeholder 2"/>
          <p:cNvSpPr>
            <a:spLocks noGrp="1"/>
          </p:cNvSpPr>
          <p:nvPr>
            <p:ph idx="1"/>
          </p:nvPr>
        </p:nvSpPr>
        <p:spPr>
          <a:xfrm>
            <a:off x="1263721" y="1294646"/>
            <a:ext cx="6096678" cy="4605161"/>
          </a:xfrm>
        </p:spPr>
        <p:txBody>
          <a:bodyPr/>
          <a:lstStyle/>
          <a:p>
            <a:r>
              <a:rPr lang="en-US" dirty="0" smtClean="0"/>
              <a:t>Linked nodes in </a:t>
            </a:r>
            <a:r>
              <a:rPr lang="en-US" u="sng" dirty="0" smtClean="0"/>
              <a:t>linear video memory</a:t>
            </a:r>
            <a:r>
              <a:rPr lang="en-US" dirty="0" smtClean="0"/>
              <a:t> </a:t>
            </a:r>
            <a:r>
              <a:rPr lang="en-US" sz="2000" i="1" dirty="0" smtClean="0"/>
              <a:t>(</a:t>
            </a:r>
            <a:r>
              <a:rPr lang="en-US" sz="2000" i="1" dirty="0" err="1" smtClean="0"/>
              <a:t>Octree</a:t>
            </a:r>
            <a:r>
              <a:rPr lang="en-US" sz="2000" i="1" dirty="0" smtClean="0"/>
              <a:t> Pool)</a:t>
            </a:r>
          </a:p>
          <a:p>
            <a:pPr lvl="1"/>
            <a:r>
              <a:rPr lang="en-US" dirty="0" smtClean="0"/>
              <a:t>2x2x2 nodes tiles</a:t>
            </a:r>
          </a:p>
          <a:p>
            <a:pPr lvl="1"/>
            <a:r>
              <a:rPr lang="en-US" dirty="0" smtClean="0"/>
              <a:t>1 pointer per node to a node-tile</a:t>
            </a:r>
          </a:p>
          <a:p>
            <a:r>
              <a:rPr lang="en-US" dirty="0" smtClean="0"/>
              <a:t>Voxels stored into a </a:t>
            </a:r>
            <a:r>
              <a:rPr lang="en-US" u="sng" dirty="0" smtClean="0"/>
              <a:t>3D texture</a:t>
            </a:r>
            <a:r>
              <a:rPr lang="en-US" dirty="0" smtClean="0"/>
              <a:t> </a:t>
            </a:r>
            <a:br>
              <a:rPr lang="en-US" dirty="0" smtClean="0"/>
            </a:br>
            <a:r>
              <a:rPr lang="en-US" sz="2000" i="1" dirty="0" smtClean="0"/>
              <a:t>(Brick Pool)</a:t>
            </a:r>
          </a:p>
          <a:p>
            <a:pPr lvl="1"/>
            <a:r>
              <a:rPr lang="en-US" dirty="0" smtClean="0"/>
              <a:t>Allows hardware tri-linear interpolation</a:t>
            </a:r>
            <a:endParaRPr lang="en-US" dirty="0"/>
          </a:p>
        </p:txBody>
      </p:sp>
      <p:grpSp>
        <p:nvGrpSpPr>
          <p:cNvPr id="4" name="Group 3"/>
          <p:cNvGrpSpPr/>
          <p:nvPr/>
        </p:nvGrpSpPr>
        <p:grpSpPr>
          <a:xfrm>
            <a:off x="8219574" y="3734180"/>
            <a:ext cx="1528898" cy="2301647"/>
            <a:chOff x="8219574" y="3734180"/>
            <a:chExt cx="1528898" cy="2301647"/>
          </a:xfrm>
        </p:grpSpPr>
        <p:cxnSp>
          <p:nvCxnSpPr>
            <p:cNvPr id="91" name="Elbow Connector 90"/>
            <p:cNvCxnSpPr>
              <a:stCxn id="88" idx="4"/>
              <a:endCxn id="108" idx="0"/>
            </p:cNvCxnSpPr>
            <p:nvPr/>
          </p:nvCxnSpPr>
          <p:spPr>
            <a:xfrm rot="5400000">
              <a:off x="8740482" y="4716881"/>
              <a:ext cx="432350" cy="278"/>
            </a:xfrm>
            <a:prstGeom prst="bentConnector3">
              <a:avLst>
                <a:gd name="adj1" fmla="val 50000"/>
              </a:avLst>
            </a:prstGeom>
            <a:noFill/>
            <a:ln w="6350" cap="rnd" cmpd="sng" algn="ctr">
              <a:solidFill>
                <a:srgbClr val="7FD13B">
                  <a:shade val="95000"/>
                  <a:satMod val="105000"/>
                </a:srgbClr>
              </a:solidFill>
              <a:prstDash val="dash"/>
            </a:ln>
            <a:effectLst/>
          </p:spPr>
        </p:cxnSp>
        <p:cxnSp>
          <p:nvCxnSpPr>
            <p:cNvPr id="96" name="Elbow Connector 95"/>
            <p:cNvCxnSpPr>
              <a:stCxn id="92" idx="4"/>
              <a:endCxn id="107" idx="0"/>
            </p:cNvCxnSpPr>
            <p:nvPr/>
          </p:nvCxnSpPr>
          <p:spPr>
            <a:xfrm rot="16200000" flipH="1">
              <a:off x="8171852" y="5484145"/>
              <a:ext cx="431140" cy="278"/>
            </a:xfrm>
            <a:prstGeom prst="bentConnector3">
              <a:avLst>
                <a:gd name="adj1" fmla="val 50000"/>
              </a:avLst>
            </a:prstGeom>
            <a:noFill/>
            <a:ln w="6350" cap="rnd" cmpd="sng" algn="ctr">
              <a:solidFill>
                <a:srgbClr val="7FD13B">
                  <a:shade val="95000"/>
                  <a:satMod val="105000"/>
                </a:srgbClr>
              </a:solidFill>
              <a:prstDash val="dash"/>
            </a:ln>
            <a:effectLst/>
          </p:spPr>
        </p:cxnSp>
        <p:cxnSp>
          <p:nvCxnSpPr>
            <p:cNvPr id="97" name="Elbow Connector 96"/>
            <p:cNvCxnSpPr>
              <a:stCxn id="94" idx="4"/>
              <a:endCxn id="109" idx="0"/>
            </p:cNvCxnSpPr>
            <p:nvPr/>
          </p:nvCxnSpPr>
          <p:spPr>
            <a:xfrm rot="5400000">
              <a:off x="9340713" y="5482505"/>
              <a:ext cx="432345" cy="2356"/>
            </a:xfrm>
            <a:prstGeom prst="bentConnector3">
              <a:avLst>
                <a:gd name="adj1" fmla="val 50000"/>
              </a:avLst>
            </a:prstGeom>
            <a:noFill/>
            <a:ln w="6350" cap="rnd" cmpd="sng" algn="ctr">
              <a:solidFill>
                <a:srgbClr val="7FD13B">
                  <a:shade val="95000"/>
                  <a:satMod val="105000"/>
                </a:srgbClr>
              </a:solidFill>
              <a:prstDash val="dash"/>
            </a:ln>
            <a:effectLst/>
          </p:spPr>
        </p:cxnSp>
        <p:cxnSp>
          <p:nvCxnSpPr>
            <p:cNvPr id="100" name="Elbow Connector 99"/>
            <p:cNvCxnSpPr>
              <a:stCxn id="110" idx="0"/>
              <a:endCxn id="87" idx="4"/>
            </p:cNvCxnSpPr>
            <p:nvPr/>
          </p:nvCxnSpPr>
          <p:spPr>
            <a:xfrm rot="16200000" flipV="1">
              <a:off x="9363922" y="3949970"/>
              <a:ext cx="432355" cy="776"/>
            </a:xfrm>
            <a:prstGeom prst="bentConnector3">
              <a:avLst>
                <a:gd name="adj1" fmla="val 50000"/>
              </a:avLst>
            </a:prstGeom>
            <a:noFill/>
            <a:ln w="6350" cap="rnd" cmpd="sng" algn="ctr">
              <a:solidFill>
                <a:srgbClr val="7FD13B">
                  <a:shade val="95000"/>
                  <a:satMod val="105000"/>
                </a:srgbClr>
              </a:solidFill>
              <a:prstDash val="dash"/>
            </a:ln>
            <a:effectLst/>
          </p:spPr>
        </p:cxnSp>
        <p:pic>
          <p:nvPicPr>
            <p:cNvPr id="107" name="Picture 106" descr="SmallBrick3D1.png"/>
            <p:cNvPicPr>
              <a:picLocks noChangeAspect="1"/>
            </p:cNvPicPr>
            <p:nvPr/>
          </p:nvPicPr>
          <p:blipFill>
            <a:blip r:embed="rId5" cstate="print"/>
            <a:stretch>
              <a:fillRect/>
            </a:stretch>
          </p:blipFill>
          <p:spPr>
            <a:xfrm>
              <a:off x="8219574" y="5699855"/>
              <a:ext cx="335972" cy="335972"/>
            </a:xfrm>
            <a:prstGeom prst="rect">
              <a:avLst/>
            </a:prstGeom>
            <a:ln>
              <a:noFill/>
            </a:ln>
            <a:effectLst>
              <a:outerShdw blurRad="50800" dist="38100" dir="2700000" algn="tl" rotWithShape="0">
                <a:prstClr val="black">
                  <a:alpha val="40000"/>
                </a:prstClr>
              </a:outerShdw>
            </a:effectLst>
          </p:spPr>
        </p:pic>
        <p:pic>
          <p:nvPicPr>
            <p:cNvPr id="108" name="Picture 107" descr="SmallBrick3D1.png"/>
            <p:cNvPicPr>
              <a:picLocks noChangeAspect="1"/>
            </p:cNvPicPr>
            <p:nvPr/>
          </p:nvPicPr>
          <p:blipFill>
            <a:blip r:embed="rId5" cstate="print"/>
            <a:stretch>
              <a:fillRect/>
            </a:stretch>
          </p:blipFill>
          <p:spPr>
            <a:xfrm>
              <a:off x="8788531" y="4933195"/>
              <a:ext cx="335972" cy="335972"/>
            </a:xfrm>
            <a:prstGeom prst="rect">
              <a:avLst/>
            </a:prstGeom>
            <a:ln>
              <a:noFill/>
            </a:ln>
            <a:effectLst>
              <a:outerShdw blurRad="50800" dist="38100" dir="2700000" algn="tl" rotWithShape="0">
                <a:prstClr val="black">
                  <a:alpha val="40000"/>
                </a:prstClr>
              </a:outerShdw>
            </a:effectLst>
          </p:spPr>
        </p:pic>
        <p:pic>
          <p:nvPicPr>
            <p:cNvPr id="109" name="Picture 108" descr="SmallBrick3D1.png"/>
            <p:cNvPicPr>
              <a:picLocks noChangeAspect="1"/>
            </p:cNvPicPr>
            <p:nvPr/>
          </p:nvPicPr>
          <p:blipFill>
            <a:blip r:embed="rId5" cstate="print"/>
            <a:stretch>
              <a:fillRect/>
            </a:stretch>
          </p:blipFill>
          <p:spPr>
            <a:xfrm>
              <a:off x="9387721" y="5699855"/>
              <a:ext cx="335972" cy="335972"/>
            </a:xfrm>
            <a:prstGeom prst="rect">
              <a:avLst/>
            </a:prstGeom>
            <a:ln>
              <a:noFill/>
            </a:ln>
            <a:effectLst>
              <a:outerShdw blurRad="50800" dist="38100" dir="2700000" algn="tl" rotWithShape="0">
                <a:prstClr val="black">
                  <a:alpha val="40000"/>
                </a:prstClr>
              </a:outerShdw>
            </a:effectLst>
          </p:spPr>
        </p:pic>
        <p:pic>
          <p:nvPicPr>
            <p:cNvPr id="110" name="Picture 109" descr="SmallBrick3D1.png"/>
            <p:cNvPicPr>
              <a:picLocks noChangeAspect="1"/>
            </p:cNvPicPr>
            <p:nvPr/>
          </p:nvPicPr>
          <p:blipFill>
            <a:blip r:embed="rId5" cstate="print"/>
            <a:stretch>
              <a:fillRect/>
            </a:stretch>
          </p:blipFill>
          <p:spPr>
            <a:xfrm>
              <a:off x="9412500" y="4166535"/>
              <a:ext cx="335972" cy="335972"/>
            </a:xfrm>
            <a:prstGeom prst="rect">
              <a:avLst/>
            </a:prstGeom>
            <a:ln>
              <a:noFill/>
            </a:ln>
            <a:effectLst>
              <a:outerShdw blurRad="50800" dist="38100" dir="2700000" algn="tl" rotWithShape="0">
                <a:prstClr val="black">
                  <a:alpha val="40000"/>
                </a:prstClr>
              </a:outerShdw>
            </a:effectLst>
          </p:spPr>
        </p:pic>
      </p:grpSp>
      <p:grpSp>
        <p:nvGrpSpPr>
          <p:cNvPr id="5" name="Group 4"/>
          <p:cNvGrpSpPr/>
          <p:nvPr/>
        </p:nvGrpSpPr>
        <p:grpSpPr>
          <a:xfrm>
            <a:off x="7873444" y="3398764"/>
            <a:ext cx="2543659" cy="2673744"/>
            <a:chOff x="7873444" y="3398764"/>
            <a:chExt cx="2543659" cy="2673744"/>
          </a:xfrm>
        </p:grpSpPr>
        <p:sp>
          <p:nvSpPr>
            <p:cNvPr id="87" name="Oval 86"/>
            <p:cNvSpPr/>
            <p:nvPr/>
          </p:nvSpPr>
          <p:spPr>
            <a:xfrm>
              <a:off x="9412003" y="3398764"/>
              <a:ext cx="335416" cy="335416"/>
            </a:xfrm>
            <a:prstGeom prst="ellipse">
              <a:avLst/>
            </a:prstGeom>
            <a:gradFill rotWithShape="1">
              <a:gsLst>
                <a:gs pos="0">
                  <a:srgbClr val="7FD13B">
                    <a:shade val="47500"/>
                    <a:satMod val="137000"/>
                  </a:srgbClr>
                </a:gs>
                <a:gs pos="55000">
                  <a:srgbClr val="7FD13B">
                    <a:shade val="69000"/>
                    <a:satMod val="137000"/>
                  </a:srgbClr>
                </a:gs>
                <a:gs pos="100000">
                  <a:srgbClr val="7FD13B">
                    <a:shade val="98000"/>
                    <a:satMod val="137000"/>
                  </a:srgb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smtClean="0">
                  <a:ln>
                    <a:noFill/>
                  </a:ln>
                  <a:solidFill>
                    <a:sysClr val="window" lastClr="FFFFFF"/>
                  </a:solidFill>
                  <a:effectLst/>
                  <a:uLnTx/>
                  <a:uFillTx/>
                  <a:latin typeface="Calibri"/>
                  <a:ea typeface="+mn-ea"/>
                  <a:cs typeface="+mn-cs"/>
                </a:rPr>
                <a:t>1</a:t>
              </a:r>
              <a:endParaRPr kumimoji="0" lang="en-US" sz="1800" b="0" i="1"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8" name="Oval 87"/>
            <p:cNvSpPr/>
            <p:nvPr/>
          </p:nvSpPr>
          <p:spPr>
            <a:xfrm>
              <a:off x="8789087" y="4165429"/>
              <a:ext cx="335416" cy="335416"/>
            </a:xfrm>
            <a:prstGeom prst="ellipse">
              <a:avLst/>
            </a:prstGeom>
            <a:gradFill rotWithShape="1">
              <a:gsLst>
                <a:gs pos="0">
                  <a:srgbClr val="7FD13B">
                    <a:shade val="47500"/>
                    <a:satMod val="137000"/>
                  </a:srgbClr>
                </a:gs>
                <a:gs pos="55000">
                  <a:srgbClr val="7FD13B">
                    <a:shade val="69000"/>
                    <a:satMod val="137000"/>
                  </a:srgbClr>
                </a:gs>
                <a:gs pos="100000">
                  <a:srgbClr val="7FD13B">
                    <a:shade val="98000"/>
                    <a:satMod val="137000"/>
                  </a:srgb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smtClean="0">
                  <a:ln>
                    <a:noFill/>
                  </a:ln>
                  <a:solidFill>
                    <a:sysClr val="window" lastClr="FFFFFF"/>
                  </a:solidFill>
                  <a:effectLst/>
                  <a:uLnTx/>
                  <a:uFillTx/>
                  <a:latin typeface="Calibri"/>
                  <a:ea typeface="+mn-ea"/>
                  <a:cs typeface="+mn-cs"/>
                </a:rPr>
                <a:t>2</a:t>
              </a:r>
              <a:endParaRPr kumimoji="0" lang="en-US" sz="1800" b="0" i="1"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89" name="Straight Arrow Connector 88"/>
            <p:cNvCxnSpPr>
              <a:stCxn id="87" idx="3"/>
              <a:endCxn id="88" idx="0"/>
            </p:cNvCxnSpPr>
            <p:nvPr/>
          </p:nvCxnSpPr>
          <p:spPr>
            <a:xfrm rot="5400000">
              <a:off x="8968775" y="3673080"/>
              <a:ext cx="480370" cy="504328"/>
            </a:xfrm>
            <a:prstGeom prst="straightConnector1">
              <a:avLst/>
            </a:prstGeom>
            <a:noFill/>
            <a:ln w="19050" cap="rnd" cmpd="sng" algn="ctr">
              <a:solidFill>
                <a:srgbClr val="FEB80A">
                  <a:lumMod val="75000"/>
                </a:srgbClr>
              </a:solidFill>
              <a:prstDash val="solid"/>
              <a:tailEnd type="triangle"/>
            </a:ln>
            <a:effectLst/>
          </p:spPr>
        </p:cxnSp>
        <p:cxnSp>
          <p:nvCxnSpPr>
            <p:cNvPr id="90" name="Straight Arrow Connector 89"/>
            <p:cNvCxnSpPr>
              <a:stCxn id="87" idx="5"/>
              <a:endCxn id="106" idx="0"/>
            </p:cNvCxnSpPr>
            <p:nvPr/>
          </p:nvCxnSpPr>
          <p:spPr>
            <a:xfrm rot="16200000" flipH="1">
              <a:off x="9710278" y="3673080"/>
              <a:ext cx="480370" cy="504328"/>
            </a:xfrm>
            <a:prstGeom prst="straightConnector1">
              <a:avLst/>
            </a:prstGeom>
            <a:noFill/>
            <a:ln w="9525" cap="rnd" cmpd="sng" algn="ctr">
              <a:solidFill>
                <a:srgbClr val="7FD13B">
                  <a:shade val="95000"/>
                  <a:satMod val="105000"/>
                </a:srgbClr>
              </a:solidFill>
              <a:prstDash val="dash"/>
              <a:tailEnd type="triangle"/>
            </a:ln>
            <a:effectLst/>
          </p:spPr>
        </p:cxnSp>
        <p:sp>
          <p:nvSpPr>
            <p:cNvPr id="92" name="Oval 91"/>
            <p:cNvSpPr/>
            <p:nvPr/>
          </p:nvSpPr>
          <p:spPr>
            <a:xfrm>
              <a:off x="8219574" y="4933299"/>
              <a:ext cx="335416" cy="335416"/>
            </a:xfrm>
            <a:prstGeom prst="ellipse">
              <a:avLst/>
            </a:prstGeom>
            <a:gradFill rotWithShape="1">
              <a:gsLst>
                <a:gs pos="0">
                  <a:srgbClr val="7FD13B">
                    <a:shade val="47500"/>
                    <a:satMod val="137000"/>
                  </a:srgbClr>
                </a:gs>
                <a:gs pos="55000">
                  <a:srgbClr val="7FD13B">
                    <a:shade val="69000"/>
                    <a:satMod val="137000"/>
                  </a:srgbClr>
                </a:gs>
                <a:gs pos="100000">
                  <a:srgbClr val="7FD13B">
                    <a:shade val="98000"/>
                    <a:satMod val="137000"/>
                  </a:srgb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smtClean="0">
                  <a:ln>
                    <a:noFill/>
                  </a:ln>
                  <a:solidFill>
                    <a:sysClr val="window" lastClr="FFFFFF"/>
                  </a:solidFill>
                  <a:effectLst/>
                  <a:uLnTx/>
                  <a:uFillTx/>
                  <a:latin typeface="Calibri"/>
                  <a:ea typeface="+mn-ea"/>
                  <a:cs typeface="+mn-cs"/>
                </a:rPr>
                <a:t>4</a:t>
              </a:r>
              <a:endParaRPr kumimoji="0" lang="en-US" sz="1800" b="0" i="1"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93" name="Straight Arrow Connector 92"/>
            <p:cNvCxnSpPr>
              <a:stCxn id="88" idx="3"/>
              <a:endCxn id="92" idx="0"/>
            </p:cNvCxnSpPr>
            <p:nvPr/>
          </p:nvCxnSpPr>
          <p:spPr>
            <a:xfrm rot="5400000">
              <a:off x="8371959" y="4467049"/>
              <a:ext cx="481574" cy="450925"/>
            </a:xfrm>
            <a:prstGeom prst="straightConnector1">
              <a:avLst/>
            </a:prstGeom>
            <a:noFill/>
            <a:ln w="19050" cap="rnd" cmpd="sng" algn="ctr">
              <a:solidFill>
                <a:srgbClr val="FEB80A">
                  <a:lumMod val="75000"/>
                </a:srgbClr>
              </a:solidFill>
              <a:prstDash val="solid"/>
              <a:tailEnd type="triangle"/>
            </a:ln>
            <a:effectLst/>
          </p:spPr>
        </p:cxnSp>
        <p:sp>
          <p:nvSpPr>
            <p:cNvPr id="94" name="Oval 93"/>
            <p:cNvSpPr/>
            <p:nvPr/>
          </p:nvSpPr>
          <p:spPr>
            <a:xfrm>
              <a:off x="9390355" y="4932094"/>
              <a:ext cx="335416" cy="335416"/>
            </a:xfrm>
            <a:prstGeom prst="ellipse">
              <a:avLst/>
            </a:prstGeom>
            <a:gradFill rotWithShape="1">
              <a:gsLst>
                <a:gs pos="0">
                  <a:srgbClr val="7FD13B">
                    <a:shade val="47500"/>
                    <a:satMod val="137000"/>
                  </a:srgbClr>
                </a:gs>
                <a:gs pos="55000">
                  <a:srgbClr val="7FD13B">
                    <a:shade val="69000"/>
                    <a:satMod val="137000"/>
                  </a:srgbClr>
                </a:gs>
                <a:gs pos="100000">
                  <a:srgbClr val="7FD13B">
                    <a:shade val="98000"/>
                    <a:satMod val="137000"/>
                  </a:srgb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smtClean="0">
                  <a:ln>
                    <a:noFill/>
                  </a:ln>
                  <a:solidFill>
                    <a:sysClr val="window" lastClr="FFFFFF"/>
                  </a:solidFill>
                  <a:effectLst/>
                  <a:uLnTx/>
                  <a:uFillTx/>
                  <a:latin typeface="Calibri"/>
                  <a:ea typeface="+mn-ea"/>
                  <a:cs typeface="+mn-cs"/>
                </a:rPr>
                <a:t>5</a:t>
              </a:r>
              <a:endParaRPr kumimoji="0" lang="en-US" sz="1800" b="0" i="1"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95" name="Straight Arrow Connector 94"/>
            <p:cNvCxnSpPr>
              <a:stCxn id="88" idx="5"/>
              <a:endCxn id="94" idx="0"/>
            </p:cNvCxnSpPr>
            <p:nvPr/>
          </p:nvCxnSpPr>
          <p:spPr>
            <a:xfrm rot="16200000" flipH="1">
              <a:off x="9076538" y="4450569"/>
              <a:ext cx="480370" cy="482680"/>
            </a:xfrm>
            <a:prstGeom prst="straightConnector1">
              <a:avLst/>
            </a:prstGeom>
            <a:noFill/>
            <a:ln w="9525" cap="rnd" cmpd="sng" algn="ctr">
              <a:solidFill>
                <a:srgbClr val="7FD13B">
                  <a:shade val="95000"/>
                  <a:satMod val="105000"/>
                </a:srgbClr>
              </a:solidFill>
              <a:prstDash val="dash"/>
              <a:tailEnd type="triangle"/>
            </a:ln>
            <a:effectLst/>
          </p:spPr>
        </p:cxnSp>
        <p:cxnSp>
          <p:nvCxnSpPr>
            <p:cNvPr id="98" name="Straight Arrow Connector 97"/>
            <p:cNvCxnSpPr>
              <a:stCxn id="92" idx="3"/>
            </p:cNvCxnSpPr>
            <p:nvPr/>
          </p:nvCxnSpPr>
          <p:spPr>
            <a:xfrm rot="5400000">
              <a:off x="7917956" y="5348020"/>
              <a:ext cx="479165" cy="222315"/>
            </a:xfrm>
            <a:prstGeom prst="straightConnector1">
              <a:avLst/>
            </a:prstGeom>
            <a:noFill/>
            <a:ln w="19050" cap="rnd" cmpd="sng" algn="ctr">
              <a:solidFill>
                <a:srgbClr val="FEB80A">
                  <a:lumMod val="75000"/>
                </a:srgbClr>
              </a:solidFill>
              <a:prstDash val="solid"/>
              <a:tailEnd type="triangle"/>
            </a:ln>
            <a:effectLst/>
          </p:spPr>
        </p:cxnSp>
        <p:cxnSp>
          <p:nvCxnSpPr>
            <p:cNvPr id="99" name="Straight Arrow Connector 98"/>
            <p:cNvCxnSpPr>
              <a:stCxn id="92" idx="5"/>
            </p:cNvCxnSpPr>
            <p:nvPr/>
          </p:nvCxnSpPr>
          <p:spPr>
            <a:xfrm rot="16200000" flipH="1">
              <a:off x="8396195" y="5329269"/>
              <a:ext cx="479165" cy="259815"/>
            </a:xfrm>
            <a:prstGeom prst="straightConnector1">
              <a:avLst/>
            </a:prstGeom>
            <a:noFill/>
            <a:ln w="9525" cap="rnd" cmpd="sng" algn="ctr">
              <a:solidFill>
                <a:srgbClr val="7FD13B">
                  <a:shade val="95000"/>
                  <a:satMod val="105000"/>
                </a:srgbClr>
              </a:solidFill>
              <a:prstDash val="dash"/>
              <a:tailEnd type="triangle"/>
            </a:ln>
            <a:effectLst/>
          </p:spPr>
        </p:cxnSp>
        <p:cxnSp>
          <p:nvCxnSpPr>
            <p:cNvPr id="101" name="Straight Arrow Connector 100"/>
            <p:cNvCxnSpPr>
              <a:stCxn id="94" idx="3"/>
            </p:cNvCxnSpPr>
            <p:nvPr/>
          </p:nvCxnSpPr>
          <p:spPr>
            <a:xfrm flipH="1">
              <a:off x="9212888" y="5218390"/>
              <a:ext cx="226587" cy="485841"/>
            </a:xfrm>
            <a:prstGeom prst="straightConnector1">
              <a:avLst/>
            </a:prstGeom>
            <a:noFill/>
            <a:ln w="19050" cap="rnd" cmpd="sng" algn="ctr">
              <a:solidFill>
                <a:srgbClr val="FEB80A">
                  <a:lumMod val="75000"/>
                </a:srgbClr>
              </a:solidFill>
              <a:prstDash val="solid"/>
              <a:tailEnd type="triangle"/>
            </a:ln>
            <a:effectLst/>
          </p:spPr>
        </p:cxnSp>
        <p:cxnSp>
          <p:nvCxnSpPr>
            <p:cNvPr id="102" name="Straight Arrow Connector 101"/>
            <p:cNvCxnSpPr>
              <a:stCxn id="94" idx="5"/>
            </p:cNvCxnSpPr>
            <p:nvPr/>
          </p:nvCxnSpPr>
          <p:spPr>
            <a:xfrm>
              <a:off x="9676651" y="5218390"/>
              <a:ext cx="239032" cy="485841"/>
            </a:xfrm>
            <a:prstGeom prst="straightConnector1">
              <a:avLst/>
            </a:prstGeom>
            <a:noFill/>
            <a:ln w="9525" cap="rnd" cmpd="sng" algn="ctr">
              <a:solidFill>
                <a:srgbClr val="7FD13B">
                  <a:shade val="95000"/>
                  <a:satMod val="105000"/>
                </a:srgbClr>
              </a:solidFill>
              <a:prstDash val="dash"/>
              <a:tailEnd type="triangle"/>
            </a:ln>
            <a:effectLst/>
          </p:spPr>
        </p:cxnSp>
        <p:sp>
          <p:nvSpPr>
            <p:cNvPr id="103" name="Oval 102"/>
            <p:cNvSpPr/>
            <p:nvPr/>
          </p:nvSpPr>
          <p:spPr>
            <a:xfrm>
              <a:off x="9041251" y="5704231"/>
              <a:ext cx="335416" cy="335416"/>
            </a:xfrm>
            <a:prstGeom prst="ellipse">
              <a:avLst/>
            </a:prstGeom>
            <a:gradFill rotWithShape="1">
              <a:gsLst>
                <a:gs pos="0">
                  <a:srgbClr val="FEB80A">
                    <a:shade val="47500"/>
                    <a:satMod val="137000"/>
                  </a:srgbClr>
                </a:gs>
                <a:gs pos="55000">
                  <a:srgbClr val="FEB80A">
                    <a:shade val="69000"/>
                    <a:satMod val="137000"/>
                  </a:srgbClr>
                </a:gs>
                <a:gs pos="100000">
                  <a:srgbClr val="FEB80A">
                    <a:shade val="98000"/>
                    <a:satMod val="137000"/>
                  </a:srgb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smtClean="0">
                  <a:ln>
                    <a:noFill/>
                  </a:ln>
                  <a:solidFill>
                    <a:sysClr val="window" lastClr="FFFFFF"/>
                  </a:solidFill>
                  <a:effectLst/>
                  <a:uLnTx/>
                  <a:uFillTx/>
                  <a:latin typeface="Calibri"/>
                  <a:ea typeface="+mn-ea"/>
                  <a:cs typeface="+mn-cs"/>
                </a:rPr>
                <a:t>8</a:t>
              </a:r>
              <a:endParaRPr kumimoji="0" lang="en-US" sz="1800" b="0" i="1"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4" name="Oval 103"/>
            <p:cNvSpPr/>
            <p:nvPr/>
          </p:nvSpPr>
          <p:spPr>
            <a:xfrm>
              <a:off x="7878672" y="5704231"/>
              <a:ext cx="335416" cy="335416"/>
            </a:xfrm>
            <a:prstGeom prst="ellipse">
              <a:avLst/>
            </a:prstGeom>
            <a:gradFill rotWithShape="1">
              <a:gsLst>
                <a:gs pos="0">
                  <a:srgbClr val="FEB80A">
                    <a:shade val="47500"/>
                    <a:satMod val="137000"/>
                  </a:srgbClr>
                </a:gs>
                <a:gs pos="55000">
                  <a:srgbClr val="FEB80A">
                    <a:shade val="69000"/>
                    <a:satMod val="137000"/>
                  </a:srgbClr>
                </a:gs>
                <a:gs pos="100000">
                  <a:srgbClr val="FEB80A">
                    <a:shade val="98000"/>
                    <a:satMod val="137000"/>
                  </a:srgb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smtClean="0">
                  <a:ln>
                    <a:noFill/>
                  </a:ln>
                  <a:solidFill>
                    <a:sysClr val="window" lastClr="FFFFFF"/>
                  </a:solidFill>
                  <a:effectLst/>
                  <a:uLnTx/>
                  <a:uFillTx/>
                  <a:latin typeface="Calibri"/>
                  <a:ea typeface="+mn-ea"/>
                  <a:cs typeface="+mn-cs"/>
                </a:rPr>
                <a:t>6</a:t>
              </a:r>
              <a:endParaRPr kumimoji="0" lang="en-US" sz="1800" b="0" i="1"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5" name="Oval 104"/>
            <p:cNvSpPr/>
            <p:nvPr/>
          </p:nvSpPr>
          <p:spPr>
            <a:xfrm>
              <a:off x="8597977" y="5698758"/>
              <a:ext cx="335416" cy="335416"/>
            </a:xfrm>
            <a:prstGeom prst="ellipse">
              <a:avLst/>
            </a:prstGeom>
            <a:gradFill rotWithShape="1">
              <a:gsLst>
                <a:gs pos="0">
                  <a:srgbClr val="FEB80A">
                    <a:shade val="47500"/>
                    <a:satMod val="137000"/>
                  </a:srgbClr>
                </a:gs>
                <a:gs pos="55000">
                  <a:srgbClr val="FEB80A">
                    <a:shade val="69000"/>
                    <a:satMod val="137000"/>
                  </a:srgbClr>
                </a:gs>
                <a:gs pos="100000">
                  <a:srgbClr val="FEB80A">
                    <a:shade val="98000"/>
                    <a:satMod val="137000"/>
                  </a:srgb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smtClean="0">
                  <a:ln>
                    <a:noFill/>
                  </a:ln>
                  <a:solidFill>
                    <a:sysClr val="window" lastClr="FFFFFF"/>
                  </a:solidFill>
                  <a:effectLst/>
                  <a:uLnTx/>
                  <a:uFillTx/>
                  <a:latin typeface="Calibri"/>
                  <a:ea typeface="+mn-ea"/>
                  <a:cs typeface="+mn-cs"/>
                </a:rPr>
                <a:t>7</a:t>
              </a:r>
              <a:endParaRPr kumimoji="0" lang="en-US" sz="1800" b="0" i="1"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6" name="Oval 105"/>
            <p:cNvSpPr/>
            <p:nvPr/>
          </p:nvSpPr>
          <p:spPr>
            <a:xfrm>
              <a:off x="10034918" y="4165429"/>
              <a:ext cx="335416" cy="335416"/>
            </a:xfrm>
            <a:prstGeom prst="ellipse">
              <a:avLst/>
            </a:prstGeom>
            <a:gradFill rotWithShape="1">
              <a:gsLst>
                <a:gs pos="0">
                  <a:srgbClr val="FEB80A">
                    <a:shade val="47500"/>
                    <a:satMod val="137000"/>
                  </a:srgbClr>
                </a:gs>
                <a:gs pos="55000">
                  <a:srgbClr val="FEB80A">
                    <a:shade val="69000"/>
                    <a:satMod val="137000"/>
                  </a:srgbClr>
                </a:gs>
                <a:gs pos="100000">
                  <a:srgbClr val="FEB80A">
                    <a:shade val="98000"/>
                    <a:satMod val="137000"/>
                  </a:srgb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smtClean="0">
                  <a:ln>
                    <a:noFill/>
                  </a:ln>
                  <a:solidFill>
                    <a:sysClr val="window" lastClr="FFFFFF"/>
                  </a:solidFill>
                  <a:effectLst/>
                  <a:uLnTx/>
                  <a:uFillTx/>
                  <a:latin typeface="Calibri"/>
                  <a:ea typeface="+mn-ea"/>
                  <a:cs typeface="+mn-cs"/>
                </a:rPr>
                <a:t>3</a:t>
              </a:r>
              <a:endParaRPr kumimoji="0" lang="en-US" sz="1800" b="0" i="1"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3" name="Oval 112"/>
            <p:cNvSpPr/>
            <p:nvPr/>
          </p:nvSpPr>
          <p:spPr>
            <a:xfrm>
              <a:off x="9750587" y="5698758"/>
              <a:ext cx="335416" cy="335416"/>
            </a:xfrm>
            <a:prstGeom prst="ellipse">
              <a:avLst/>
            </a:prstGeom>
            <a:gradFill rotWithShape="1">
              <a:gsLst>
                <a:gs pos="0">
                  <a:srgbClr val="FEB80A">
                    <a:shade val="47500"/>
                    <a:satMod val="137000"/>
                  </a:srgbClr>
                </a:gs>
                <a:gs pos="55000">
                  <a:srgbClr val="FEB80A">
                    <a:shade val="69000"/>
                    <a:satMod val="137000"/>
                  </a:srgbClr>
                </a:gs>
                <a:gs pos="100000">
                  <a:srgbClr val="FEB80A">
                    <a:shade val="98000"/>
                    <a:satMod val="137000"/>
                  </a:srgb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smtClean="0">
                  <a:ln>
                    <a:noFill/>
                  </a:ln>
                  <a:solidFill>
                    <a:sysClr val="window" lastClr="FFFFFF"/>
                  </a:solidFill>
                  <a:effectLst/>
                  <a:uLnTx/>
                  <a:uFillTx/>
                  <a:latin typeface="Calibri"/>
                  <a:ea typeface="+mn-ea"/>
                  <a:cs typeface="+mn-cs"/>
                </a:rPr>
                <a:t>9</a:t>
              </a:r>
              <a:endParaRPr kumimoji="0" lang="en-US" sz="1800" b="0" i="1"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4" name="Rounded Rectangle 113"/>
            <p:cNvSpPr/>
            <p:nvPr/>
          </p:nvSpPr>
          <p:spPr>
            <a:xfrm>
              <a:off x="8765685" y="4128706"/>
              <a:ext cx="1651418" cy="401138"/>
            </a:xfrm>
            <a:prstGeom prst="roundRect">
              <a:avLst>
                <a:gd name="adj" fmla="val 7524"/>
              </a:avLst>
            </a:prstGeom>
            <a:noFill/>
            <a:ln w="19050" cap="flat" cmpd="sng" algn="ctr">
              <a:solidFill>
                <a:srgbClr val="FEB80A">
                  <a:lumMod val="75000"/>
                </a:srgb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115" name="Rounded Rectangle 114"/>
            <p:cNvSpPr/>
            <p:nvPr/>
          </p:nvSpPr>
          <p:spPr>
            <a:xfrm>
              <a:off x="8202961" y="4900438"/>
              <a:ext cx="1547626" cy="401138"/>
            </a:xfrm>
            <a:prstGeom prst="roundRect">
              <a:avLst>
                <a:gd name="adj" fmla="val 7524"/>
              </a:avLst>
            </a:prstGeom>
            <a:noFill/>
            <a:ln w="19050" cap="flat" cmpd="sng" algn="ctr">
              <a:solidFill>
                <a:srgbClr val="FEB80A">
                  <a:lumMod val="75000"/>
                </a:srgb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116" name="Rounded Rectangle 115"/>
            <p:cNvSpPr/>
            <p:nvPr/>
          </p:nvSpPr>
          <p:spPr>
            <a:xfrm>
              <a:off x="7873444" y="5671370"/>
              <a:ext cx="1083352" cy="401138"/>
            </a:xfrm>
            <a:prstGeom prst="roundRect">
              <a:avLst>
                <a:gd name="adj" fmla="val 7524"/>
              </a:avLst>
            </a:prstGeom>
            <a:noFill/>
            <a:ln w="19050" cap="flat" cmpd="sng" algn="ctr">
              <a:solidFill>
                <a:srgbClr val="FEB80A">
                  <a:lumMod val="75000"/>
                </a:srgb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117" name="Rounded Rectangle 116"/>
            <p:cNvSpPr/>
            <p:nvPr/>
          </p:nvSpPr>
          <p:spPr>
            <a:xfrm>
              <a:off x="9031962" y="5665897"/>
              <a:ext cx="1083352" cy="401138"/>
            </a:xfrm>
            <a:prstGeom prst="roundRect">
              <a:avLst>
                <a:gd name="adj" fmla="val 7524"/>
              </a:avLst>
            </a:prstGeom>
            <a:noFill/>
            <a:ln w="19050" cap="flat" cmpd="sng" algn="ctr">
              <a:solidFill>
                <a:srgbClr val="FEB80A">
                  <a:lumMod val="75000"/>
                </a:srgb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a:ea typeface="+mn-ea"/>
                <a:cs typeface="+mn-cs"/>
              </a:endParaRPr>
            </a:p>
          </p:txBody>
        </p:sp>
      </p:grpSp>
      <p:grpSp>
        <p:nvGrpSpPr>
          <p:cNvPr id="118" name="Group 117"/>
          <p:cNvGrpSpPr/>
          <p:nvPr/>
        </p:nvGrpSpPr>
        <p:grpSpPr>
          <a:xfrm>
            <a:off x="1301450" y="4430046"/>
            <a:ext cx="2906223" cy="1617010"/>
            <a:chOff x="590514" y="4661708"/>
            <a:chExt cx="2906223" cy="1617010"/>
          </a:xfrm>
        </p:grpSpPr>
        <p:sp>
          <p:nvSpPr>
            <p:cNvPr id="119" name="Rounded Rectangle 118"/>
            <p:cNvSpPr/>
            <p:nvPr/>
          </p:nvSpPr>
          <p:spPr>
            <a:xfrm>
              <a:off x="910672" y="4661708"/>
              <a:ext cx="2586065" cy="1594826"/>
            </a:xfrm>
            <a:prstGeom prst="roundRect">
              <a:avLst>
                <a:gd name="adj" fmla="val 7524"/>
              </a:avLst>
            </a:prstGeom>
            <a:solidFill>
              <a:srgbClr val="505C70"/>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0" name="Rounded Rectangle 119"/>
            <p:cNvSpPr/>
            <p:nvPr/>
          </p:nvSpPr>
          <p:spPr>
            <a:xfrm>
              <a:off x="910672" y="4662687"/>
              <a:ext cx="2586065" cy="1593847"/>
            </a:xfrm>
            <a:prstGeom prst="roundRect">
              <a:avLst>
                <a:gd name="adj" fmla="val 7524"/>
              </a:avLst>
            </a:prstGeom>
            <a:solidFill>
              <a:srgbClr val="FEB80A">
                <a:lumMod val="75000"/>
                <a:alpha val="31000"/>
              </a:srgbClr>
            </a:solidFill>
            <a:ln w="19050" cap="flat" cmpd="sng" algn="ctr">
              <a:solidFill>
                <a:srgbClr val="FEB80A">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nvGrpSpPr>
            <p:cNvPr id="121" name="Group 50"/>
            <p:cNvGrpSpPr/>
            <p:nvPr/>
          </p:nvGrpSpPr>
          <p:grpSpPr>
            <a:xfrm>
              <a:off x="982111" y="4734126"/>
              <a:ext cx="714380" cy="714380"/>
              <a:chOff x="5072066" y="5286388"/>
              <a:chExt cx="357190" cy="357190"/>
            </a:xfrm>
          </p:grpSpPr>
          <p:sp>
            <p:nvSpPr>
              <p:cNvPr id="152" name="Rounded Rectangle 151"/>
              <p:cNvSpPr/>
              <p:nvPr/>
            </p:nvSpPr>
            <p:spPr>
              <a:xfrm>
                <a:off x="5072066" y="5286388"/>
                <a:ext cx="357190" cy="357190"/>
              </a:xfrm>
              <a:prstGeom prst="roundRect">
                <a:avLst>
                  <a:gd name="adj" fmla="val 7524"/>
                </a:avLst>
              </a:prstGeom>
              <a:solidFill>
                <a:srgbClr val="FEB80A">
                  <a:lumMod val="75000"/>
                  <a:alpha val="31000"/>
                </a:srgbClr>
              </a:solidFill>
              <a:ln w="19050" cap="flat" cmpd="sng" algn="ctr">
                <a:solidFill>
                  <a:srgbClr val="FEB80A">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53" name="Rectangle 152"/>
              <p:cNvSpPr/>
              <p:nvPr/>
            </p:nvSpPr>
            <p:spPr>
              <a:xfrm>
                <a:off x="5254942" y="5321617"/>
                <a:ext cx="142876" cy="142876"/>
              </a:xfrm>
              <a:prstGeom prst="rect">
                <a:avLst/>
              </a:prstGeom>
              <a:solidFill>
                <a:sysClr val="window" lastClr="FFFFFF">
                  <a:lumMod val="75000"/>
                </a:sysClr>
              </a:solidFill>
              <a:ln w="19050" cap="flat" cmpd="sng" algn="ctr">
                <a:solidFill>
                  <a:sysClr val="window" lastClr="FFFFFF">
                    <a:lumMod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54" name="Rectangle 153"/>
              <p:cNvSpPr/>
              <p:nvPr/>
            </p:nvSpPr>
            <p:spPr>
              <a:xfrm>
                <a:off x="5112066" y="5464493"/>
                <a:ext cx="142876" cy="142876"/>
              </a:xfrm>
              <a:prstGeom prst="rect">
                <a:avLst/>
              </a:prstGeom>
              <a:solidFill>
                <a:sysClr val="window" lastClr="FFFFFF">
                  <a:lumMod val="75000"/>
                </a:sysClr>
              </a:solidFill>
              <a:ln w="19050" cap="flat" cmpd="sng" algn="ctr">
                <a:solidFill>
                  <a:sysClr val="window" lastClr="FFFFFF">
                    <a:lumMod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55" name="Rectangle 154"/>
              <p:cNvSpPr/>
              <p:nvPr/>
            </p:nvSpPr>
            <p:spPr>
              <a:xfrm>
                <a:off x="5254942" y="5464493"/>
                <a:ext cx="142876" cy="142876"/>
              </a:xfrm>
              <a:prstGeom prst="rect">
                <a:avLst/>
              </a:prstGeom>
              <a:solidFill>
                <a:sysClr val="window" lastClr="FFFFFF">
                  <a:lumMod val="75000"/>
                </a:sysClr>
              </a:solidFill>
              <a:ln w="19050" cap="flat" cmpd="sng" algn="ctr">
                <a:solidFill>
                  <a:sysClr val="window" lastClr="FFFFFF">
                    <a:lumMod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56" name="Rectangle 155"/>
              <p:cNvSpPr/>
              <p:nvPr/>
            </p:nvSpPr>
            <p:spPr>
              <a:xfrm>
                <a:off x="5112066" y="5321617"/>
                <a:ext cx="142876" cy="142876"/>
              </a:xfrm>
              <a:prstGeom prst="rect">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smtClean="0">
                    <a:ln>
                      <a:noFill/>
                    </a:ln>
                    <a:solidFill>
                      <a:sysClr val="window" lastClr="FFFFFF"/>
                    </a:solidFill>
                    <a:effectLst/>
                    <a:uLnTx/>
                    <a:uFillTx/>
                    <a:latin typeface="Arial"/>
                    <a:ea typeface="+mn-ea"/>
                    <a:cs typeface="+mn-cs"/>
                  </a:rPr>
                  <a:t>1</a:t>
                </a:r>
                <a:endParaRPr kumimoji="0" lang="en-US" sz="1600" b="1"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122" name="Group 56"/>
            <p:cNvGrpSpPr/>
            <p:nvPr/>
          </p:nvGrpSpPr>
          <p:grpSpPr>
            <a:xfrm>
              <a:off x="1827225" y="4734126"/>
              <a:ext cx="714380" cy="714380"/>
              <a:chOff x="5072066" y="5286388"/>
              <a:chExt cx="357190" cy="357190"/>
            </a:xfrm>
          </p:grpSpPr>
          <p:sp>
            <p:nvSpPr>
              <p:cNvPr id="147" name="Rounded Rectangle 146"/>
              <p:cNvSpPr/>
              <p:nvPr/>
            </p:nvSpPr>
            <p:spPr>
              <a:xfrm>
                <a:off x="5072066" y="5286388"/>
                <a:ext cx="357190" cy="357190"/>
              </a:xfrm>
              <a:prstGeom prst="roundRect">
                <a:avLst>
                  <a:gd name="adj" fmla="val 7524"/>
                </a:avLst>
              </a:prstGeom>
              <a:solidFill>
                <a:srgbClr val="FEB80A">
                  <a:lumMod val="75000"/>
                  <a:alpha val="31000"/>
                </a:srgbClr>
              </a:solidFill>
              <a:ln w="19050" cap="flat" cmpd="sng" algn="ctr">
                <a:solidFill>
                  <a:srgbClr val="FEB80A">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48" name="Rectangle 147"/>
              <p:cNvSpPr/>
              <p:nvPr/>
            </p:nvSpPr>
            <p:spPr>
              <a:xfrm>
                <a:off x="5112066" y="5321617"/>
                <a:ext cx="142876" cy="142876"/>
              </a:xfrm>
              <a:prstGeom prst="rect">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smtClean="0">
                    <a:ln>
                      <a:noFill/>
                    </a:ln>
                    <a:solidFill>
                      <a:sysClr val="window" lastClr="FFFFFF"/>
                    </a:solidFill>
                    <a:effectLst/>
                    <a:uLnTx/>
                    <a:uFillTx/>
                    <a:latin typeface="Arial"/>
                    <a:ea typeface="+mn-ea"/>
                    <a:cs typeface="+mn-cs"/>
                  </a:rPr>
                  <a:t>2</a:t>
                </a:r>
                <a:endParaRPr kumimoji="0" lang="en-US" sz="1600" b="1" i="0" u="none" strike="noStrike" kern="0" cap="none" spc="0" normalizeH="0" baseline="0" noProof="0">
                  <a:ln>
                    <a:noFill/>
                  </a:ln>
                  <a:solidFill>
                    <a:sysClr val="window" lastClr="FFFFFF"/>
                  </a:solidFill>
                  <a:effectLst/>
                  <a:uLnTx/>
                  <a:uFillTx/>
                  <a:latin typeface="Arial"/>
                  <a:ea typeface="+mn-ea"/>
                  <a:cs typeface="+mn-cs"/>
                </a:endParaRPr>
              </a:p>
            </p:txBody>
          </p:sp>
          <p:sp>
            <p:nvSpPr>
              <p:cNvPr id="149" name="Rectangle 148"/>
              <p:cNvSpPr/>
              <p:nvPr/>
            </p:nvSpPr>
            <p:spPr>
              <a:xfrm>
                <a:off x="5254942" y="5321617"/>
                <a:ext cx="142876" cy="142876"/>
              </a:xfrm>
              <a:prstGeom prst="rect">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smtClean="0">
                    <a:ln>
                      <a:noFill/>
                    </a:ln>
                    <a:solidFill>
                      <a:sysClr val="window" lastClr="FFFFFF"/>
                    </a:solidFill>
                    <a:effectLst/>
                    <a:uLnTx/>
                    <a:uFillTx/>
                    <a:latin typeface="Arial"/>
                    <a:ea typeface="+mn-ea"/>
                    <a:cs typeface="+mn-cs"/>
                  </a:rPr>
                  <a:t>3</a:t>
                </a:r>
                <a:endParaRPr kumimoji="0" lang="en-US" sz="1600" b="1" i="0" u="none" strike="noStrike" kern="0" cap="none" spc="0" normalizeH="0" baseline="0" noProof="0">
                  <a:ln>
                    <a:noFill/>
                  </a:ln>
                  <a:solidFill>
                    <a:sysClr val="window" lastClr="FFFFFF"/>
                  </a:solidFill>
                  <a:effectLst/>
                  <a:uLnTx/>
                  <a:uFillTx/>
                  <a:latin typeface="Arial"/>
                  <a:ea typeface="+mn-ea"/>
                  <a:cs typeface="+mn-cs"/>
                </a:endParaRPr>
              </a:p>
            </p:txBody>
          </p:sp>
          <p:sp>
            <p:nvSpPr>
              <p:cNvPr id="150" name="Rectangle 149"/>
              <p:cNvSpPr/>
              <p:nvPr/>
            </p:nvSpPr>
            <p:spPr>
              <a:xfrm>
                <a:off x="5112066" y="5464493"/>
                <a:ext cx="142876" cy="142876"/>
              </a:xfrm>
              <a:prstGeom prst="rect">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51" name="Rectangle 150"/>
              <p:cNvSpPr/>
              <p:nvPr/>
            </p:nvSpPr>
            <p:spPr>
              <a:xfrm>
                <a:off x="5254942" y="5464493"/>
                <a:ext cx="142876" cy="142876"/>
              </a:xfrm>
              <a:prstGeom prst="rect">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123" name="Group 62"/>
            <p:cNvGrpSpPr/>
            <p:nvPr/>
          </p:nvGrpSpPr>
          <p:grpSpPr>
            <a:xfrm>
              <a:off x="2684481" y="4734126"/>
              <a:ext cx="714380" cy="714380"/>
              <a:chOff x="5072066" y="5286388"/>
              <a:chExt cx="357190" cy="357190"/>
            </a:xfrm>
          </p:grpSpPr>
          <p:sp>
            <p:nvSpPr>
              <p:cNvPr id="142" name="Rounded Rectangle 141"/>
              <p:cNvSpPr/>
              <p:nvPr/>
            </p:nvSpPr>
            <p:spPr>
              <a:xfrm>
                <a:off x="5072066" y="5286388"/>
                <a:ext cx="357190" cy="357190"/>
              </a:xfrm>
              <a:prstGeom prst="roundRect">
                <a:avLst>
                  <a:gd name="adj" fmla="val 7524"/>
                </a:avLst>
              </a:prstGeom>
              <a:solidFill>
                <a:srgbClr val="FEB80A">
                  <a:lumMod val="75000"/>
                  <a:alpha val="31000"/>
                </a:srgbClr>
              </a:solidFill>
              <a:ln w="19050" cap="flat" cmpd="sng" algn="ctr">
                <a:solidFill>
                  <a:srgbClr val="FEB80A">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43" name="Rectangle 142"/>
              <p:cNvSpPr/>
              <p:nvPr/>
            </p:nvSpPr>
            <p:spPr>
              <a:xfrm>
                <a:off x="5112066" y="5321617"/>
                <a:ext cx="142876" cy="142876"/>
              </a:xfrm>
              <a:prstGeom prst="rect">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smtClean="0">
                    <a:ln>
                      <a:noFill/>
                    </a:ln>
                    <a:solidFill>
                      <a:sysClr val="window" lastClr="FFFFFF"/>
                    </a:solidFill>
                    <a:effectLst/>
                    <a:uLnTx/>
                    <a:uFillTx/>
                    <a:latin typeface="Arial"/>
                    <a:ea typeface="+mn-ea"/>
                    <a:cs typeface="+mn-cs"/>
                  </a:rPr>
                  <a:t>4</a:t>
                </a:r>
                <a:endParaRPr kumimoji="0" lang="en-US" sz="1600" b="1" i="0" u="none" strike="noStrike" kern="0" cap="none" spc="0" normalizeH="0" baseline="0" noProof="0">
                  <a:ln>
                    <a:noFill/>
                  </a:ln>
                  <a:solidFill>
                    <a:sysClr val="window" lastClr="FFFFFF"/>
                  </a:solidFill>
                  <a:effectLst/>
                  <a:uLnTx/>
                  <a:uFillTx/>
                  <a:latin typeface="Arial"/>
                  <a:ea typeface="+mn-ea"/>
                  <a:cs typeface="+mn-cs"/>
                </a:endParaRPr>
              </a:p>
            </p:txBody>
          </p:sp>
          <p:sp>
            <p:nvSpPr>
              <p:cNvPr id="144" name="Rectangle 143"/>
              <p:cNvSpPr/>
              <p:nvPr/>
            </p:nvSpPr>
            <p:spPr>
              <a:xfrm>
                <a:off x="5254942" y="5321617"/>
                <a:ext cx="142876" cy="142876"/>
              </a:xfrm>
              <a:prstGeom prst="rect">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smtClean="0">
                    <a:ln>
                      <a:noFill/>
                    </a:ln>
                    <a:solidFill>
                      <a:sysClr val="window" lastClr="FFFFFF"/>
                    </a:solidFill>
                    <a:effectLst/>
                    <a:uLnTx/>
                    <a:uFillTx/>
                    <a:latin typeface="Arial"/>
                    <a:ea typeface="+mn-ea"/>
                    <a:cs typeface="+mn-cs"/>
                  </a:rPr>
                  <a:t>5</a:t>
                </a:r>
                <a:endParaRPr kumimoji="0" lang="en-US" sz="1600" b="1" i="0" u="none" strike="noStrike" kern="0" cap="none" spc="0" normalizeH="0" baseline="0" noProof="0">
                  <a:ln>
                    <a:noFill/>
                  </a:ln>
                  <a:solidFill>
                    <a:sysClr val="window" lastClr="FFFFFF"/>
                  </a:solidFill>
                  <a:effectLst/>
                  <a:uLnTx/>
                  <a:uFillTx/>
                  <a:latin typeface="Arial"/>
                  <a:ea typeface="+mn-ea"/>
                  <a:cs typeface="+mn-cs"/>
                </a:endParaRPr>
              </a:p>
            </p:txBody>
          </p:sp>
          <p:sp>
            <p:nvSpPr>
              <p:cNvPr id="145" name="Rectangle 144"/>
              <p:cNvSpPr/>
              <p:nvPr/>
            </p:nvSpPr>
            <p:spPr>
              <a:xfrm>
                <a:off x="5112066" y="5464493"/>
                <a:ext cx="142876" cy="142876"/>
              </a:xfrm>
              <a:prstGeom prst="rect">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46" name="Rectangle 145"/>
              <p:cNvSpPr/>
              <p:nvPr/>
            </p:nvSpPr>
            <p:spPr>
              <a:xfrm>
                <a:off x="5254942" y="5464493"/>
                <a:ext cx="142876" cy="142876"/>
              </a:xfrm>
              <a:prstGeom prst="rect">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sp>
          <p:nvSpPr>
            <p:cNvPr id="124" name="TextBox 123"/>
            <p:cNvSpPr txBox="1"/>
            <p:nvPr/>
          </p:nvSpPr>
          <p:spPr>
            <a:xfrm>
              <a:off x="2123728" y="5632387"/>
              <a:ext cx="1346536"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err="1" smtClean="0">
                  <a:ln>
                    <a:noFill/>
                  </a:ln>
                  <a:solidFill>
                    <a:sysClr val="window" lastClr="FFFFFF">
                      <a:lumMod val="75000"/>
                    </a:sysClr>
                  </a:solidFill>
                  <a:effectLst/>
                  <a:uLnTx/>
                  <a:uFillTx/>
                </a:rPr>
                <a:t>Octree</a:t>
              </a:r>
              <a:r>
                <a:rPr kumimoji="0" lang="en-US" sz="1800" b="0" i="1" u="none" strike="noStrike" kern="0" cap="none" spc="0" normalizeH="0" baseline="0" noProof="0" dirty="0" smtClean="0">
                  <a:ln>
                    <a:noFill/>
                  </a:ln>
                  <a:solidFill>
                    <a:sysClr val="window" lastClr="FFFFFF">
                      <a:lumMod val="75000"/>
                    </a:sysClr>
                  </a:solidFill>
                  <a:effectLst/>
                  <a:uLnTx/>
                  <a:uFillTx/>
                </a:rPr>
                <a:t> pool</a:t>
              </a:r>
              <a:endParaRPr kumimoji="0" lang="en-US" sz="1800" b="0" i="1" u="none" strike="noStrike" kern="0" cap="none" spc="0" normalizeH="0" baseline="0" noProof="0" dirty="0">
                <a:ln>
                  <a:noFill/>
                </a:ln>
                <a:solidFill>
                  <a:sysClr val="window" lastClr="FFFFFF">
                    <a:lumMod val="75000"/>
                  </a:sysClr>
                </a:solidFill>
                <a:effectLst/>
                <a:uLnTx/>
                <a:uFillTx/>
              </a:endParaRPr>
            </a:p>
          </p:txBody>
        </p:sp>
        <p:cxnSp>
          <p:nvCxnSpPr>
            <p:cNvPr id="125" name="Curved Connector 124"/>
            <p:cNvCxnSpPr/>
            <p:nvPr/>
          </p:nvCxnSpPr>
          <p:spPr>
            <a:xfrm flipV="1">
              <a:off x="1290802" y="4762172"/>
              <a:ext cx="590387" cy="189744"/>
            </a:xfrm>
            <a:prstGeom prst="curvedConnector3">
              <a:avLst>
                <a:gd name="adj1" fmla="val 50000"/>
              </a:avLst>
            </a:prstGeom>
            <a:noFill/>
            <a:ln w="19050" cap="flat" cmpd="sng" algn="ctr">
              <a:solidFill>
                <a:srgbClr val="4E5B6F">
                  <a:lumMod val="75000"/>
                </a:srgbClr>
              </a:solidFill>
              <a:prstDash val="solid"/>
              <a:headEnd type="oval"/>
              <a:tailEnd type="triangle" w="med" len="lg"/>
            </a:ln>
            <a:effectLst>
              <a:outerShdw blurRad="50800" dist="38100" dir="2700000" algn="tl" rotWithShape="0">
                <a:prstClr val="black">
                  <a:alpha val="40000"/>
                </a:prstClr>
              </a:outerShdw>
            </a:effectLst>
          </p:spPr>
        </p:cxnSp>
        <p:cxnSp>
          <p:nvCxnSpPr>
            <p:cNvPr id="126" name="Curved Connector 125"/>
            <p:cNvCxnSpPr/>
            <p:nvPr/>
          </p:nvCxnSpPr>
          <p:spPr>
            <a:xfrm flipV="1">
              <a:off x="2139754" y="4770639"/>
              <a:ext cx="621968" cy="171451"/>
            </a:xfrm>
            <a:prstGeom prst="curvedConnector3">
              <a:avLst>
                <a:gd name="adj1" fmla="val 50000"/>
              </a:avLst>
            </a:prstGeom>
            <a:noFill/>
            <a:ln w="19050" cap="flat" cmpd="sng" algn="ctr">
              <a:solidFill>
                <a:srgbClr val="4E5B6F">
                  <a:lumMod val="75000"/>
                </a:srgbClr>
              </a:solidFill>
              <a:prstDash val="solid"/>
              <a:headEnd type="oval"/>
              <a:tailEnd type="triangle" w="med" len="lg"/>
            </a:ln>
            <a:effectLst>
              <a:outerShdw blurRad="50800" dist="38100" dir="2700000" algn="tl" rotWithShape="0">
                <a:prstClr val="black">
                  <a:alpha val="40000"/>
                </a:prstClr>
              </a:outerShdw>
            </a:effectLst>
          </p:spPr>
        </p:cxnSp>
        <p:sp>
          <p:nvSpPr>
            <p:cNvPr id="127" name="TextBox 126"/>
            <p:cNvSpPr txBox="1"/>
            <p:nvPr/>
          </p:nvSpPr>
          <p:spPr>
            <a:xfrm rot="16200000">
              <a:off x="-37622" y="5289844"/>
              <a:ext cx="1594826"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smtClean="0">
                  <a:ln>
                    <a:noFill/>
                  </a:ln>
                  <a:solidFill>
                    <a:schemeClr val="bg1"/>
                  </a:solidFill>
                  <a:effectLst/>
                  <a:uLnTx/>
                  <a:uFillTx/>
                </a:rPr>
                <a:t>Linear Memory</a:t>
              </a:r>
              <a:endParaRPr kumimoji="0" lang="en-US" sz="1600" b="0" i="1" u="none" strike="noStrike" kern="0" cap="none" spc="0" normalizeH="0" baseline="0" noProof="0" dirty="0">
                <a:ln>
                  <a:noFill/>
                </a:ln>
                <a:solidFill>
                  <a:schemeClr val="bg1"/>
                </a:solidFill>
                <a:effectLst/>
                <a:uLnTx/>
                <a:uFillTx/>
              </a:endParaRPr>
            </a:p>
          </p:txBody>
        </p:sp>
        <p:grpSp>
          <p:nvGrpSpPr>
            <p:cNvPr id="128" name="Group 62"/>
            <p:cNvGrpSpPr/>
            <p:nvPr/>
          </p:nvGrpSpPr>
          <p:grpSpPr>
            <a:xfrm>
              <a:off x="976165" y="5496649"/>
              <a:ext cx="714380" cy="714380"/>
              <a:chOff x="5072066" y="5286388"/>
              <a:chExt cx="357190" cy="357190"/>
            </a:xfrm>
          </p:grpSpPr>
          <p:sp>
            <p:nvSpPr>
              <p:cNvPr id="137" name="Rounded Rectangle 136"/>
              <p:cNvSpPr/>
              <p:nvPr/>
            </p:nvSpPr>
            <p:spPr>
              <a:xfrm>
                <a:off x="5072066" y="5286388"/>
                <a:ext cx="357190" cy="357190"/>
              </a:xfrm>
              <a:prstGeom prst="roundRect">
                <a:avLst>
                  <a:gd name="adj" fmla="val 7524"/>
                </a:avLst>
              </a:prstGeom>
              <a:solidFill>
                <a:srgbClr val="FEB80A">
                  <a:lumMod val="75000"/>
                  <a:alpha val="31000"/>
                </a:srgbClr>
              </a:solidFill>
              <a:ln w="19050" cap="flat" cmpd="sng" algn="ctr">
                <a:solidFill>
                  <a:srgbClr val="FEB80A">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38" name="Rectangle 137"/>
              <p:cNvSpPr/>
              <p:nvPr/>
            </p:nvSpPr>
            <p:spPr>
              <a:xfrm>
                <a:off x="5112066" y="5321617"/>
                <a:ext cx="142876" cy="142876"/>
              </a:xfrm>
              <a:prstGeom prst="rect">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 lastClr="FFFFFF"/>
                    </a:solidFill>
                    <a:effectLst/>
                    <a:uLnTx/>
                    <a:uFillTx/>
                    <a:latin typeface="Arial"/>
                    <a:ea typeface="+mn-ea"/>
                    <a:cs typeface="+mn-cs"/>
                  </a:rPr>
                  <a:t>6</a:t>
                </a:r>
                <a:endParaRPr kumimoji="0" lang="en-US" sz="16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139" name="Rectangle 138"/>
              <p:cNvSpPr/>
              <p:nvPr/>
            </p:nvSpPr>
            <p:spPr>
              <a:xfrm>
                <a:off x="5254942" y="5321617"/>
                <a:ext cx="142876" cy="142876"/>
              </a:xfrm>
              <a:prstGeom prst="rect">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 lastClr="FFFFFF"/>
                    </a:solidFill>
                    <a:effectLst/>
                    <a:uLnTx/>
                    <a:uFillTx/>
                    <a:latin typeface="Arial"/>
                    <a:ea typeface="+mn-ea"/>
                    <a:cs typeface="+mn-cs"/>
                  </a:rPr>
                  <a:t>7</a:t>
                </a:r>
                <a:endParaRPr kumimoji="0" lang="en-US" sz="16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140" name="Rectangle 139"/>
              <p:cNvSpPr/>
              <p:nvPr/>
            </p:nvSpPr>
            <p:spPr>
              <a:xfrm>
                <a:off x="5112066" y="5464493"/>
                <a:ext cx="142876" cy="142876"/>
              </a:xfrm>
              <a:prstGeom prst="rect">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41" name="Rectangle 140"/>
              <p:cNvSpPr/>
              <p:nvPr/>
            </p:nvSpPr>
            <p:spPr>
              <a:xfrm>
                <a:off x="5254942" y="5464493"/>
                <a:ext cx="142876" cy="142876"/>
              </a:xfrm>
              <a:prstGeom prst="rect">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129" name="Group 62"/>
            <p:cNvGrpSpPr/>
            <p:nvPr/>
          </p:nvGrpSpPr>
          <p:grpSpPr>
            <a:xfrm>
              <a:off x="1827225" y="5496649"/>
              <a:ext cx="714380" cy="714380"/>
              <a:chOff x="5072066" y="5286388"/>
              <a:chExt cx="357190" cy="357190"/>
            </a:xfrm>
          </p:grpSpPr>
          <p:sp>
            <p:nvSpPr>
              <p:cNvPr id="132" name="Rounded Rectangle 131"/>
              <p:cNvSpPr/>
              <p:nvPr/>
            </p:nvSpPr>
            <p:spPr>
              <a:xfrm>
                <a:off x="5072066" y="5286388"/>
                <a:ext cx="357190" cy="357190"/>
              </a:xfrm>
              <a:prstGeom prst="roundRect">
                <a:avLst>
                  <a:gd name="adj" fmla="val 7524"/>
                </a:avLst>
              </a:prstGeom>
              <a:solidFill>
                <a:srgbClr val="FEB80A">
                  <a:lumMod val="75000"/>
                  <a:alpha val="31000"/>
                </a:srgbClr>
              </a:solidFill>
              <a:ln w="19050" cap="flat" cmpd="sng" algn="ctr">
                <a:solidFill>
                  <a:srgbClr val="FEB80A">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33" name="Rectangle 132"/>
              <p:cNvSpPr/>
              <p:nvPr/>
            </p:nvSpPr>
            <p:spPr>
              <a:xfrm>
                <a:off x="5112066" y="5321617"/>
                <a:ext cx="142876" cy="142876"/>
              </a:xfrm>
              <a:prstGeom prst="rect">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 lastClr="FFFFFF"/>
                    </a:solidFill>
                    <a:effectLst/>
                    <a:uLnTx/>
                    <a:uFillTx/>
                    <a:latin typeface="Arial"/>
                    <a:ea typeface="+mn-ea"/>
                    <a:cs typeface="+mn-cs"/>
                  </a:rPr>
                  <a:t>8</a:t>
                </a:r>
                <a:endParaRPr kumimoji="0" lang="en-US" sz="16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134" name="Rectangle 133"/>
              <p:cNvSpPr/>
              <p:nvPr/>
            </p:nvSpPr>
            <p:spPr>
              <a:xfrm>
                <a:off x="5254942" y="5321617"/>
                <a:ext cx="142876" cy="142876"/>
              </a:xfrm>
              <a:prstGeom prst="rect">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 lastClr="FFFFFF"/>
                    </a:solidFill>
                    <a:effectLst/>
                    <a:uLnTx/>
                    <a:uFillTx/>
                    <a:latin typeface="Arial"/>
                    <a:ea typeface="+mn-ea"/>
                    <a:cs typeface="+mn-cs"/>
                  </a:rPr>
                  <a:t>9</a:t>
                </a:r>
                <a:endParaRPr kumimoji="0" lang="en-US" sz="16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135" name="Rectangle 134"/>
              <p:cNvSpPr/>
              <p:nvPr/>
            </p:nvSpPr>
            <p:spPr>
              <a:xfrm>
                <a:off x="5112066" y="5464493"/>
                <a:ext cx="142876" cy="142876"/>
              </a:xfrm>
              <a:prstGeom prst="rect">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36" name="Rectangle 135"/>
              <p:cNvSpPr/>
              <p:nvPr/>
            </p:nvSpPr>
            <p:spPr>
              <a:xfrm>
                <a:off x="5254942" y="5464493"/>
                <a:ext cx="142876" cy="142876"/>
              </a:xfrm>
              <a:prstGeom prst="rect">
                <a:avLst/>
              </a:prstGeom>
              <a:solidFill>
                <a:srgbClr val="7FD13B"/>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cxnSp>
          <p:nvCxnSpPr>
            <p:cNvPr id="130" name="Curved Connector 129"/>
            <p:cNvCxnSpPr/>
            <p:nvPr/>
          </p:nvCxnSpPr>
          <p:spPr>
            <a:xfrm rot="10800000" flipV="1">
              <a:off x="1635420" y="4948438"/>
              <a:ext cx="1177103" cy="577857"/>
            </a:xfrm>
            <a:prstGeom prst="curvedConnector3">
              <a:avLst>
                <a:gd name="adj1" fmla="val 36334"/>
              </a:avLst>
            </a:prstGeom>
            <a:noFill/>
            <a:ln w="19050" cap="flat" cmpd="sng" algn="ctr">
              <a:solidFill>
                <a:srgbClr val="4E5B6F">
                  <a:lumMod val="75000"/>
                </a:srgbClr>
              </a:solidFill>
              <a:prstDash val="solid"/>
              <a:headEnd type="oval"/>
              <a:tailEnd type="triangle" w="med" len="lg"/>
            </a:ln>
            <a:effectLst>
              <a:outerShdw blurRad="50800" dist="38100" dir="2700000" algn="tl" rotWithShape="0">
                <a:prstClr val="black">
                  <a:alpha val="40000"/>
                </a:prstClr>
              </a:outerShdw>
            </a:effectLst>
          </p:spPr>
        </p:cxnSp>
        <p:cxnSp>
          <p:nvCxnSpPr>
            <p:cNvPr id="131" name="Curved Connector 130"/>
            <p:cNvCxnSpPr/>
            <p:nvPr/>
          </p:nvCxnSpPr>
          <p:spPr>
            <a:xfrm rot="10800000" flipV="1">
              <a:off x="2431524" y="4956906"/>
              <a:ext cx="685798" cy="584200"/>
            </a:xfrm>
            <a:prstGeom prst="curvedConnector3">
              <a:avLst>
                <a:gd name="adj1" fmla="val 20370"/>
              </a:avLst>
            </a:prstGeom>
            <a:noFill/>
            <a:ln w="19050" cap="flat" cmpd="sng" algn="ctr">
              <a:solidFill>
                <a:srgbClr val="4E5B6F">
                  <a:lumMod val="75000"/>
                </a:srgbClr>
              </a:solidFill>
              <a:prstDash val="solid"/>
              <a:headEnd type="oval"/>
              <a:tailEnd type="triangle" w="med" len="lg"/>
            </a:ln>
            <a:effectLst>
              <a:outerShdw blurRad="50800" dist="38100" dir="2700000" algn="tl" rotWithShape="0">
                <a:prstClr val="black">
                  <a:alpha val="40000"/>
                </a:prstClr>
              </a:outerShdw>
            </a:effectLst>
          </p:spPr>
        </p:cxnSp>
      </p:grpSp>
      <p:grpSp>
        <p:nvGrpSpPr>
          <p:cNvPr id="157" name="Group 156"/>
          <p:cNvGrpSpPr/>
          <p:nvPr/>
        </p:nvGrpSpPr>
        <p:grpSpPr>
          <a:xfrm>
            <a:off x="4501565" y="4431026"/>
            <a:ext cx="2858834" cy="1616030"/>
            <a:chOff x="3945414" y="4662688"/>
            <a:chExt cx="2858834" cy="1616030"/>
          </a:xfrm>
        </p:grpSpPr>
        <p:sp>
          <p:nvSpPr>
            <p:cNvPr id="158" name="Rounded Rectangle 157"/>
            <p:cNvSpPr/>
            <p:nvPr/>
          </p:nvSpPr>
          <p:spPr>
            <a:xfrm>
              <a:off x="4248799" y="4662689"/>
              <a:ext cx="2555449" cy="1593846"/>
            </a:xfrm>
            <a:prstGeom prst="roundRect">
              <a:avLst>
                <a:gd name="adj" fmla="val 7524"/>
              </a:avLst>
            </a:prstGeom>
            <a:solidFill>
              <a:srgbClr val="475265"/>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59" name="TextBox 158"/>
            <p:cNvSpPr txBox="1"/>
            <p:nvPr/>
          </p:nvSpPr>
          <p:spPr>
            <a:xfrm rot="16200000">
              <a:off x="3306676" y="5301426"/>
              <a:ext cx="1616030"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smtClean="0">
                  <a:ln>
                    <a:noFill/>
                  </a:ln>
                  <a:solidFill>
                    <a:schemeClr val="bg1"/>
                  </a:solidFill>
                  <a:effectLst/>
                  <a:uLnTx/>
                  <a:uFillTx/>
                </a:rPr>
                <a:t>3D Texture</a:t>
              </a:r>
              <a:endParaRPr kumimoji="0" lang="en-US" sz="1600" b="0" i="1" u="none" strike="noStrike" kern="0" cap="none" spc="0" normalizeH="0" baseline="0" noProof="0" dirty="0">
                <a:ln>
                  <a:noFill/>
                </a:ln>
                <a:solidFill>
                  <a:schemeClr val="bg1"/>
                </a:solidFill>
                <a:effectLst/>
                <a:uLnTx/>
                <a:uFillTx/>
              </a:endParaRPr>
            </a:p>
          </p:txBody>
        </p:sp>
        <p:pic>
          <p:nvPicPr>
            <p:cNvPr id="160" name="Picture 159" descr="SmallBrick.png"/>
            <p:cNvPicPr>
              <a:picLocks noChangeAspect="1"/>
            </p:cNvPicPr>
            <p:nvPr/>
          </p:nvPicPr>
          <p:blipFill>
            <a:blip r:embed="rId6" cstate="print"/>
            <a:stretch>
              <a:fillRect/>
            </a:stretch>
          </p:blipFill>
          <p:spPr>
            <a:xfrm>
              <a:off x="4313809" y="4725144"/>
              <a:ext cx="722425" cy="722425"/>
            </a:xfrm>
            <a:prstGeom prst="rect">
              <a:avLst/>
            </a:prstGeom>
            <a:effectLst>
              <a:softEdge rad="31750"/>
            </a:effectLst>
          </p:spPr>
        </p:pic>
        <p:pic>
          <p:nvPicPr>
            <p:cNvPr id="161" name="Picture 160" descr="SmallBrick.png"/>
            <p:cNvPicPr>
              <a:picLocks noChangeAspect="1"/>
            </p:cNvPicPr>
            <p:nvPr/>
          </p:nvPicPr>
          <p:blipFill>
            <a:blip r:embed="rId6" cstate="print"/>
            <a:stretch>
              <a:fillRect/>
            </a:stretch>
          </p:blipFill>
          <p:spPr>
            <a:xfrm>
              <a:off x="5105700" y="5466490"/>
              <a:ext cx="722425" cy="722425"/>
            </a:xfrm>
            <a:prstGeom prst="rect">
              <a:avLst/>
            </a:prstGeom>
            <a:effectLst>
              <a:softEdge rad="31750"/>
            </a:effectLst>
          </p:spPr>
        </p:pic>
        <p:pic>
          <p:nvPicPr>
            <p:cNvPr id="162" name="Picture 161" descr="SmallBrick.png"/>
            <p:cNvPicPr>
              <a:picLocks noChangeAspect="1"/>
            </p:cNvPicPr>
            <p:nvPr/>
          </p:nvPicPr>
          <p:blipFill>
            <a:blip r:embed="rId6" cstate="print"/>
            <a:stretch>
              <a:fillRect/>
            </a:stretch>
          </p:blipFill>
          <p:spPr>
            <a:xfrm>
              <a:off x="5105740" y="4725144"/>
              <a:ext cx="722425" cy="722425"/>
            </a:xfrm>
            <a:prstGeom prst="rect">
              <a:avLst/>
            </a:prstGeom>
            <a:effectLst>
              <a:softEdge rad="31750"/>
            </a:effectLst>
          </p:spPr>
        </p:pic>
        <p:pic>
          <p:nvPicPr>
            <p:cNvPr id="163" name="Picture 162" descr="SmallBrick.png"/>
            <p:cNvPicPr>
              <a:picLocks noChangeAspect="1"/>
            </p:cNvPicPr>
            <p:nvPr/>
          </p:nvPicPr>
          <p:blipFill>
            <a:blip r:embed="rId6" cstate="print"/>
            <a:stretch>
              <a:fillRect/>
            </a:stretch>
          </p:blipFill>
          <p:spPr>
            <a:xfrm>
              <a:off x="5887604" y="4725144"/>
              <a:ext cx="722425" cy="722425"/>
            </a:xfrm>
            <a:prstGeom prst="rect">
              <a:avLst/>
            </a:prstGeom>
            <a:effectLst>
              <a:softEdge rad="31750"/>
            </a:effectLst>
          </p:spPr>
        </p:pic>
        <p:pic>
          <p:nvPicPr>
            <p:cNvPr id="164" name="Picture 163" descr="SmallBrick.png"/>
            <p:cNvPicPr>
              <a:picLocks noChangeAspect="1"/>
            </p:cNvPicPr>
            <p:nvPr/>
          </p:nvPicPr>
          <p:blipFill>
            <a:blip r:embed="rId6" cstate="print"/>
            <a:stretch>
              <a:fillRect/>
            </a:stretch>
          </p:blipFill>
          <p:spPr>
            <a:xfrm>
              <a:off x="4313809" y="5466490"/>
              <a:ext cx="722425" cy="722425"/>
            </a:xfrm>
            <a:prstGeom prst="rect">
              <a:avLst/>
            </a:prstGeom>
            <a:effectLst>
              <a:softEdge rad="31750"/>
            </a:effectLst>
          </p:spPr>
        </p:pic>
        <p:sp>
          <p:nvSpPr>
            <p:cNvPr id="165" name="Rounded Rectangle 164"/>
            <p:cNvSpPr/>
            <p:nvPr/>
          </p:nvSpPr>
          <p:spPr>
            <a:xfrm>
              <a:off x="4248881" y="4662689"/>
              <a:ext cx="2555367" cy="1593845"/>
            </a:xfrm>
            <a:prstGeom prst="roundRect">
              <a:avLst>
                <a:gd name="adj" fmla="val 7524"/>
              </a:avLst>
            </a:prstGeom>
            <a:solidFill>
              <a:srgbClr val="4E5B6F">
                <a:lumMod val="75000"/>
                <a:alpha val="10000"/>
              </a:srgbClr>
            </a:solidFill>
            <a:ln w="19050" cap="flat" cmpd="sng" algn="ctr">
              <a:solidFill>
                <a:srgbClr val="738AC8">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66" name="TextBox 165"/>
            <p:cNvSpPr txBox="1"/>
            <p:nvPr/>
          </p:nvSpPr>
          <p:spPr>
            <a:xfrm>
              <a:off x="5777945" y="5610203"/>
              <a:ext cx="1026303"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smtClean="0">
                  <a:ln>
                    <a:noFill/>
                  </a:ln>
                  <a:solidFill>
                    <a:sysClr val="window" lastClr="FFFFFF">
                      <a:lumMod val="75000"/>
                    </a:sysClr>
                  </a:solidFill>
                  <a:effectLst/>
                  <a:uLnTx/>
                  <a:uFillTx/>
                </a:rPr>
                <a:t>Brick pool</a:t>
              </a:r>
              <a:endParaRPr kumimoji="0" lang="en-US" sz="1800" b="0" i="1" u="none" strike="noStrike" kern="0" cap="none" spc="0" normalizeH="0" baseline="0" noProof="0" dirty="0">
                <a:ln>
                  <a:noFill/>
                </a:ln>
                <a:solidFill>
                  <a:sysClr val="window" lastClr="FFFFFF">
                    <a:lumMod val="75000"/>
                  </a:sysClr>
                </a:solidFill>
                <a:effectLst/>
                <a:uLnTx/>
                <a:uFillTx/>
              </a:endParaRPr>
            </a:p>
          </p:txBody>
        </p:sp>
      </p:grpSp>
      <p:pic>
        <p:nvPicPr>
          <p:cNvPr id="85" name="Siggraph11_GI1_h264.avi">
            <a:hlinkClick r:id="" action="ppaction://media"/>
          </p:cNvPr>
          <p:cNvPicPr>
            <a:picLocks noChangeAspect="1"/>
          </p:cNvPicPr>
          <p:nvPr>
            <a:videoFile r:link="rId1"/>
            <p:extLst>
              <p:ext uri="{DAA4B4D4-6D71-4841-9C94-3DE7FCFB9230}">
                <p14:media xmlns:p14="http://schemas.microsoft.com/office/powerpoint/2010/main" r:link="rId2">
                  <p14:trim st="219846" end="52103.2718"/>
                  <p14:bmkLst>
                    <p14:bmk name="Bookmark 1" time="46777.2325"/>
                    <p14:bmk name="Bookmark 2" time="67223.2325"/>
                    <p14:bmk name="Bookmark 3" time="82204.2325"/>
                    <p14:bmk name="Bookmark 4" time="106229.2325"/>
                    <p14:bmk name="Bookmark 5" time="184872.9755"/>
                  </p14:bmkLst>
                </p14:media>
              </p:ext>
            </p:extLst>
          </p:nvPr>
        </p:nvPicPr>
        <p:blipFill rotWithShape="1">
          <a:blip r:embed="rId7"/>
          <a:srcRect l="16275" r="15770"/>
          <a:stretch>
            <a:fillRect/>
          </a:stretch>
        </p:blipFill>
        <p:spPr>
          <a:xfrm>
            <a:off x="7524415" y="32247"/>
            <a:ext cx="3356820" cy="3294093"/>
          </a:xfrm>
          <a:prstGeom prst="rect">
            <a:avLst/>
          </a:prstGeom>
          <a:noFill/>
          <a:ln>
            <a:noFill/>
          </a:ln>
        </p:spPr>
      </p:pic>
    </p:spTree>
    <p:extLst>
      <p:ext uri="{BB962C8B-B14F-4D97-AF65-F5344CB8AC3E}">
        <p14:creationId xmlns:p14="http://schemas.microsoft.com/office/powerpoint/2010/main" val="8048171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04" fill="hold"/>
                                        <p:tgtEl>
                                          <p:spTgt spid="8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5"/>
                                        </p:tgtEl>
                                      </p:cBhvr>
                                    </p:cmd>
                                  </p:childTnLst>
                                </p:cTn>
                              </p:par>
                            </p:childTnLst>
                          </p:cTn>
                        </p:par>
                      </p:childTnLst>
                    </p:cTn>
                  </p:par>
                </p:childTnLst>
              </p:cTn>
              <p:nextCondLst>
                <p:cond evt="onClick" delay="0">
                  <p:tgtEl>
                    <p:spTgt spid="85"/>
                  </p:tgtEl>
                </p:cond>
              </p:nextCondLst>
            </p:seq>
            <p:video>
              <p:cMediaNode vol="80000">
                <p:cTn id="22" repeatCount="indefinite" fill="hold" display="0">
                  <p:stCondLst>
                    <p:cond delay="indefinite"/>
                  </p:stCondLst>
                </p:cTn>
                <p:tgtEl>
                  <p:spTgt spid="8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 </a:t>
            </a:r>
            <a:r>
              <a:rPr lang="en-US" dirty="0" err="1"/>
              <a:t>V</a:t>
            </a:r>
            <a:r>
              <a:rPr lang="en-US" dirty="0" err="1" smtClean="0"/>
              <a:t>oxelization</a:t>
            </a:r>
            <a:endParaRPr lang="en-US" dirty="0"/>
          </a:p>
        </p:txBody>
      </p:sp>
      <p:sp>
        <p:nvSpPr>
          <p:cNvPr id="3" name="Content Placeholder 2"/>
          <p:cNvSpPr>
            <a:spLocks noGrp="1"/>
          </p:cNvSpPr>
          <p:nvPr>
            <p:ph idx="1"/>
          </p:nvPr>
        </p:nvSpPr>
        <p:spPr/>
        <p:txBody>
          <a:bodyPr/>
          <a:lstStyle/>
          <a:p>
            <a:r>
              <a:rPr lang="en-US" dirty="0" smtClean="0"/>
              <a:t>Entirely done using the GPU </a:t>
            </a:r>
            <a:br>
              <a:rPr lang="en-US" dirty="0" smtClean="0"/>
            </a:br>
            <a:r>
              <a:rPr lang="en-US" b="1" dirty="0" smtClean="0"/>
              <a:t>graphics pipeline</a:t>
            </a:r>
          </a:p>
          <a:p>
            <a:pPr lvl="1"/>
            <a:r>
              <a:rPr lang="en-US" dirty="0" smtClean="0"/>
              <a:t>Sparse (</a:t>
            </a:r>
            <a:r>
              <a:rPr lang="en-US" dirty="0"/>
              <a:t>No plain </a:t>
            </a:r>
            <a:r>
              <a:rPr lang="en-US" dirty="0" smtClean="0"/>
              <a:t>grid allocation)</a:t>
            </a:r>
          </a:p>
          <a:p>
            <a:pPr marL="0" indent="0">
              <a:buNone/>
            </a:pPr>
            <a:endParaRPr lang="en-US" i="1" dirty="0" smtClean="0"/>
          </a:p>
          <a:p>
            <a:r>
              <a:rPr lang="en-US" dirty="0" smtClean="0"/>
              <a:t>Two modes :</a:t>
            </a:r>
          </a:p>
          <a:p>
            <a:pPr lvl="1"/>
            <a:r>
              <a:rPr lang="en-US" dirty="0" smtClean="0"/>
              <a:t>Static environment </a:t>
            </a:r>
          </a:p>
          <a:p>
            <a:pPr lvl="2"/>
            <a:r>
              <a:rPr lang="en-US" dirty="0" smtClean="0"/>
              <a:t>Pre-</a:t>
            </a:r>
            <a:r>
              <a:rPr lang="en-US" dirty="0" err="1" smtClean="0"/>
              <a:t>voxelized</a:t>
            </a:r>
            <a:r>
              <a:rPr lang="en-US" dirty="0" smtClean="0"/>
              <a:t> (~20ms)</a:t>
            </a:r>
          </a:p>
          <a:p>
            <a:pPr lvl="1"/>
            <a:r>
              <a:rPr lang="en-US" dirty="0" smtClean="0"/>
              <a:t>Dynamic objects </a:t>
            </a:r>
          </a:p>
          <a:p>
            <a:pPr lvl="2"/>
            <a:r>
              <a:rPr lang="en-US" dirty="0" smtClean="0"/>
              <a:t>Added to the structure </a:t>
            </a:r>
            <a:br>
              <a:rPr lang="en-US" dirty="0" smtClean="0"/>
            </a:br>
            <a:r>
              <a:rPr lang="en-US" dirty="0" smtClean="0"/>
              <a:t>at runtime (~4-5ms)</a:t>
            </a:r>
          </a:p>
        </p:txBody>
      </p:sp>
      <p:pic>
        <p:nvPicPr>
          <p:cNvPr id="5" name="Picture 4" descr="InterVox1.png"/>
          <p:cNvPicPr>
            <a:picLocks noChangeAspect="1"/>
          </p:cNvPicPr>
          <p:nvPr/>
        </p:nvPicPr>
        <p:blipFill>
          <a:blip r:embed="rId5" cstate="print"/>
          <a:stretch>
            <a:fillRect/>
          </a:stretch>
        </p:blipFill>
        <p:spPr>
          <a:xfrm>
            <a:off x="6672988" y="3548577"/>
            <a:ext cx="4223465" cy="2524180"/>
          </a:xfrm>
          <a:prstGeom prst="rect">
            <a:avLst/>
          </a:prstGeom>
        </p:spPr>
      </p:pic>
      <p:pic>
        <p:nvPicPr>
          <p:cNvPr id="7" name="Siggraph11_GI1_h264.avi">
            <a:hlinkClick r:id="" action="ppaction://media"/>
          </p:cNvPr>
          <p:cNvPicPr>
            <a:picLocks noChangeAspect="1"/>
          </p:cNvPicPr>
          <p:nvPr>
            <a:videoFile r:link="rId1"/>
            <p:extLst>
              <p:ext uri="{DAA4B4D4-6D71-4841-9C94-3DE7FCFB9230}">
                <p14:media xmlns:p14="http://schemas.microsoft.com/office/powerpoint/2010/main" r:link="rId2">
                  <p14:trim st="66500.2432" end="195387.3166"/>
                  <p14:bmkLst>
                    <p14:bmk name="Bookmark 1" time="46777.2325"/>
                    <p14:bmk name="Bookmark 2" time="67223.2325"/>
                    <p14:bmk name="Bookmark 3" time="82204.2325"/>
                    <p14:bmk name="Bookmark 4" time="106229.2325"/>
                    <p14:bmk name="Bookmark 5" time="184872.9755"/>
                    <p14:bmk name="Bookmark 6" time="221274.8068"/>
                  </p14:bmkLst>
                </p14:media>
              </p:ext>
            </p:extLst>
          </p:nvPr>
        </p:nvPicPr>
        <p:blipFill rotWithShape="1">
          <a:blip r:embed="rId6">
            <a:lum bright="5000" contrast="10000"/>
          </a:blip>
          <a:srcRect l="15361" r="15311"/>
          <a:stretch/>
        </p:blipFill>
        <p:spPr>
          <a:xfrm>
            <a:off x="7342360" y="18287"/>
            <a:ext cx="3575576" cy="3439285"/>
          </a:xfrm>
          <a:prstGeom prst="rect">
            <a:avLst/>
          </a:prstGeom>
        </p:spPr>
      </p:pic>
      <p:pic>
        <p:nvPicPr>
          <p:cNvPr id="8" name="Picture 7" descr="vlc 2011-06-07 15-56-50-99.png"/>
          <p:cNvPicPr>
            <a:picLocks noChangeAspect="1"/>
          </p:cNvPicPr>
          <p:nvPr/>
        </p:nvPicPr>
        <p:blipFill>
          <a:blip r:embed="rId7" cstate="print"/>
          <a:stretch>
            <a:fillRect/>
          </a:stretch>
        </p:blipFill>
        <p:spPr>
          <a:xfrm>
            <a:off x="5163579" y="2966349"/>
            <a:ext cx="2049270" cy="20492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91722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GPU approaches</a:t>
            </a:r>
            <a:endParaRPr lang="fr-FR" dirty="0"/>
          </a:p>
        </p:txBody>
      </p:sp>
      <p:sp>
        <p:nvSpPr>
          <p:cNvPr id="3" name="Content Placeholder 2"/>
          <p:cNvSpPr>
            <a:spLocks noGrp="1"/>
          </p:cNvSpPr>
          <p:nvPr>
            <p:ph idx="1"/>
          </p:nvPr>
        </p:nvSpPr>
        <p:spPr/>
        <p:txBody>
          <a:bodyPr/>
          <a:lstStyle/>
          <a:p>
            <a:r>
              <a:rPr lang="en-US" i="1" u="sng" dirty="0"/>
              <a:t>Compute</a:t>
            </a:r>
            <a:r>
              <a:rPr lang="en-US" dirty="0"/>
              <a:t>-based</a:t>
            </a:r>
            <a:br>
              <a:rPr lang="en-US" dirty="0"/>
            </a:br>
            <a:r>
              <a:rPr lang="de-DE" sz="2000" i="1" dirty="0"/>
              <a:t>[Schwarz and Seidel 10, Pantaleoni 11]</a:t>
            </a:r>
            <a:endParaRPr lang="en-US" sz="2000" i="1" dirty="0"/>
          </a:p>
          <a:p>
            <a:pPr lvl="1"/>
            <a:r>
              <a:rPr lang="en-US" dirty="0"/>
              <a:t>Not using </a:t>
            </a:r>
            <a:r>
              <a:rPr lang="en-US" dirty="0" err="1"/>
              <a:t>hw</a:t>
            </a:r>
            <a:r>
              <a:rPr lang="en-US" dirty="0"/>
              <a:t> </a:t>
            </a:r>
            <a:r>
              <a:rPr lang="en-US" dirty="0" smtClean="0"/>
              <a:t>rasterizer</a:t>
            </a:r>
          </a:p>
          <a:p>
            <a:endParaRPr lang="en-US" dirty="0"/>
          </a:p>
          <a:p>
            <a:r>
              <a:rPr lang="en-US" dirty="0" smtClean="0"/>
              <a:t>Multi-pass </a:t>
            </a:r>
            <a:r>
              <a:rPr lang="en-US" i="1" u="sng" dirty="0" smtClean="0"/>
              <a:t>graphics</a:t>
            </a:r>
            <a:r>
              <a:rPr lang="en-US" dirty="0" smtClean="0"/>
              <a:t>-based</a:t>
            </a:r>
          </a:p>
          <a:p>
            <a:pPr lvl="1"/>
            <a:r>
              <a:rPr lang="en-US" dirty="0" smtClean="0"/>
              <a:t>Slice-by-slice</a:t>
            </a:r>
            <a:br>
              <a:rPr lang="en-US" dirty="0" smtClean="0"/>
            </a:br>
            <a:r>
              <a:rPr lang="en-US" sz="2000" i="1" dirty="0"/>
              <a:t>[Fang et al. 00, Crane et al. 07, Li et al. 05</a:t>
            </a:r>
            <a:r>
              <a:rPr lang="en-US" sz="2000" i="1" dirty="0" smtClean="0"/>
              <a:t>]</a:t>
            </a:r>
            <a:endParaRPr lang="en-US" i="1" dirty="0" smtClean="0"/>
          </a:p>
          <a:p>
            <a:pPr lvl="1"/>
            <a:r>
              <a:rPr lang="en-US" dirty="0"/>
              <a:t>Multiple-slices </a:t>
            </a:r>
            <a:r>
              <a:rPr lang="en-US" dirty="0" smtClean="0"/>
              <a:t>through MRT</a:t>
            </a:r>
            <a:r>
              <a:rPr lang="en-US" dirty="0"/>
              <a:t/>
            </a:r>
            <a:br>
              <a:rPr lang="en-US" dirty="0"/>
            </a:br>
            <a:r>
              <a:rPr lang="en-US" sz="2000" i="1" dirty="0"/>
              <a:t>[Dong et al. </a:t>
            </a:r>
            <a:r>
              <a:rPr lang="en-US" sz="2000" i="1" dirty="0" smtClean="0"/>
              <a:t>04, Zhang </a:t>
            </a:r>
            <a:r>
              <a:rPr lang="en-US" sz="2000" i="1" dirty="0"/>
              <a:t>et al. 07</a:t>
            </a:r>
            <a:r>
              <a:rPr lang="en-US" sz="2000" i="1" dirty="0" smtClean="0"/>
              <a:t>,</a:t>
            </a:r>
            <a:br>
              <a:rPr lang="en-US" sz="2000" i="1" dirty="0" smtClean="0"/>
            </a:br>
            <a:r>
              <a:rPr lang="en-US" sz="2000" i="1" dirty="0" err="1" smtClean="0"/>
              <a:t>Eisemann</a:t>
            </a:r>
            <a:r>
              <a:rPr lang="en-US" sz="2000" i="1" dirty="0" smtClean="0"/>
              <a:t> </a:t>
            </a:r>
            <a:r>
              <a:rPr lang="en-US" sz="2000" i="1" dirty="0"/>
              <a:t>and </a:t>
            </a:r>
            <a:r>
              <a:rPr lang="en-US" sz="2000" i="1" dirty="0" err="1" smtClean="0"/>
              <a:t>Decoret</a:t>
            </a:r>
            <a:r>
              <a:rPr lang="en-US" sz="2000" i="1" dirty="0" smtClean="0"/>
              <a:t> </a:t>
            </a:r>
            <a:r>
              <a:rPr lang="en-US" sz="2000" i="1" dirty="0"/>
              <a:t>08]</a:t>
            </a:r>
            <a:endParaRPr lang="en-US" sz="2000" i="1" dirty="0" smtClean="0"/>
          </a:p>
          <a:p>
            <a:endParaRPr lang="en-US" dirty="0"/>
          </a:p>
        </p:txBody>
      </p:sp>
      <p:grpSp>
        <p:nvGrpSpPr>
          <p:cNvPr id="9" name="Group 8"/>
          <p:cNvGrpSpPr/>
          <p:nvPr/>
        </p:nvGrpSpPr>
        <p:grpSpPr>
          <a:xfrm>
            <a:off x="6931152" y="3050829"/>
            <a:ext cx="3924850" cy="3049024"/>
            <a:chOff x="6812280" y="3050829"/>
            <a:chExt cx="3924850" cy="3049024"/>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 r="41470"/>
            <a:stretch/>
          </p:blipFill>
          <p:spPr>
            <a:xfrm>
              <a:off x="8202168" y="3050829"/>
              <a:ext cx="2534962" cy="3049024"/>
            </a:xfrm>
            <a:prstGeom prst="rect">
              <a:avLst/>
            </a:prstGeom>
          </p:spPr>
        </p:pic>
        <p:sp>
          <p:nvSpPr>
            <p:cNvPr id="6" name="TextBox 5"/>
            <p:cNvSpPr txBox="1"/>
            <p:nvPr/>
          </p:nvSpPr>
          <p:spPr>
            <a:xfrm>
              <a:off x="6812280" y="5822567"/>
              <a:ext cx="1389888" cy="261610"/>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1" i="1" u="none" strike="noStrike" kern="0" cap="none" spc="0" normalizeH="0" baseline="0" noProof="0" dirty="0" smtClean="0">
                  <a:ln>
                    <a:noFill/>
                  </a:ln>
                  <a:solidFill>
                    <a:schemeClr val="bg1"/>
                  </a:solidFill>
                  <a:effectLst/>
                  <a:uLnTx/>
                  <a:uFillTx/>
                </a:rPr>
                <a:t>Crane et al. 2007</a:t>
              </a:r>
              <a:endParaRPr kumimoji="0" lang="en-US" sz="1100" b="1" i="1" u="none" strike="noStrike" kern="0" cap="none" spc="0" normalizeH="0" baseline="0" noProof="0" dirty="0">
                <a:ln>
                  <a:noFill/>
                </a:ln>
                <a:solidFill>
                  <a:schemeClr val="bg1"/>
                </a:solidFill>
                <a:effectLst/>
                <a:uLnTx/>
                <a:uFillTx/>
              </a:endParaRPr>
            </a:p>
          </p:txBody>
        </p:sp>
      </p:grpSp>
      <p:grpSp>
        <p:nvGrpSpPr>
          <p:cNvPr id="8" name="Group 7"/>
          <p:cNvGrpSpPr/>
          <p:nvPr/>
        </p:nvGrpSpPr>
        <p:grpSpPr>
          <a:xfrm>
            <a:off x="7452360" y="97024"/>
            <a:ext cx="3432810" cy="2825490"/>
            <a:chOff x="7452360" y="97024"/>
            <a:chExt cx="3432810" cy="282549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60" y="97024"/>
              <a:ext cx="3432810" cy="2563880"/>
            </a:xfrm>
            <a:prstGeom prst="rect">
              <a:avLst/>
            </a:prstGeom>
          </p:spPr>
        </p:pic>
        <p:sp>
          <p:nvSpPr>
            <p:cNvPr id="7" name="TextBox 6"/>
            <p:cNvSpPr txBox="1"/>
            <p:nvPr/>
          </p:nvSpPr>
          <p:spPr>
            <a:xfrm>
              <a:off x="8809482" y="2660904"/>
              <a:ext cx="2075688" cy="261610"/>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100" b="1" i="1" kern="0" dirty="0" err="1">
                  <a:solidFill>
                    <a:schemeClr val="bg1"/>
                  </a:solidFill>
                </a:rPr>
                <a:t>VoxelPipe</a:t>
              </a:r>
              <a:r>
                <a:rPr lang="en-US" sz="1100" b="1" i="1" kern="0" dirty="0">
                  <a:solidFill>
                    <a:schemeClr val="bg1"/>
                  </a:solidFill>
                </a:rPr>
                <a:t> </a:t>
              </a:r>
              <a:r>
                <a:rPr lang="en-US" sz="1100" b="1" i="1" kern="0" dirty="0" smtClean="0">
                  <a:solidFill>
                    <a:schemeClr val="bg1"/>
                  </a:solidFill>
                </a:rPr>
                <a:t>[</a:t>
              </a:r>
              <a:r>
                <a:rPr lang="en-US" sz="1100" b="1" i="1" kern="0" dirty="0" err="1" smtClean="0">
                  <a:solidFill>
                    <a:schemeClr val="bg1"/>
                  </a:solidFill>
                </a:rPr>
                <a:t>Pantaleoni</a:t>
              </a:r>
              <a:r>
                <a:rPr lang="en-US" sz="1100" b="1" i="1" kern="0" dirty="0" smtClean="0">
                  <a:solidFill>
                    <a:schemeClr val="bg1"/>
                  </a:solidFill>
                </a:rPr>
                <a:t> </a:t>
              </a:r>
              <a:r>
                <a:rPr lang="en-US" sz="1100" b="1" i="1" kern="0" dirty="0">
                  <a:solidFill>
                    <a:schemeClr val="bg1"/>
                  </a:solidFill>
                </a:rPr>
                <a:t>11</a:t>
              </a:r>
              <a:r>
                <a:rPr lang="en-US" sz="1100" b="1" i="1" kern="0" dirty="0" smtClean="0">
                  <a:solidFill>
                    <a:schemeClr val="bg1"/>
                  </a:solidFill>
                </a:rPr>
                <a:t>]</a:t>
              </a:r>
              <a:r>
                <a:rPr kumimoji="0" lang="en-US" sz="1100" b="1" i="1" u="none" strike="noStrike" kern="0" cap="none" spc="0" normalizeH="0" baseline="0" noProof="0" dirty="0" smtClean="0">
                  <a:ln>
                    <a:noFill/>
                  </a:ln>
                  <a:solidFill>
                    <a:schemeClr val="bg1"/>
                  </a:solidFill>
                  <a:effectLst/>
                  <a:uLnTx/>
                  <a:uFillTx/>
                </a:rPr>
                <a:t> </a:t>
              </a:r>
              <a:endParaRPr kumimoji="0" lang="en-US" sz="1100" b="1" i="1" u="none" strike="noStrike" kern="0" cap="none" spc="0" normalizeH="0" baseline="0" noProof="0" dirty="0">
                <a:ln>
                  <a:noFill/>
                </a:ln>
                <a:solidFill>
                  <a:schemeClr val="bg1"/>
                </a:solidFill>
                <a:effectLst/>
                <a:uLnTx/>
                <a:uFillTx/>
              </a:endParaRPr>
            </a:p>
          </p:txBody>
        </p:sp>
      </p:grpSp>
    </p:spTree>
    <p:extLst>
      <p:ext uri="{BB962C8B-B14F-4D97-AF65-F5344CB8AC3E}">
        <p14:creationId xmlns:p14="http://schemas.microsoft.com/office/powerpoint/2010/main" val="37252657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OpenGL 4.2 Image Load/Store</a:t>
            </a:r>
            <a:endParaRPr lang="fr-FR" dirty="0"/>
          </a:p>
        </p:txBody>
      </p:sp>
      <p:sp>
        <p:nvSpPr>
          <p:cNvPr id="3" name="Content Placeholder 2"/>
          <p:cNvSpPr>
            <a:spLocks noGrp="1"/>
          </p:cNvSpPr>
          <p:nvPr>
            <p:ph idx="1"/>
          </p:nvPr>
        </p:nvSpPr>
        <p:spPr/>
        <p:txBody>
          <a:bodyPr/>
          <a:lstStyle/>
          <a:p>
            <a:r>
              <a:rPr lang="en-US" dirty="0" smtClean="0"/>
              <a:t>Random read/write access to textures</a:t>
            </a:r>
          </a:p>
          <a:p>
            <a:pPr lvl="1"/>
            <a:r>
              <a:rPr lang="en-US" dirty="0" err="1" smtClean="0"/>
              <a:t>Shaders</a:t>
            </a:r>
            <a:r>
              <a:rPr lang="en-US" dirty="0" smtClean="0"/>
              <a:t> with side effects !</a:t>
            </a:r>
          </a:p>
          <a:p>
            <a:pPr lvl="2"/>
            <a:r>
              <a:rPr lang="en-US" dirty="0" err="1"/>
              <a:t>Shader</a:t>
            </a:r>
            <a:r>
              <a:rPr lang="en-US" dirty="0"/>
              <a:t> Model 5 </a:t>
            </a:r>
            <a:r>
              <a:rPr lang="en-US" dirty="0" err="1"/>
              <a:t>hw</a:t>
            </a:r>
            <a:r>
              <a:rPr lang="en-US" dirty="0"/>
              <a:t> </a:t>
            </a:r>
            <a:r>
              <a:rPr lang="en-US" dirty="0" smtClean="0"/>
              <a:t>  </a:t>
            </a:r>
            <a:r>
              <a:rPr lang="en-US" sz="1600" i="1" dirty="0" smtClean="0"/>
              <a:t>(</a:t>
            </a:r>
            <a:r>
              <a:rPr lang="en-US" sz="1600" i="1" dirty="0"/>
              <a:t>NVIDIA Fermi / </a:t>
            </a:r>
            <a:r>
              <a:rPr lang="en-US" sz="1600" i="1" dirty="0" err="1" smtClean="0"/>
              <a:t>Kepler</a:t>
            </a:r>
            <a:r>
              <a:rPr lang="en-US" sz="1600" i="1" dirty="0" smtClean="0"/>
              <a:t>)</a:t>
            </a:r>
          </a:p>
          <a:p>
            <a:pPr lvl="2"/>
            <a:r>
              <a:rPr lang="en-US" dirty="0" smtClean="0"/>
              <a:t>Similar </a:t>
            </a:r>
            <a:r>
              <a:rPr lang="en-US" dirty="0"/>
              <a:t>to DX11 </a:t>
            </a:r>
            <a:r>
              <a:rPr lang="en-US" dirty="0" smtClean="0"/>
              <a:t>UAV</a:t>
            </a:r>
          </a:p>
          <a:p>
            <a:pPr lvl="1"/>
            <a:r>
              <a:rPr lang="en-US" dirty="0" smtClean="0">
                <a:latin typeface="Courier New" pitchFamily="49" charset="0"/>
                <a:cs typeface="Courier New" pitchFamily="49" charset="0"/>
              </a:rPr>
              <a:t>Uniform layout(rgba32f) </a:t>
            </a:r>
            <a:r>
              <a:rPr lang="en-US" b="1" dirty="0" smtClean="0">
                <a:latin typeface="Courier New" pitchFamily="49" charset="0"/>
                <a:cs typeface="Courier New" pitchFamily="49" charset="0"/>
              </a:rPr>
              <a:t>image3D</a:t>
            </a:r>
            <a:r>
              <a:rPr lang="en-US" dirty="0" smtClean="0">
                <a:latin typeface="Courier New" pitchFamily="49" charset="0"/>
                <a:cs typeface="Courier New" pitchFamily="49" charset="0"/>
              </a:rPr>
              <a:t> </a:t>
            </a:r>
            <a:r>
              <a:rPr lang="en-US" dirty="0" err="1" smtClean="0">
                <a:latin typeface="Courier New" pitchFamily="49" charset="0"/>
                <a:cs typeface="Courier New" pitchFamily="49" charset="0"/>
              </a:rPr>
              <a:t>voxData</a:t>
            </a:r>
            <a:r>
              <a:rPr lang="en-US" dirty="0" smtClean="0">
                <a:latin typeface="Courier New" pitchFamily="49" charset="0"/>
                <a:cs typeface="Courier New" pitchFamily="49" charset="0"/>
              </a:rPr>
              <a:t>;</a:t>
            </a:r>
          </a:p>
          <a:p>
            <a:pPr lvl="2"/>
            <a:r>
              <a:rPr lang="en-US" b="1" dirty="0" err="1" smtClean="0">
                <a:latin typeface="Courier New" pitchFamily="49" charset="0"/>
                <a:cs typeface="Courier New" pitchFamily="49" charset="0"/>
              </a:rPr>
              <a:t>imageStore</a:t>
            </a:r>
            <a:r>
              <a:rPr lang="en-US" dirty="0" smtClean="0">
                <a:latin typeface="Courier New" pitchFamily="49" charset="0"/>
                <a:cs typeface="Courier New" pitchFamily="49" charset="0"/>
              </a:rPr>
              <a:t>(</a:t>
            </a:r>
            <a:r>
              <a:rPr lang="en-US" dirty="0" err="1" smtClean="0">
                <a:latin typeface="Courier New" pitchFamily="49" charset="0"/>
                <a:cs typeface="Courier New" pitchFamily="49" charset="0"/>
              </a:rPr>
              <a:t>voxData</a:t>
            </a:r>
            <a:r>
              <a:rPr lang="en-US" dirty="0" smtClean="0">
                <a:latin typeface="Courier New" pitchFamily="49" charset="0"/>
                <a:cs typeface="Courier New" pitchFamily="49" charset="0"/>
              </a:rPr>
              <a:t>, ivec3(</a:t>
            </a:r>
            <a:r>
              <a:rPr lang="en-US" dirty="0" err="1" smtClean="0">
                <a:latin typeface="Courier New" pitchFamily="49" charset="0"/>
                <a:cs typeface="Courier New" pitchFamily="49" charset="0"/>
              </a:rPr>
              <a:t>coords</a:t>
            </a:r>
            <a:r>
              <a:rPr lang="en-US" dirty="0" smtClean="0">
                <a:latin typeface="Courier New" pitchFamily="49" charset="0"/>
                <a:cs typeface="Courier New" pitchFamily="49" charset="0"/>
              </a:rPr>
              <a:t>), </a:t>
            </a:r>
            <a:r>
              <a:rPr lang="en-US" dirty="0" err="1" smtClean="0">
                <a:latin typeface="Courier New" pitchFamily="49" charset="0"/>
                <a:cs typeface="Courier New" pitchFamily="49" charset="0"/>
              </a:rPr>
              <a:t>val</a:t>
            </a:r>
            <a:r>
              <a:rPr lang="en-US" dirty="0" smtClean="0">
                <a:latin typeface="Courier New" pitchFamily="49" charset="0"/>
                <a:cs typeface="Courier New" pitchFamily="49" charset="0"/>
              </a:rPr>
              <a:t>);</a:t>
            </a:r>
          </a:p>
          <a:p>
            <a:pPr marL="457200" lvl="1" indent="0">
              <a:buNone/>
            </a:pPr>
            <a:endParaRPr lang="en-US" dirty="0" smtClean="0"/>
          </a:p>
          <a:p>
            <a:r>
              <a:rPr lang="en-US" dirty="0" smtClean="0"/>
              <a:t>NVIDIA </a:t>
            </a:r>
            <a:r>
              <a:rPr lang="en-US" i="1" dirty="0" err="1" smtClean="0"/>
              <a:t>Bindless</a:t>
            </a:r>
            <a:r>
              <a:rPr lang="en-US" i="1" dirty="0" smtClean="0"/>
              <a:t> Graphics</a:t>
            </a:r>
          </a:p>
          <a:p>
            <a:pPr lvl="1"/>
            <a:r>
              <a:rPr lang="en-US" i="1" dirty="0"/>
              <a:t>Pointers to global memory : </a:t>
            </a:r>
            <a:r>
              <a:rPr lang="en-US" dirty="0" err="1" smtClean="0">
                <a:latin typeface="Courier New" pitchFamily="49" charset="0"/>
                <a:cs typeface="Courier New" pitchFamily="49" charset="0"/>
              </a:rPr>
              <a:t>NV_shader_buffer_load</a:t>
            </a:r>
            <a:r>
              <a:rPr lang="en-US" dirty="0" smtClean="0">
                <a:latin typeface="Courier New" pitchFamily="49" charset="0"/>
                <a:cs typeface="Courier New" pitchFamily="49" charset="0"/>
              </a:rPr>
              <a:t>/store</a:t>
            </a:r>
            <a:endParaRPr lang="en-US" dirty="0">
              <a:latin typeface="Courier New" pitchFamily="49" charset="0"/>
              <a:cs typeface="Courier New" pitchFamily="49" charset="0"/>
            </a:endParaRPr>
          </a:p>
          <a:p>
            <a:pPr lvl="1"/>
            <a:r>
              <a:rPr lang="en-US" dirty="0" smtClean="0">
                <a:latin typeface="Courier New" pitchFamily="49" charset="0"/>
                <a:cs typeface="Courier New" pitchFamily="49" charset="0"/>
              </a:rPr>
              <a:t>Uniform vec4 </a:t>
            </a:r>
            <a:r>
              <a:rPr lang="en-US" b="1" dirty="0" smtClean="0">
                <a:latin typeface="Courier New" pitchFamily="49" charset="0"/>
                <a:cs typeface="Courier New" pitchFamily="49" charset="0"/>
              </a:rPr>
              <a:t>*</a:t>
            </a:r>
            <a:r>
              <a:rPr lang="en-US" dirty="0" err="1" smtClean="0">
                <a:latin typeface="Courier New" pitchFamily="49" charset="0"/>
                <a:cs typeface="Courier New" pitchFamily="49" charset="0"/>
              </a:rPr>
              <a:t>voxData</a:t>
            </a:r>
            <a:r>
              <a:rPr lang="en-US" dirty="0" smtClean="0">
                <a:latin typeface="Courier New" pitchFamily="49" charset="0"/>
                <a:cs typeface="Courier New" pitchFamily="49" charset="0"/>
              </a:rPr>
              <a:t>;</a:t>
            </a:r>
            <a:endParaRPr lang="fr-FR" dirty="0">
              <a:latin typeface="Courier New" pitchFamily="49" charset="0"/>
              <a:cs typeface="Courier New" pitchFamily="49"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0313" t="17571" r="21875" b="30977"/>
          <a:stretch/>
        </p:blipFill>
        <p:spPr>
          <a:xfrm>
            <a:off x="8573230" y="192024"/>
            <a:ext cx="2244122" cy="2532888"/>
          </a:xfrm>
          <a:prstGeom prst="rect">
            <a:avLst/>
          </a:prstGeom>
        </p:spPr>
      </p:pic>
    </p:spTree>
    <p:extLst>
      <p:ext uri="{BB962C8B-B14F-4D97-AF65-F5344CB8AC3E}">
        <p14:creationId xmlns:p14="http://schemas.microsoft.com/office/powerpoint/2010/main" val="27735830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pass </a:t>
            </a:r>
            <a:r>
              <a:rPr lang="en-US" dirty="0" err="1" smtClean="0"/>
              <a:t>voxelization</a:t>
            </a:r>
            <a:r>
              <a:rPr lang="en-US" dirty="0" smtClean="0"/>
              <a:t> pipeline</a:t>
            </a:r>
            <a:endParaRPr lang="fr-FR" dirty="0"/>
          </a:p>
        </p:txBody>
      </p:sp>
      <p:sp>
        <p:nvSpPr>
          <p:cNvPr id="3" name="Content Placeholder 2"/>
          <p:cNvSpPr>
            <a:spLocks noGrp="1"/>
          </p:cNvSpPr>
          <p:nvPr>
            <p:ph idx="1"/>
          </p:nvPr>
        </p:nvSpPr>
        <p:spPr/>
        <p:txBody>
          <a:bodyPr/>
          <a:lstStyle/>
          <a:p>
            <a:r>
              <a:rPr lang="en-US" i="1" dirty="0" smtClean="0"/>
              <a:t>Thin surface </a:t>
            </a:r>
            <a:r>
              <a:rPr lang="en-US" i="1" dirty="0" err="1" smtClean="0"/>
              <a:t>voxelization</a:t>
            </a:r>
            <a:r>
              <a:rPr lang="en-US" i="1" dirty="0" smtClean="0"/>
              <a:t> </a:t>
            </a:r>
            <a:endParaRPr lang="fr-FR" i="1" dirty="0"/>
          </a:p>
        </p:txBody>
      </p:sp>
      <p:sp>
        <p:nvSpPr>
          <p:cNvPr id="58" name="Rounded Rectangle 57"/>
          <p:cNvSpPr/>
          <p:nvPr/>
        </p:nvSpPr>
        <p:spPr>
          <a:xfrm>
            <a:off x="1061707" y="4498848"/>
            <a:ext cx="9826002" cy="1280160"/>
          </a:xfrm>
          <a:prstGeom prst="roundRect">
            <a:avLst>
              <a:gd name="adj" fmla="val 7524"/>
            </a:avLst>
          </a:prstGeom>
          <a:solidFill>
            <a:srgbClr val="FFFFFF"/>
          </a:solidFill>
          <a:ln w="25400" cap="flat" cmpd="sng" algn="ctr">
            <a:solidFill>
              <a:srgbClr val="808080">
                <a:lumMod val="60000"/>
                <a:lumOff val="4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0633" y="4597812"/>
            <a:ext cx="1109316" cy="1101006"/>
          </a:xfrm>
          <a:prstGeom prst="rect">
            <a:avLst/>
          </a:prstGeom>
        </p:spPr>
      </p:pic>
      <p:pic>
        <p:nvPicPr>
          <p:cNvPr id="6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4560" y="4604290"/>
            <a:ext cx="1106078" cy="1088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4622" y="4614401"/>
            <a:ext cx="1109317" cy="1088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4116" y="4610315"/>
            <a:ext cx="1107187" cy="110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62"/>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258256" y="3308127"/>
            <a:ext cx="843042" cy="864990"/>
          </a:xfrm>
          <a:prstGeom prst="rect">
            <a:avLst/>
          </a:prstGeom>
          <a:noFill/>
          <a:ln w="9525">
            <a:noFill/>
            <a:miter lim="800000"/>
            <a:headEnd/>
            <a:tailEnd/>
          </a:ln>
          <a:effectLst/>
        </p:spPr>
      </p:pic>
      <p:pic>
        <p:nvPicPr>
          <p:cNvPr id="64" name="Picture 6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046907" y="3308127"/>
            <a:ext cx="840802" cy="864991"/>
          </a:xfrm>
          <a:prstGeom prst="rect">
            <a:avLst/>
          </a:prstGeom>
        </p:spPr>
      </p:pic>
      <p:grpSp>
        <p:nvGrpSpPr>
          <p:cNvPr id="65" name="Group 64"/>
          <p:cNvGrpSpPr/>
          <p:nvPr/>
        </p:nvGrpSpPr>
        <p:grpSpPr>
          <a:xfrm>
            <a:off x="2437794" y="4602571"/>
            <a:ext cx="1126228" cy="1086521"/>
            <a:chOff x="2267744" y="2808978"/>
            <a:chExt cx="1671369" cy="1612444"/>
          </a:xfrm>
        </p:grpSpPr>
        <p:grpSp>
          <p:nvGrpSpPr>
            <p:cNvPr id="66" name="Group 65"/>
            <p:cNvGrpSpPr/>
            <p:nvPr/>
          </p:nvGrpSpPr>
          <p:grpSpPr>
            <a:xfrm>
              <a:off x="3272323" y="2849161"/>
              <a:ext cx="497610" cy="723297"/>
              <a:chOff x="2168117" y="2132856"/>
              <a:chExt cx="891715" cy="1296144"/>
            </a:xfrm>
          </p:grpSpPr>
          <p:grpSp>
            <p:nvGrpSpPr>
              <p:cNvPr id="92" name="Group 91"/>
              <p:cNvGrpSpPr/>
              <p:nvPr/>
            </p:nvGrpSpPr>
            <p:grpSpPr>
              <a:xfrm>
                <a:off x="2168117" y="2492896"/>
                <a:ext cx="747699" cy="936104"/>
                <a:chOff x="2060105" y="2636912"/>
                <a:chExt cx="747699" cy="936104"/>
              </a:xfrm>
            </p:grpSpPr>
            <p:cxnSp>
              <p:nvCxnSpPr>
                <p:cNvPr id="95" name="Straight Arrow Connector 94"/>
                <p:cNvCxnSpPr/>
                <p:nvPr/>
              </p:nvCxnSpPr>
              <p:spPr>
                <a:xfrm flipH="1">
                  <a:off x="2060105" y="3212976"/>
                  <a:ext cx="144017" cy="360040"/>
                </a:xfrm>
                <a:prstGeom prst="straightConnector1">
                  <a:avLst/>
                </a:prstGeom>
                <a:noFill/>
                <a:ln w="19050" cap="flat" cmpd="sng" algn="ctr">
                  <a:solidFill>
                    <a:srgbClr val="738AC8">
                      <a:lumMod val="75000"/>
                    </a:srgbClr>
                  </a:solidFill>
                  <a:prstDash val="solid"/>
                  <a:tailEnd type="triangle"/>
                </a:ln>
                <a:effectLst/>
              </p:spPr>
            </p:cxnSp>
            <p:cxnSp>
              <p:nvCxnSpPr>
                <p:cNvPr id="96" name="Straight Arrow Connector 95"/>
                <p:cNvCxnSpPr/>
                <p:nvPr/>
              </p:nvCxnSpPr>
              <p:spPr>
                <a:xfrm flipV="1">
                  <a:off x="2204122" y="2636912"/>
                  <a:ext cx="0" cy="576064"/>
                </a:xfrm>
                <a:prstGeom prst="straightConnector1">
                  <a:avLst/>
                </a:prstGeom>
                <a:noFill/>
                <a:ln w="19050" cap="flat" cmpd="sng" algn="ctr">
                  <a:solidFill>
                    <a:srgbClr val="7FD13B">
                      <a:lumMod val="75000"/>
                    </a:srgbClr>
                  </a:solidFill>
                  <a:prstDash val="solid"/>
                  <a:tailEnd type="triangle"/>
                </a:ln>
                <a:effectLst/>
              </p:spPr>
            </p:cxnSp>
            <p:cxnSp>
              <p:nvCxnSpPr>
                <p:cNvPr id="97" name="Straight Arrow Connector 96"/>
                <p:cNvCxnSpPr/>
                <p:nvPr/>
              </p:nvCxnSpPr>
              <p:spPr>
                <a:xfrm>
                  <a:off x="2204122" y="3212976"/>
                  <a:ext cx="603682" cy="0"/>
                </a:xfrm>
                <a:prstGeom prst="straightConnector1">
                  <a:avLst/>
                </a:prstGeom>
                <a:noFill/>
                <a:ln w="19050" cap="flat" cmpd="sng" algn="ctr">
                  <a:solidFill>
                    <a:srgbClr val="FF0000"/>
                  </a:solidFill>
                  <a:prstDash val="solid"/>
                  <a:tailEnd type="triangle"/>
                </a:ln>
                <a:effectLst/>
              </p:spPr>
            </p:cxnSp>
          </p:grpSp>
          <p:sp>
            <p:nvSpPr>
              <p:cNvPr id="93" name="Right Triangle 92"/>
              <p:cNvSpPr/>
              <p:nvPr/>
            </p:nvSpPr>
            <p:spPr>
              <a:xfrm>
                <a:off x="2411760" y="2132856"/>
                <a:ext cx="648072" cy="1008112"/>
              </a:xfrm>
              <a:prstGeom prst="rtTriangle">
                <a:avLst/>
              </a:prstGeom>
              <a:solidFill>
                <a:srgbClr val="738AC8">
                  <a:alpha val="85000"/>
                </a:srgbClr>
              </a:solidFill>
              <a:ln w="19050" cap="flat" cmpd="sng" algn="ctr">
                <a:solidFill>
                  <a:srgbClr val="738AC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ysClr val="window" lastClr="FFFFFF"/>
                  </a:solidFill>
                  <a:effectLst/>
                  <a:uLnTx/>
                  <a:uFillTx/>
                  <a:latin typeface="Arial"/>
                  <a:ea typeface="+mn-ea"/>
                  <a:cs typeface="+mn-cs"/>
                </a:endParaRPr>
              </a:p>
            </p:txBody>
          </p:sp>
          <p:cxnSp>
            <p:nvCxnSpPr>
              <p:cNvPr id="94" name="Straight Arrow Connector 93"/>
              <p:cNvCxnSpPr/>
              <p:nvPr/>
            </p:nvCxnSpPr>
            <p:spPr>
              <a:xfrm flipV="1">
                <a:off x="2627784" y="2636912"/>
                <a:ext cx="288032" cy="144016"/>
              </a:xfrm>
              <a:prstGeom prst="straightConnector1">
                <a:avLst/>
              </a:prstGeom>
              <a:noFill/>
              <a:ln w="12700" cap="flat" cmpd="sng" algn="ctr">
                <a:solidFill>
                  <a:sysClr val="windowText" lastClr="000000"/>
                </a:solidFill>
                <a:prstDash val="solid"/>
                <a:tailEnd type="triangle"/>
              </a:ln>
              <a:effectLst/>
            </p:spPr>
          </p:cxnSp>
        </p:grpSp>
        <p:sp>
          <p:nvSpPr>
            <p:cNvPr id="67" name="Isosceles Triangle 66"/>
            <p:cNvSpPr/>
            <p:nvPr/>
          </p:nvSpPr>
          <p:spPr>
            <a:xfrm rot="5668080">
              <a:off x="2563741" y="3007592"/>
              <a:ext cx="205816" cy="401832"/>
            </a:xfrm>
            <a:prstGeom prst="triangle">
              <a:avLst>
                <a:gd name="adj" fmla="val 69688"/>
              </a:avLst>
            </a:prstGeom>
            <a:solidFill>
              <a:srgbClr val="738AC8"/>
            </a:solidFill>
            <a:ln w="19050" cap="flat" cmpd="sng" algn="ctr">
              <a:solidFill>
                <a:srgbClr val="738AC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68" name="Isosceles Triangle 67"/>
            <p:cNvSpPr/>
            <p:nvPr/>
          </p:nvSpPr>
          <p:spPr>
            <a:xfrm rot="20567933">
              <a:off x="3270955" y="3646522"/>
              <a:ext cx="205816" cy="550750"/>
            </a:xfrm>
            <a:prstGeom prst="triangle">
              <a:avLst>
                <a:gd name="adj" fmla="val 69688"/>
              </a:avLst>
            </a:prstGeom>
            <a:solidFill>
              <a:srgbClr val="738AC8"/>
            </a:solidFill>
            <a:ln w="19050" cap="flat" cmpd="sng" algn="ctr">
              <a:solidFill>
                <a:srgbClr val="738AC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69" name="Right Triangle 68"/>
            <p:cNvSpPr/>
            <p:nvPr/>
          </p:nvSpPr>
          <p:spPr>
            <a:xfrm>
              <a:off x="2458327" y="3652824"/>
              <a:ext cx="412164" cy="562564"/>
            </a:xfrm>
            <a:prstGeom prst="rtTriangle">
              <a:avLst/>
            </a:prstGeom>
            <a:solidFill>
              <a:srgbClr val="FEB80A"/>
            </a:solidFill>
            <a:ln w="19050" cap="flat" cmpd="sng" algn="ctr">
              <a:solidFill>
                <a:srgbClr val="FEB80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ysClr val="window" lastClr="FFFFFF"/>
                </a:solidFill>
                <a:effectLst/>
                <a:uLnTx/>
                <a:uFillTx/>
                <a:latin typeface="Arial"/>
                <a:ea typeface="+mn-ea"/>
                <a:cs typeface="+mn-cs"/>
              </a:endParaRPr>
            </a:p>
          </p:txBody>
        </p:sp>
        <p:grpSp>
          <p:nvGrpSpPr>
            <p:cNvPr id="70" name="Group 69"/>
            <p:cNvGrpSpPr/>
            <p:nvPr/>
          </p:nvGrpSpPr>
          <p:grpSpPr>
            <a:xfrm>
              <a:off x="2332698" y="4054656"/>
              <a:ext cx="336877" cy="321465"/>
              <a:chOff x="2204122" y="2636912"/>
              <a:chExt cx="603682" cy="576064"/>
            </a:xfrm>
          </p:grpSpPr>
          <p:cxnSp>
            <p:nvCxnSpPr>
              <p:cNvPr id="90" name="Straight Arrow Connector 89"/>
              <p:cNvCxnSpPr/>
              <p:nvPr/>
            </p:nvCxnSpPr>
            <p:spPr>
              <a:xfrm flipV="1">
                <a:off x="2204122" y="2636912"/>
                <a:ext cx="0" cy="576064"/>
              </a:xfrm>
              <a:prstGeom prst="straightConnector1">
                <a:avLst/>
              </a:prstGeom>
              <a:noFill/>
              <a:ln w="19050" cap="flat" cmpd="sng" algn="ctr">
                <a:solidFill>
                  <a:srgbClr val="7FD13B">
                    <a:lumMod val="75000"/>
                  </a:srgbClr>
                </a:solidFill>
                <a:prstDash val="solid"/>
                <a:tailEnd type="triangle"/>
              </a:ln>
              <a:effectLst/>
            </p:spPr>
          </p:cxnSp>
          <p:cxnSp>
            <p:nvCxnSpPr>
              <p:cNvPr id="91" name="Straight Arrow Connector 90"/>
              <p:cNvCxnSpPr/>
              <p:nvPr/>
            </p:nvCxnSpPr>
            <p:spPr>
              <a:xfrm>
                <a:off x="2204122" y="3212976"/>
                <a:ext cx="603682" cy="0"/>
              </a:xfrm>
              <a:prstGeom prst="straightConnector1">
                <a:avLst/>
              </a:prstGeom>
              <a:noFill/>
              <a:ln w="19050" cap="flat" cmpd="sng" algn="ctr">
                <a:solidFill>
                  <a:srgbClr val="FF0000"/>
                </a:solidFill>
                <a:prstDash val="solid"/>
                <a:tailEnd type="triangle"/>
              </a:ln>
              <a:effectLst/>
            </p:spPr>
          </p:cxnSp>
        </p:grpSp>
        <p:grpSp>
          <p:nvGrpSpPr>
            <p:cNvPr id="71" name="Group 70"/>
            <p:cNvGrpSpPr/>
            <p:nvPr/>
          </p:nvGrpSpPr>
          <p:grpSpPr>
            <a:xfrm>
              <a:off x="3136361" y="4054656"/>
              <a:ext cx="336877" cy="321465"/>
              <a:chOff x="2204122" y="2636912"/>
              <a:chExt cx="603682" cy="576064"/>
            </a:xfrm>
          </p:grpSpPr>
          <p:cxnSp>
            <p:nvCxnSpPr>
              <p:cNvPr id="88" name="Straight Arrow Connector 87"/>
              <p:cNvCxnSpPr/>
              <p:nvPr/>
            </p:nvCxnSpPr>
            <p:spPr>
              <a:xfrm flipV="1">
                <a:off x="2204122" y="2636912"/>
                <a:ext cx="0" cy="576064"/>
              </a:xfrm>
              <a:prstGeom prst="straightConnector1">
                <a:avLst/>
              </a:prstGeom>
              <a:noFill/>
              <a:ln w="19050" cap="flat" cmpd="sng" algn="ctr">
                <a:solidFill>
                  <a:srgbClr val="7FD13B">
                    <a:lumMod val="75000"/>
                  </a:srgbClr>
                </a:solidFill>
                <a:prstDash val="solid"/>
                <a:tailEnd type="triangle"/>
              </a:ln>
              <a:effectLst/>
            </p:spPr>
          </p:cxnSp>
          <p:cxnSp>
            <p:nvCxnSpPr>
              <p:cNvPr id="89" name="Straight Arrow Connector 88"/>
              <p:cNvCxnSpPr/>
              <p:nvPr/>
            </p:nvCxnSpPr>
            <p:spPr>
              <a:xfrm>
                <a:off x="2204122" y="3212976"/>
                <a:ext cx="603682" cy="0"/>
              </a:xfrm>
              <a:prstGeom prst="straightConnector1">
                <a:avLst/>
              </a:prstGeom>
              <a:noFill/>
              <a:ln w="19050" cap="flat" cmpd="sng" algn="ctr">
                <a:solidFill>
                  <a:srgbClr val="738AC8">
                    <a:lumMod val="75000"/>
                  </a:srgbClr>
                </a:solidFill>
                <a:prstDash val="solid"/>
                <a:tailEnd type="triangle"/>
              </a:ln>
              <a:effectLst/>
            </p:spPr>
          </p:cxnSp>
        </p:grpSp>
        <p:sp>
          <p:nvSpPr>
            <p:cNvPr id="72" name="Rectangle 71"/>
            <p:cNvSpPr/>
            <p:nvPr/>
          </p:nvSpPr>
          <p:spPr>
            <a:xfrm>
              <a:off x="3071407" y="3612641"/>
              <a:ext cx="803663" cy="803663"/>
            </a:xfrm>
            <a:prstGeom prst="rect">
              <a:avLst/>
            </a:prstGeom>
            <a:no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ysClr val="window" lastClr="FFFFFF"/>
                </a:solidFill>
                <a:effectLst/>
                <a:uLnTx/>
                <a:uFillTx/>
                <a:latin typeface="Arial"/>
                <a:ea typeface="+mn-ea"/>
                <a:cs typeface="+mn-cs"/>
              </a:endParaRPr>
            </a:p>
          </p:txBody>
        </p:sp>
        <p:grpSp>
          <p:nvGrpSpPr>
            <p:cNvPr id="73" name="Group 72"/>
            <p:cNvGrpSpPr/>
            <p:nvPr/>
          </p:nvGrpSpPr>
          <p:grpSpPr>
            <a:xfrm flipV="1">
              <a:off x="2332698" y="2889344"/>
              <a:ext cx="336877" cy="321465"/>
              <a:chOff x="2204122" y="2636912"/>
              <a:chExt cx="603682" cy="576064"/>
            </a:xfrm>
          </p:grpSpPr>
          <p:cxnSp>
            <p:nvCxnSpPr>
              <p:cNvPr id="86" name="Straight Arrow Connector 85"/>
              <p:cNvCxnSpPr/>
              <p:nvPr/>
            </p:nvCxnSpPr>
            <p:spPr>
              <a:xfrm flipV="1">
                <a:off x="2204122" y="2636912"/>
                <a:ext cx="0" cy="576064"/>
              </a:xfrm>
              <a:prstGeom prst="straightConnector1">
                <a:avLst/>
              </a:prstGeom>
              <a:noFill/>
              <a:ln w="19050" cap="flat" cmpd="sng" algn="ctr">
                <a:solidFill>
                  <a:srgbClr val="738AC8">
                    <a:lumMod val="75000"/>
                  </a:srgbClr>
                </a:solidFill>
                <a:prstDash val="solid"/>
                <a:tailEnd type="triangle"/>
              </a:ln>
              <a:effectLst/>
            </p:spPr>
          </p:cxnSp>
          <p:cxnSp>
            <p:nvCxnSpPr>
              <p:cNvPr id="87" name="Straight Arrow Connector 86"/>
              <p:cNvCxnSpPr/>
              <p:nvPr/>
            </p:nvCxnSpPr>
            <p:spPr>
              <a:xfrm>
                <a:off x="2204122" y="3212976"/>
                <a:ext cx="603682" cy="0"/>
              </a:xfrm>
              <a:prstGeom prst="straightConnector1">
                <a:avLst/>
              </a:prstGeom>
              <a:noFill/>
              <a:ln w="19050" cap="flat" cmpd="sng" algn="ctr">
                <a:solidFill>
                  <a:srgbClr val="FF0000"/>
                </a:solidFill>
                <a:prstDash val="solid"/>
                <a:tailEnd type="triangle"/>
              </a:ln>
              <a:effectLst/>
            </p:spPr>
          </p:cxnSp>
        </p:grpSp>
        <p:sp>
          <p:nvSpPr>
            <p:cNvPr id="74" name="Rectangle 73"/>
            <p:cNvSpPr/>
            <p:nvPr/>
          </p:nvSpPr>
          <p:spPr>
            <a:xfrm>
              <a:off x="2267744" y="2808978"/>
              <a:ext cx="803663" cy="803663"/>
            </a:xfrm>
            <a:prstGeom prst="rect">
              <a:avLst/>
            </a:prstGeom>
            <a:no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5" name="TextBox 74"/>
            <p:cNvSpPr txBox="1"/>
            <p:nvPr/>
          </p:nvSpPr>
          <p:spPr>
            <a:xfrm>
              <a:off x="2593337" y="2872494"/>
              <a:ext cx="68990" cy="182702"/>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smtClean="0">
                  <a:ln>
                    <a:noFill/>
                  </a:ln>
                  <a:solidFill>
                    <a:srgbClr val="FF0000"/>
                  </a:solidFill>
                  <a:effectLst/>
                  <a:uLnTx/>
                  <a:uFillTx/>
                  <a:latin typeface="Calibri" pitchFamily="34" charset="0"/>
                </a:rPr>
                <a:t>x</a:t>
              </a:r>
              <a:endParaRPr kumimoji="0" lang="en-US" sz="800" b="1" i="1" u="none" strike="noStrike" kern="0" cap="none" spc="0" normalizeH="0" baseline="0" noProof="0" dirty="0">
                <a:ln>
                  <a:noFill/>
                </a:ln>
                <a:solidFill>
                  <a:srgbClr val="FF0000"/>
                </a:solidFill>
                <a:effectLst/>
                <a:uLnTx/>
                <a:uFillTx/>
                <a:latin typeface="Calibri" pitchFamily="34" charset="0"/>
              </a:endParaRPr>
            </a:p>
          </p:txBody>
        </p:sp>
        <p:sp>
          <p:nvSpPr>
            <p:cNvPr id="76" name="TextBox 75"/>
            <p:cNvSpPr txBox="1"/>
            <p:nvPr/>
          </p:nvSpPr>
          <p:spPr>
            <a:xfrm>
              <a:off x="2581102" y="4238720"/>
              <a:ext cx="68990" cy="182702"/>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smtClean="0">
                  <a:ln>
                    <a:noFill/>
                  </a:ln>
                  <a:solidFill>
                    <a:srgbClr val="FF0000"/>
                  </a:solidFill>
                  <a:effectLst/>
                  <a:uLnTx/>
                  <a:uFillTx/>
                  <a:latin typeface="Calibri" pitchFamily="34" charset="0"/>
                </a:rPr>
                <a:t>x</a:t>
              </a:r>
              <a:endParaRPr kumimoji="0" lang="en-US" sz="800" b="1" i="1" u="none" strike="noStrike" kern="0" cap="none" spc="0" normalizeH="0" baseline="0" noProof="0" dirty="0">
                <a:ln>
                  <a:noFill/>
                </a:ln>
                <a:solidFill>
                  <a:srgbClr val="FF0000"/>
                </a:solidFill>
                <a:effectLst/>
                <a:uLnTx/>
                <a:uFillTx/>
                <a:latin typeface="Calibri" pitchFamily="34" charset="0"/>
              </a:endParaRPr>
            </a:p>
          </p:txBody>
        </p:sp>
        <p:sp>
          <p:nvSpPr>
            <p:cNvPr id="77" name="TextBox 76"/>
            <p:cNvSpPr txBox="1"/>
            <p:nvPr/>
          </p:nvSpPr>
          <p:spPr>
            <a:xfrm>
              <a:off x="2352179" y="4037804"/>
              <a:ext cx="71369" cy="182702"/>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smtClean="0">
                  <a:ln>
                    <a:noFill/>
                  </a:ln>
                  <a:solidFill>
                    <a:srgbClr val="7FD13B">
                      <a:lumMod val="75000"/>
                    </a:srgbClr>
                  </a:solidFill>
                  <a:effectLst/>
                  <a:uLnTx/>
                  <a:uFillTx/>
                  <a:latin typeface="Calibri" pitchFamily="34" charset="0"/>
                </a:rPr>
                <a:t>y</a:t>
              </a:r>
              <a:endParaRPr kumimoji="0" lang="en-US" sz="800" b="1" i="1" u="none" strike="noStrike" kern="0" cap="none" spc="0" normalizeH="0" baseline="0" noProof="0" dirty="0">
                <a:ln>
                  <a:noFill/>
                </a:ln>
                <a:solidFill>
                  <a:srgbClr val="7FD13B">
                    <a:lumMod val="75000"/>
                  </a:srgbClr>
                </a:solidFill>
                <a:effectLst/>
                <a:uLnTx/>
                <a:uFillTx/>
                <a:latin typeface="Calibri" pitchFamily="34" charset="0"/>
              </a:endParaRPr>
            </a:p>
          </p:txBody>
        </p:sp>
        <p:sp>
          <p:nvSpPr>
            <p:cNvPr id="78" name="TextBox 77"/>
            <p:cNvSpPr txBox="1"/>
            <p:nvPr/>
          </p:nvSpPr>
          <p:spPr>
            <a:xfrm>
              <a:off x="3155842" y="4037804"/>
              <a:ext cx="71369" cy="182702"/>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smtClean="0">
                  <a:ln>
                    <a:noFill/>
                  </a:ln>
                  <a:solidFill>
                    <a:srgbClr val="7FD13B">
                      <a:lumMod val="75000"/>
                    </a:srgbClr>
                  </a:solidFill>
                  <a:effectLst/>
                  <a:uLnTx/>
                  <a:uFillTx/>
                  <a:latin typeface="Calibri" pitchFamily="34" charset="0"/>
                </a:rPr>
                <a:t>y</a:t>
              </a:r>
              <a:endParaRPr kumimoji="0" lang="en-US" sz="800" b="1" i="1" u="none" strike="noStrike" kern="0" cap="none" spc="0" normalizeH="0" baseline="0" noProof="0" dirty="0">
                <a:ln>
                  <a:noFill/>
                </a:ln>
                <a:solidFill>
                  <a:srgbClr val="7FD13B">
                    <a:lumMod val="75000"/>
                  </a:srgbClr>
                </a:solidFill>
                <a:effectLst/>
                <a:uLnTx/>
                <a:uFillTx/>
                <a:latin typeface="Calibri" pitchFamily="34" charset="0"/>
              </a:endParaRPr>
            </a:p>
          </p:txBody>
        </p:sp>
        <p:sp>
          <p:nvSpPr>
            <p:cNvPr id="79" name="TextBox 78"/>
            <p:cNvSpPr txBox="1"/>
            <p:nvPr/>
          </p:nvSpPr>
          <p:spPr>
            <a:xfrm>
              <a:off x="3389970" y="4222272"/>
              <a:ext cx="59474" cy="182702"/>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smtClean="0">
                  <a:ln>
                    <a:noFill/>
                  </a:ln>
                  <a:solidFill>
                    <a:srgbClr val="738AC8">
                      <a:lumMod val="75000"/>
                    </a:srgbClr>
                  </a:solidFill>
                  <a:effectLst/>
                  <a:uLnTx/>
                  <a:uFillTx/>
                  <a:latin typeface="Calibri" pitchFamily="34" charset="0"/>
                </a:rPr>
                <a:t>z</a:t>
              </a:r>
              <a:endParaRPr kumimoji="0" lang="en-US" sz="800" b="1" i="1" u="none" strike="noStrike" kern="0" cap="none" spc="0" normalizeH="0" baseline="0" noProof="0" dirty="0">
                <a:ln>
                  <a:noFill/>
                </a:ln>
                <a:solidFill>
                  <a:srgbClr val="738AC8">
                    <a:lumMod val="75000"/>
                  </a:srgbClr>
                </a:solidFill>
                <a:effectLst/>
                <a:uLnTx/>
                <a:uFillTx/>
                <a:latin typeface="Calibri" pitchFamily="34" charset="0"/>
              </a:endParaRPr>
            </a:p>
          </p:txBody>
        </p:sp>
        <p:sp>
          <p:nvSpPr>
            <p:cNvPr id="80" name="TextBox 79"/>
            <p:cNvSpPr txBox="1"/>
            <p:nvPr/>
          </p:nvSpPr>
          <p:spPr>
            <a:xfrm>
              <a:off x="2359490" y="3058932"/>
              <a:ext cx="59474" cy="182702"/>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smtClean="0">
                  <a:ln>
                    <a:noFill/>
                  </a:ln>
                  <a:solidFill>
                    <a:srgbClr val="738AC8">
                      <a:lumMod val="75000"/>
                    </a:srgbClr>
                  </a:solidFill>
                  <a:effectLst/>
                  <a:uLnTx/>
                  <a:uFillTx/>
                  <a:latin typeface="Calibri" pitchFamily="34" charset="0"/>
                </a:rPr>
                <a:t>z</a:t>
              </a:r>
              <a:endParaRPr kumimoji="0" lang="en-US" sz="800" b="1" i="1" u="none" strike="noStrike" kern="0" cap="none" spc="0" normalizeH="0" baseline="0" noProof="0" dirty="0">
                <a:ln>
                  <a:noFill/>
                </a:ln>
                <a:solidFill>
                  <a:srgbClr val="738AC8">
                    <a:lumMod val="75000"/>
                  </a:srgbClr>
                </a:solidFill>
                <a:effectLst/>
                <a:uLnTx/>
                <a:uFillTx/>
                <a:latin typeface="Calibri" pitchFamily="34" charset="0"/>
              </a:endParaRPr>
            </a:p>
          </p:txBody>
        </p:sp>
        <p:sp>
          <p:nvSpPr>
            <p:cNvPr id="81" name="TextBox 80"/>
            <p:cNvSpPr txBox="1"/>
            <p:nvPr/>
          </p:nvSpPr>
          <p:spPr>
            <a:xfrm>
              <a:off x="2749942" y="2808978"/>
              <a:ext cx="292016" cy="36540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smtClean="0">
                  <a:ln>
                    <a:noFill/>
                  </a:ln>
                  <a:solidFill>
                    <a:sysClr val="windowText" lastClr="000000"/>
                  </a:solidFill>
                  <a:effectLst/>
                  <a:uLnTx/>
                  <a:uFillTx/>
                  <a:latin typeface="Calibri" pitchFamily="34" charset="0"/>
                </a:rPr>
                <a:t>Y-</a:t>
              </a:r>
              <a:r>
                <a:rPr kumimoji="0" lang="en-US" sz="800" b="1" i="1" u="none" strike="noStrike" kern="0" cap="none" spc="0" normalizeH="0" baseline="0" noProof="0" dirty="0" err="1" smtClean="0">
                  <a:ln>
                    <a:noFill/>
                  </a:ln>
                  <a:solidFill>
                    <a:sysClr val="windowText" lastClr="000000"/>
                  </a:solidFill>
                  <a:effectLst/>
                  <a:uLnTx/>
                  <a:uFillTx/>
                  <a:latin typeface="Calibri" pitchFamily="34" charset="0"/>
                </a:rPr>
                <a:t>proj</a:t>
              </a:r>
              <a:endParaRPr kumimoji="0" lang="en-US" sz="800" b="1" i="1" u="none" strike="noStrike" kern="0" cap="none" spc="0" normalizeH="0" baseline="0" noProof="0" dirty="0">
                <a:ln>
                  <a:noFill/>
                </a:ln>
                <a:solidFill>
                  <a:sysClr val="windowText" lastClr="000000"/>
                </a:solidFill>
                <a:effectLst/>
                <a:uLnTx/>
                <a:uFillTx/>
                <a:latin typeface="Calibri" pitchFamily="34" charset="0"/>
              </a:endParaRPr>
            </a:p>
          </p:txBody>
        </p:sp>
        <p:sp>
          <p:nvSpPr>
            <p:cNvPr id="82" name="TextBox 81"/>
            <p:cNvSpPr txBox="1"/>
            <p:nvPr/>
          </p:nvSpPr>
          <p:spPr>
            <a:xfrm>
              <a:off x="2749942" y="3612639"/>
              <a:ext cx="292016" cy="36540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smtClean="0">
                  <a:ln>
                    <a:noFill/>
                  </a:ln>
                  <a:solidFill>
                    <a:sysClr val="windowText" lastClr="000000"/>
                  </a:solidFill>
                  <a:effectLst/>
                  <a:uLnTx/>
                  <a:uFillTx/>
                  <a:latin typeface="Calibri" pitchFamily="34" charset="0"/>
                </a:rPr>
                <a:t>Z-</a:t>
              </a:r>
              <a:r>
                <a:rPr kumimoji="0" lang="en-US" sz="800" b="1" i="1" u="none" strike="noStrike" kern="0" cap="none" spc="0" normalizeH="0" baseline="0" noProof="0" dirty="0" err="1" smtClean="0">
                  <a:ln>
                    <a:noFill/>
                  </a:ln>
                  <a:solidFill>
                    <a:sysClr val="windowText" lastClr="000000"/>
                  </a:solidFill>
                  <a:effectLst/>
                  <a:uLnTx/>
                  <a:uFillTx/>
                  <a:latin typeface="Calibri" pitchFamily="34" charset="0"/>
                </a:rPr>
                <a:t>proj</a:t>
              </a:r>
              <a:endParaRPr kumimoji="0" lang="en-US" sz="800" b="1" i="1" u="none" strike="noStrike" kern="0" cap="none" spc="0" normalizeH="0" baseline="0" noProof="0" dirty="0">
                <a:ln>
                  <a:noFill/>
                </a:ln>
                <a:solidFill>
                  <a:sysClr val="windowText" lastClr="000000"/>
                </a:solidFill>
                <a:effectLst/>
                <a:uLnTx/>
                <a:uFillTx/>
                <a:latin typeface="Calibri" pitchFamily="34" charset="0"/>
              </a:endParaRPr>
            </a:p>
          </p:txBody>
        </p:sp>
        <p:sp>
          <p:nvSpPr>
            <p:cNvPr id="83" name="TextBox 82"/>
            <p:cNvSpPr txBox="1"/>
            <p:nvPr/>
          </p:nvSpPr>
          <p:spPr>
            <a:xfrm>
              <a:off x="3553605" y="3612331"/>
              <a:ext cx="292016" cy="36540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smtClean="0">
                  <a:ln>
                    <a:noFill/>
                  </a:ln>
                  <a:solidFill>
                    <a:sysClr val="windowText" lastClr="000000"/>
                  </a:solidFill>
                  <a:effectLst/>
                  <a:uLnTx/>
                  <a:uFillTx/>
                  <a:latin typeface="Calibri" pitchFamily="34" charset="0"/>
                </a:rPr>
                <a:t>X-</a:t>
              </a:r>
              <a:r>
                <a:rPr kumimoji="0" lang="en-US" sz="800" b="1" i="1" u="none" strike="noStrike" kern="0" cap="none" spc="0" normalizeH="0" baseline="0" noProof="0" dirty="0" err="1" smtClean="0">
                  <a:ln>
                    <a:noFill/>
                  </a:ln>
                  <a:solidFill>
                    <a:sysClr val="windowText" lastClr="000000"/>
                  </a:solidFill>
                  <a:effectLst/>
                  <a:uLnTx/>
                  <a:uFillTx/>
                  <a:latin typeface="Calibri" pitchFamily="34" charset="0"/>
                </a:rPr>
                <a:t>proj</a:t>
              </a:r>
              <a:endParaRPr kumimoji="0" lang="en-US" sz="800" b="1" i="1" u="none" strike="noStrike" kern="0" cap="none" spc="0" normalizeH="0" baseline="0" noProof="0" dirty="0">
                <a:ln>
                  <a:noFill/>
                </a:ln>
                <a:solidFill>
                  <a:sysClr val="windowText" lastClr="000000"/>
                </a:solidFill>
                <a:effectLst/>
                <a:uLnTx/>
                <a:uFillTx/>
                <a:latin typeface="Calibri" pitchFamily="34" charset="0"/>
              </a:endParaRPr>
            </a:p>
          </p:txBody>
        </p:sp>
        <p:sp>
          <p:nvSpPr>
            <p:cNvPr id="84" name="Rectangle 83"/>
            <p:cNvSpPr/>
            <p:nvPr/>
          </p:nvSpPr>
          <p:spPr>
            <a:xfrm>
              <a:off x="2267744" y="3612641"/>
              <a:ext cx="803663" cy="803663"/>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5" name="TextBox 84"/>
            <p:cNvSpPr txBox="1"/>
            <p:nvPr/>
          </p:nvSpPr>
          <p:spPr>
            <a:xfrm>
              <a:off x="3419707" y="2836681"/>
              <a:ext cx="519406" cy="182702"/>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smtClean="0">
                  <a:ln>
                    <a:noFill/>
                  </a:ln>
                  <a:solidFill>
                    <a:sysClr val="windowText" lastClr="000000"/>
                  </a:solidFill>
                  <a:effectLst/>
                  <a:uLnTx/>
                  <a:uFillTx/>
                  <a:latin typeface="Calibri" pitchFamily="34" charset="0"/>
                </a:rPr>
                <a:t>Normal</a:t>
              </a:r>
              <a:endParaRPr kumimoji="0" lang="en-US" sz="800" b="1" i="1" u="none" strike="noStrike" kern="0" cap="none" spc="0" normalizeH="0" baseline="0" noProof="0" dirty="0">
                <a:ln>
                  <a:noFill/>
                </a:ln>
                <a:solidFill>
                  <a:sysClr val="windowText" lastClr="000000"/>
                </a:solidFill>
                <a:effectLst/>
                <a:uLnTx/>
                <a:uFillTx/>
                <a:latin typeface="Calibri" pitchFamily="34" charset="0"/>
              </a:endParaRPr>
            </a:p>
          </p:txBody>
        </p:sp>
      </p:grpSp>
      <p:sp>
        <p:nvSpPr>
          <p:cNvPr id="98" name="Right Arrow 97"/>
          <p:cNvSpPr/>
          <p:nvPr/>
        </p:nvSpPr>
        <p:spPr>
          <a:xfrm>
            <a:off x="2163035" y="3631829"/>
            <a:ext cx="7849645" cy="252362"/>
          </a:xfrm>
          <a:prstGeom prst="rightArrow">
            <a:avLst>
              <a:gd name="adj1" fmla="val 38474"/>
              <a:gd name="adj2" fmla="val 96645"/>
            </a:avLst>
          </a:prstGeom>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itchFamily="34" charset="0"/>
              <a:ea typeface="+mn-ea"/>
              <a:cs typeface="Calibri" pitchFamily="34" charset="0"/>
            </a:endParaRPr>
          </a:p>
        </p:txBody>
      </p:sp>
      <p:sp>
        <p:nvSpPr>
          <p:cNvPr id="99" name="TextBox 98"/>
          <p:cNvSpPr txBox="1"/>
          <p:nvPr/>
        </p:nvSpPr>
        <p:spPr>
          <a:xfrm>
            <a:off x="2380664" y="3341897"/>
            <a:ext cx="1182144" cy="832776"/>
          </a:xfrm>
          <a:prstGeom prst="rect">
            <a:avLst/>
          </a:prstGeom>
          <a:ln/>
        </p:spPr>
        <p:style>
          <a:lnRef idx="1">
            <a:schemeClr val="accent3"/>
          </a:lnRef>
          <a:fillRef idx="3">
            <a:schemeClr val="accent3"/>
          </a:fillRef>
          <a:effectRef idx="2">
            <a:schemeClr val="accent3"/>
          </a:effectRef>
          <a:fontRef idx="minor">
            <a:schemeClr val="lt1"/>
          </a:fontRef>
        </p:style>
        <p:txBody>
          <a:bodyPr wrap="squar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Triangle Dominant Axis Selection</a:t>
            </a:r>
            <a:endParaRPr kumimoji="0" lang="en-US" sz="1600" b="1" i="0" u="none" strike="noStrike" kern="0" cap="none" spc="0" normalizeH="0" baseline="0" noProof="0" dirty="0">
              <a:ln>
                <a:noFill/>
              </a:ln>
              <a:solidFill>
                <a:sysClr val="windowText" lastClr="000000"/>
              </a:solidFill>
              <a:effectLst/>
              <a:uLnTx/>
              <a:uFillTx/>
              <a:latin typeface="Calibri" pitchFamily="34" charset="0"/>
              <a:cs typeface="Calibri" pitchFamily="34" charset="0"/>
            </a:endParaRPr>
          </a:p>
        </p:txBody>
      </p:sp>
      <p:sp>
        <p:nvSpPr>
          <p:cNvPr id="100" name="TextBox 99"/>
          <p:cNvSpPr txBox="1"/>
          <p:nvPr/>
        </p:nvSpPr>
        <p:spPr>
          <a:xfrm>
            <a:off x="3738528" y="3341622"/>
            <a:ext cx="1145891" cy="832776"/>
          </a:xfrm>
          <a:prstGeom prst="rect">
            <a:avLst/>
          </a:prstGeom>
          <a:ln/>
        </p:spPr>
        <p:style>
          <a:lnRef idx="1">
            <a:schemeClr val="accent3"/>
          </a:lnRef>
          <a:fillRef idx="3">
            <a:schemeClr val="accent3"/>
          </a:fillRef>
          <a:effectRef idx="2">
            <a:schemeClr val="accent3"/>
          </a:effectRef>
          <a:fontRef idx="minor">
            <a:schemeClr val="lt1"/>
          </a:fontRef>
        </p:style>
        <p:txBody>
          <a:bodyPr wrap="squar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Triangle Projection</a:t>
            </a:r>
            <a:endParaRPr kumimoji="0" lang="en-US" sz="1600" b="1" i="0" u="none" strike="noStrike" kern="0" cap="none" spc="0" normalizeH="0" baseline="0" noProof="0" dirty="0">
              <a:ln>
                <a:noFill/>
              </a:ln>
              <a:solidFill>
                <a:sysClr val="windowText" lastClr="000000"/>
              </a:solidFill>
              <a:effectLst/>
              <a:uLnTx/>
              <a:uFillTx/>
              <a:latin typeface="Calibri" pitchFamily="34" charset="0"/>
              <a:cs typeface="Calibri" pitchFamily="34" charset="0"/>
            </a:endParaRPr>
          </a:p>
        </p:txBody>
      </p:sp>
      <p:sp>
        <p:nvSpPr>
          <p:cNvPr id="101" name="TextBox 100"/>
          <p:cNvSpPr txBox="1"/>
          <p:nvPr/>
        </p:nvSpPr>
        <p:spPr>
          <a:xfrm>
            <a:off x="7314116" y="3341897"/>
            <a:ext cx="1110618" cy="832776"/>
          </a:xfrm>
          <a:prstGeom prst="rect">
            <a:avLst/>
          </a:prstGeom>
          <a:ln/>
        </p:spPr>
        <p:style>
          <a:lnRef idx="1">
            <a:schemeClr val="accent3"/>
          </a:lnRef>
          <a:fillRef idx="3">
            <a:schemeClr val="accent3"/>
          </a:fillRef>
          <a:effectRef idx="2">
            <a:schemeClr val="accent3"/>
          </a:effectRef>
          <a:fontRef idx="minor">
            <a:schemeClr val="lt1"/>
          </a:fontRef>
        </p:style>
        <p:txBody>
          <a:bodyPr wrap="squar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Voxel Attributes Computation</a:t>
            </a:r>
            <a:endParaRPr kumimoji="0" lang="en-US" sz="1400" b="1" i="0" u="none" strike="noStrike" kern="0" cap="none" spc="0" normalizeH="0" baseline="0" noProof="0" dirty="0">
              <a:ln>
                <a:noFill/>
              </a:ln>
              <a:solidFill>
                <a:sysClr val="windowText" lastClr="000000"/>
              </a:solidFill>
              <a:effectLst/>
              <a:uLnTx/>
              <a:uFillTx/>
              <a:latin typeface="Calibri" pitchFamily="34" charset="0"/>
              <a:cs typeface="Calibri" pitchFamily="34" charset="0"/>
            </a:endParaRPr>
          </a:p>
        </p:txBody>
      </p:sp>
      <p:sp>
        <p:nvSpPr>
          <p:cNvPr id="102" name="TextBox 101"/>
          <p:cNvSpPr txBox="1"/>
          <p:nvPr/>
        </p:nvSpPr>
        <p:spPr>
          <a:xfrm>
            <a:off x="2380664" y="2185414"/>
            <a:ext cx="3302811" cy="805199"/>
          </a:xfrm>
          <a:prstGeom prst="rect">
            <a:avLst/>
          </a:prstGeom>
          <a:gradFill flip="none" rotWithShape="1">
            <a:gsLst>
              <a:gs pos="0">
                <a:srgbClr val="FEB80A">
                  <a:shade val="30000"/>
                  <a:satMod val="115000"/>
                </a:srgbClr>
              </a:gs>
              <a:gs pos="50000">
                <a:srgbClr val="FEB80A">
                  <a:shade val="67500"/>
                  <a:satMod val="115000"/>
                </a:srgbClr>
              </a:gs>
              <a:gs pos="100000">
                <a:srgbClr val="FEB80A">
                  <a:shade val="100000"/>
                  <a:satMod val="115000"/>
                </a:srgbClr>
              </a:gs>
            </a:gsLst>
            <a:lin ang="5400000" scaled="1"/>
            <a:tileRect/>
          </a:gradFill>
          <a:ln w="19050" cap="flat" cmpd="sng" algn="ctr">
            <a:solidFill>
              <a:srgbClr val="FEB80A">
                <a:shade val="50000"/>
              </a:srgbClr>
            </a:solidFill>
            <a:prstDash val="solid"/>
          </a:ln>
          <a:effectLst>
            <a:softEdge rad="31750"/>
          </a:effectLst>
        </p:spPr>
        <p:txBody>
          <a:bodyPr wrap="non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ysClr val="windowText" lastClr="000000"/>
                </a:solidFill>
                <a:effectLst/>
                <a:uLnTx/>
                <a:uFillTx/>
                <a:latin typeface="Calibri" pitchFamily="34" charset="0"/>
                <a:ea typeface="+mn-ea"/>
                <a:cs typeface="Calibri" pitchFamily="34" charset="0"/>
              </a:rPr>
              <a:t>Geometry </a:t>
            </a:r>
            <a:r>
              <a:rPr kumimoji="0" lang="en-US" sz="1800" b="1" i="1" u="none" strike="noStrike" kern="0" cap="none" spc="0" normalizeH="0" baseline="0" noProof="0" dirty="0" err="1" smtClean="0">
                <a:ln>
                  <a:noFill/>
                </a:ln>
                <a:solidFill>
                  <a:sysClr val="windowText" lastClr="000000"/>
                </a:solidFill>
                <a:effectLst/>
                <a:uLnTx/>
                <a:uFillTx/>
                <a:latin typeface="Calibri" pitchFamily="34" charset="0"/>
                <a:ea typeface="+mn-ea"/>
                <a:cs typeface="Calibri" pitchFamily="34" charset="0"/>
              </a:rPr>
              <a:t>Shader</a:t>
            </a:r>
            <a:endParaRPr kumimoji="0" lang="en-US" sz="1800" b="1" i="1" u="none" strike="noStrike" kern="0" cap="none" spc="0" normalizeH="0" baseline="0" noProof="0" dirty="0">
              <a:ln>
                <a:noFill/>
              </a:ln>
              <a:solidFill>
                <a:sysClr val="windowText" lastClr="000000"/>
              </a:solidFill>
              <a:effectLst/>
              <a:uLnTx/>
              <a:uFillTx/>
              <a:latin typeface="Calibri" pitchFamily="34" charset="0"/>
              <a:ea typeface="+mn-ea"/>
              <a:cs typeface="Calibri" pitchFamily="34" charset="0"/>
            </a:endParaRPr>
          </a:p>
        </p:txBody>
      </p:sp>
      <p:sp>
        <p:nvSpPr>
          <p:cNvPr id="105" name="TextBox 104"/>
          <p:cNvSpPr txBox="1"/>
          <p:nvPr/>
        </p:nvSpPr>
        <p:spPr>
          <a:xfrm>
            <a:off x="6434581" y="2185414"/>
            <a:ext cx="3325368" cy="805199"/>
          </a:xfrm>
          <a:prstGeom prst="rect">
            <a:avLst/>
          </a:prstGeom>
          <a:gradFill flip="none" rotWithShape="1">
            <a:gsLst>
              <a:gs pos="0">
                <a:srgbClr val="FEB80A">
                  <a:shade val="30000"/>
                  <a:satMod val="115000"/>
                </a:srgbClr>
              </a:gs>
              <a:gs pos="50000">
                <a:srgbClr val="FEB80A">
                  <a:shade val="67500"/>
                  <a:satMod val="115000"/>
                </a:srgbClr>
              </a:gs>
              <a:gs pos="100000">
                <a:srgbClr val="FEB80A">
                  <a:shade val="100000"/>
                  <a:satMod val="115000"/>
                </a:srgbClr>
              </a:gs>
            </a:gsLst>
            <a:lin ang="5400000" scaled="1"/>
            <a:tileRect/>
          </a:gradFill>
          <a:ln w="19050" cap="flat" cmpd="sng" algn="ctr">
            <a:solidFill>
              <a:srgbClr val="FEB80A">
                <a:shade val="50000"/>
              </a:srgbClr>
            </a:solidFill>
            <a:prstDash val="solid"/>
          </a:ln>
          <a:effectLst>
            <a:softEdge rad="31750"/>
          </a:effectLst>
        </p:spPr>
        <p:txBody>
          <a:bodyPr wrap="non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ysClr val="windowText" lastClr="000000"/>
                </a:solidFill>
                <a:effectLst/>
                <a:uLnTx/>
                <a:uFillTx/>
                <a:latin typeface="Calibri" pitchFamily="34" charset="0"/>
                <a:ea typeface="+mn-ea"/>
                <a:cs typeface="Calibri" pitchFamily="34" charset="0"/>
              </a:rPr>
              <a:t>Fragment </a:t>
            </a:r>
            <a:r>
              <a:rPr kumimoji="0" lang="en-US" sz="1800" b="1" i="1" u="none" strike="noStrike" kern="0" cap="none" spc="0" normalizeH="0" baseline="0" noProof="0" dirty="0" err="1" smtClean="0">
                <a:ln>
                  <a:noFill/>
                </a:ln>
                <a:solidFill>
                  <a:sysClr val="windowText" lastClr="000000"/>
                </a:solidFill>
                <a:effectLst/>
                <a:uLnTx/>
                <a:uFillTx/>
                <a:latin typeface="Calibri" pitchFamily="34" charset="0"/>
                <a:ea typeface="+mn-ea"/>
                <a:cs typeface="Calibri" pitchFamily="34" charset="0"/>
              </a:rPr>
              <a:t>Shader</a:t>
            </a:r>
            <a:endParaRPr kumimoji="0" lang="en-US" sz="1800" b="1" i="1" u="none" strike="noStrike" kern="0" cap="none" spc="0" normalizeH="0" baseline="0" noProof="0" dirty="0">
              <a:ln>
                <a:noFill/>
              </a:ln>
              <a:solidFill>
                <a:sysClr val="windowText" lastClr="000000"/>
              </a:solidFill>
              <a:effectLst/>
              <a:uLnTx/>
              <a:uFillTx/>
              <a:latin typeface="Calibri" pitchFamily="34" charset="0"/>
              <a:ea typeface="+mn-ea"/>
              <a:cs typeface="Calibri" pitchFamily="34" charset="0"/>
            </a:endParaRPr>
          </a:p>
        </p:txBody>
      </p:sp>
      <p:sp>
        <p:nvSpPr>
          <p:cNvPr id="106" name="TextBox 105"/>
          <p:cNvSpPr txBox="1"/>
          <p:nvPr/>
        </p:nvSpPr>
        <p:spPr>
          <a:xfrm rot="16200000">
            <a:off x="5346251" y="2694630"/>
            <a:ext cx="1446415" cy="427985"/>
          </a:xfrm>
          <a:prstGeom prst="rect">
            <a:avLst/>
          </a:prstGeom>
          <a:gradFill flip="none" rotWithShape="1">
            <a:gsLst>
              <a:gs pos="0">
                <a:srgbClr val="738AC8">
                  <a:shade val="30000"/>
                  <a:satMod val="115000"/>
                </a:srgbClr>
              </a:gs>
              <a:gs pos="50000">
                <a:srgbClr val="738AC8">
                  <a:shade val="67500"/>
                  <a:satMod val="115000"/>
                </a:srgbClr>
              </a:gs>
              <a:gs pos="100000">
                <a:srgbClr val="738AC8">
                  <a:shade val="100000"/>
                  <a:satMod val="115000"/>
                </a:srgbClr>
              </a:gs>
            </a:gsLst>
            <a:lin ang="5400000" scaled="1"/>
            <a:tileRect/>
          </a:gradFill>
          <a:ln w="19050" cap="flat" cmpd="sng" algn="ctr">
            <a:solidFill>
              <a:srgbClr val="738AC8">
                <a:shade val="50000"/>
              </a:srgbClr>
            </a:solidFill>
            <a:prstDash val="solid"/>
          </a:ln>
          <a:effectLst>
            <a:softEdge rad="31750"/>
          </a:effectLst>
        </p:spPr>
        <p:txBody>
          <a:bodyPr wrap="squar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smtClean="0">
                <a:ln>
                  <a:noFill/>
                </a:ln>
                <a:solidFill>
                  <a:sysClr val="windowText" lastClr="000000"/>
                </a:solidFill>
                <a:effectLst/>
                <a:uLnTx/>
                <a:uFillTx/>
                <a:latin typeface="Calibri" pitchFamily="34" charset="0"/>
                <a:ea typeface="+mn-ea"/>
                <a:cs typeface="Calibri" pitchFamily="34" charset="0"/>
              </a:rPr>
              <a:t>Hardware Setup/Raster.</a:t>
            </a:r>
            <a:endParaRPr kumimoji="0" lang="en-US" sz="1400" b="1" i="1" u="none" strike="noStrike" kern="0" cap="none" spc="0" normalizeH="0" baseline="0" noProof="0" dirty="0">
              <a:ln>
                <a:noFill/>
              </a:ln>
              <a:solidFill>
                <a:sysClr val="windowText" lastClr="000000"/>
              </a:solidFill>
              <a:effectLst/>
              <a:uLnTx/>
              <a:uFillTx/>
              <a:latin typeface="Calibri" pitchFamily="34" charset="0"/>
              <a:ea typeface="+mn-ea"/>
              <a:cs typeface="Calibri" pitchFamily="34" charset="0"/>
            </a:endParaRPr>
          </a:p>
        </p:txBody>
      </p:sp>
      <p:sp>
        <p:nvSpPr>
          <p:cNvPr id="108" name="TextBox 107"/>
          <p:cNvSpPr txBox="1"/>
          <p:nvPr/>
        </p:nvSpPr>
        <p:spPr>
          <a:xfrm>
            <a:off x="8621899" y="3341897"/>
            <a:ext cx="1110618" cy="832776"/>
          </a:xfrm>
          <a:prstGeom prst="rect">
            <a:avLst/>
          </a:prstGeom>
          <a:ln/>
        </p:spPr>
        <p:style>
          <a:lnRef idx="1">
            <a:schemeClr val="accent3"/>
          </a:lnRef>
          <a:fillRef idx="3">
            <a:schemeClr val="accent3"/>
          </a:fillRef>
          <a:effectRef idx="2">
            <a:schemeClr val="accent3"/>
          </a:effectRef>
          <a:fontRef idx="minor">
            <a:schemeClr val="lt1"/>
          </a:fontRef>
        </p:style>
        <p:txBody>
          <a:bodyPr wrap="squar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Write to 3D</a:t>
            </a:r>
            <a:r>
              <a:rPr kumimoji="0" lang="en-US" sz="1400" b="1" i="0" u="none" strike="noStrike" kern="0" cap="none" spc="0" normalizeH="0" noProof="0" dirty="0" smtClean="0">
                <a:ln>
                  <a:noFill/>
                </a:ln>
                <a:solidFill>
                  <a:sysClr val="windowText" lastClr="000000"/>
                </a:solidFill>
                <a:effectLst/>
                <a:uLnTx/>
                <a:uFillTx/>
                <a:latin typeface="Calibri" pitchFamily="34" charset="0"/>
                <a:cs typeface="Calibri" pitchFamily="34" charset="0"/>
              </a:rPr>
              <a:t> surface</a:t>
            </a:r>
            <a:endParaRPr kumimoji="0" lang="en-US" sz="1400" b="1" i="0" u="none" strike="noStrike" kern="0" cap="none" spc="0" normalizeH="0" baseline="0" noProof="0" dirty="0">
              <a:ln>
                <a:noFill/>
              </a:ln>
              <a:solidFill>
                <a:sysClr val="windowText" lastClr="000000"/>
              </a:solidFill>
              <a:effectLst/>
              <a:uLnTx/>
              <a:uFillTx/>
              <a:latin typeface="Calibri" pitchFamily="34" charset="0"/>
              <a:cs typeface="Calibri" pitchFamily="34" charset="0"/>
            </a:endParaRPr>
          </a:p>
        </p:txBody>
      </p:sp>
      <p:grpSp>
        <p:nvGrpSpPr>
          <p:cNvPr id="113" name="Group 112"/>
          <p:cNvGrpSpPr/>
          <p:nvPr/>
        </p:nvGrpSpPr>
        <p:grpSpPr>
          <a:xfrm>
            <a:off x="5070603" y="3297937"/>
            <a:ext cx="2049778" cy="322075"/>
            <a:chOff x="5070603" y="2749297"/>
            <a:chExt cx="2049778" cy="322075"/>
          </a:xfrm>
        </p:grpSpPr>
        <p:sp>
          <p:nvSpPr>
            <p:cNvPr id="103" name="TextBox 102"/>
            <p:cNvSpPr txBox="1"/>
            <p:nvPr/>
          </p:nvSpPr>
          <p:spPr>
            <a:xfrm>
              <a:off x="5070603" y="2749572"/>
              <a:ext cx="612872" cy="320908"/>
            </a:xfrm>
            <a:prstGeom prst="rect">
              <a:avLst/>
            </a:prstGeom>
            <a:ln/>
          </p:spPr>
          <p:style>
            <a:lnRef idx="1">
              <a:schemeClr val="accent3"/>
            </a:lnRef>
            <a:fillRef idx="3">
              <a:schemeClr val="accent3"/>
            </a:fillRef>
            <a:effectRef idx="2">
              <a:schemeClr val="accent3"/>
            </a:effectRef>
            <a:fontRef idx="minor">
              <a:schemeClr val="lt1"/>
            </a:fontRef>
          </p:style>
          <p:txBody>
            <a:bodyPr wrap="squar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Edges Shifting</a:t>
              </a:r>
              <a:endParaRPr kumimoji="0" lang="en-US" sz="1100" b="1" i="0" u="none" strike="noStrike" kern="0" cap="none" spc="0" normalizeH="0" baseline="0" noProof="0" dirty="0">
                <a:ln>
                  <a:noFill/>
                </a:ln>
                <a:solidFill>
                  <a:sysClr val="windowText" lastClr="000000"/>
                </a:solidFill>
                <a:effectLst/>
                <a:uLnTx/>
                <a:uFillTx/>
                <a:latin typeface="Calibri" pitchFamily="34" charset="0"/>
                <a:cs typeface="Calibri" pitchFamily="34" charset="0"/>
              </a:endParaRPr>
            </a:p>
          </p:txBody>
        </p:sp>
        <p:sp>
          <p:nvSpPr>
            <p:cNvPr id="104" name="TextBox 103"/>
            <p:cNvSpPr txBox="1"/>
            <p:nvPr/>
          </p:nvSpPr>
          <p:spPr>
            <a:xfrm>
              <a:off x="6434581" y="2750668"/>
              <a:ext cx="685800" cy="320704"/>
            </a:xfrm>
            <a:prstGeom prst="rect">
              <a:avLst/>
            </a:prstGeom>
            <a:ln/>
          </p:spPr>
          <p:style>
            <a:lnRef idx="1">
              <a:schemeClr val="accent3"/>
            </a:lnRef>
            <a:fillRef idx="3">
              <a:schemeClr val="accent3"/>
            </a:fillRef>
            <a:effectRef idx="2">
              <a:schemeClr val="accent3"/>
            </a:effectRef>
            <a:fontRef idx="minor">
              <a:schemeClr val="lt1"/>
            </a:fontRef>
          </p:style>
          <p:txBody>
            <a:bodyPr wrap="squar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Fragments Clipping</a:t>
              </a:r>
              <a:endParaRPr kumimoji="0" lang="en-US" sz="1100" b="1" i="0" u="none" strike="noStrike" kern="0" cap="none" spc="0" normalizeH="0" baseline="0" noProof="0" dirty="0">
                <a:ln>
                  <a:noFill/>
                </a:ln>
                <a:solidFill>
                  <a:sysClr val="windowText" lastClr="000000"/>
                </a:solidFill>
                <a:effectLst/>
                <a:uLnTx/>
                <a:uFillTx/>
                <a:latin typeface="Calibri" pitchFamily="34" charset="0"/>
                <a:cs typeface="Calibri" pitchFamily="34" charset="0"/>
              </a:endParaRPr>
            </a:p>
          </p:txBody>
        </p:sp>
        <p:sp>
          <p:nvSpPr>
            <p:cNvPr id="107" name="Right Arrow 106"/>
            <p:cNvSpPr/>
            <p:nvPr/>
          </p:nvSpPr>
          <p:spPr>
            <a:xfrm>
              <a:off x="5703061" y="2750668"/>
              <a:ext cx="152401" cy="320704"/>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itchFamily="34" charset="0"/>
                <a:ea typeface="+mn-ea"/>
                <a:cs typeface="Calibri" pitchFamily="34" charset="0"/>
              </a:endParaRPr>
            </a:p>
          </p:txBody>
        </p:sp>
        <p:sp>
          <p:nvSpPr>
            <p:cNvPr id="109" name="Right Arrow 108"/>
            <p:cNvSpPr/>
            <p:nvPr/>
          </p:nvSpPr>
          <p:spPr>
            <a:xfrm>
              <a:off x="6283301" y="2749297"/>
              <a:ext cx="151280" cy="320704"/>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itchFamily="34" charset="0"/>
                <a:ea typeface="+mn-ea"/>
                <a:cs typeface="Calibri" pitchFamily="34" charset="0"/>
              </a:endParaRPr>
            </a:p>
          </p:txBody>
        </p:sp>
      </p:grpSp>
      <p:sp>
        <p:nvSpPr>
          <p:cNvPr id="110" name="TextBox 109"/>
          <p:cNvSpPr txBox="1"/>
          <p:nvPr/>
        </p:nvSpPr>
        <p:spPr>
          <a:xfrm>
            <a:off x="5070603" y="3695701"/>
            <a:ext cx="2049778" cy="478972"/>
          </a:xfrm>
          <a:prstGeom prst="rect">
            <a:avLst/>
          </a:prstGeom>
          <a:ln/>
        </p:spPr>
        <p:style>
          <a:lnRef idx="1">
            <a:schemeClr val="accent3"/>
          </a:lnRef>
          <a:fillRef idx="3">
            <a:schemeClr val="accent3"/>
          </a:fillRef>
          <a:effectRef idx="2">
            <a:schemeClr val="accent3"/>
          </a:effectRef>
          <a:fontRef idx="minor">
            <a:schemeClr val="lt1"/>
          </a:fontRef>
        </p:style>
        <p:txBody>
          <a:bodyPr wrap="squar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Conservative </a:t>
            </a:r>
            <a:r>
              <a:rPr kumimoji="0" lang="en-US" sz="1600" b="1" i="0" u="none" strike="noStrike" kern="0" cap="none" spc="0" normalizeH="0" baseline="0" noProof="0" dirty="0" err="1" smtClean="0">
                <a:ln>
                  <a:noFill/>
                </a:ln>
                <a:solidFill>
                  <a:sysClr val="windowText" lastClr="000000"/>
                </a:solidFill>
                <a:effectLst/>
                <a:uLnTx/>
                <a:uFillTx/>
                <a:latin typeface="Calibri" pitchFamily="34" charset="0"/>
                <a:cs typeface="Calibri" pitchFamily="34" charset="0"/>
              </a:rPr>
              <a:t>Rasterization</a:t>
            </a:r>
            <a:endParaRPr kumimoji="0" lang="en-US" sz="1600" b="1" i="0" u="none" strike="noStrike" kern="0" cap="none" spc="0" normalizeH="0" baseline="0" noProof="0" dirty="0">
              <a:ln>
                <a:noFill/>
              </a:ln>
              <a:solidFill>
                <a:sysClr val="windowText" lastClr="000000"/>
              </a:solidFill>
              <a:effectLst/>
              <a:uLnTx/>
              <a:uFillTx/>
              <a:latin typeface="Calibri" pitchFamily="34" charset="0"/>
              <a:cs typeface="Calibri" pitchFamily="34" charset="0"/>
            </a:endParaRPr>
          </a:p>
        </p:txBody>
      </p:sp>
      <p:pic>
        <p:nvPicPr>
          <p:cNvPr id="112" name="Picture 111"/>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30000" contrast="72000"/>
                    </a14:imgEffect>
                  </a14:imgLayer>
                </a14:imgProps>
              </a:ext>
              <a:ext uri="{28A0092B-C50C-407E-A947-70E740481C1C}">
                <a14:useLocalDpi xmlns:a14="http://schemas.microsoft.com/office/drawing/2010/main" val="0"/>
              </a:ext>
            </a:extLst>
          </a:blip>
          <a:stretch>
            <a:fillRect/>
          </a:stretch>
        </p:blipFill>
        <p:spPr>
          <a:xfrm>
            <a:off x="5069326" y="4682793"/>
            <a:ext cx="2112482" cy="1006299"/>
          </a:xfrm>
          <a:prstGeom prst="rect">
            <a:avLst/>
          </a:prstGeom>
        </p:spPr>
      </p:pic>
      <p:sp>
        <p:nvSpPr>
          <p:cNvPr id="114" name="TextBox 113"/>
          <p:cNvSpPr txBox="1"/>
          <p:nvPr/>
        </p:nvSpPr>
        <p:spPr>
          <a:xfrm>
            <a:off x="1816937" y="2185414"/>
            <a:ext cx="421521" cy="805199"/>
          </a:xfrm>
          <a:prstGeom prst="rect">
            <a:avLst/>
          </a:prstGeom>
          <a:gradFill flip="none" rotWithShape="1">
            <a:gsLst>
              <a:gs pos="0">
                <a:srgbClr val="FEB80A">
                  <a:shade val="30000"/>
                  <a:satMod val="115000"/>
                </a:srgbClr>
              </a:gs>
              <a:gs pos="50000">
                <a:srgbClr val="FEB80A">
                  <a:shade val="67500"/>
                  <a:satMod val="115000"/>
                </a:srgbClr>
              </a:gs>
              <a:gs pos="100000">
                <a:srgbClr val="FEB80A">
                  <a:shade val="100000"/>
                  <a:satMod val="115000"/>
                </a:srgbClr>
              </a:gs>
            </a:gsLst>
            <a:lin ang="5400000" scaled="1"/>
            <a:tileRect/>
          </a:gradFill>
          <a:ln w="19050" cap="flat" cmpd="sng" algn="ctr">
            <a:solidFill>
              <a:srgbClr val="FEB80A">
                <a:shade val="50000"/>
              </a:srgbClr>
            </a:solidFill>
            <a:prstDash val="solid"/>
          </a:ln>
          <a:effectLst>
            <a:softEdge rad="31750"/>
          </a:effectLst>
        </p:spPr>
        <p:txBody>
          <a:bodyPr wrap="non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ysClr val="windowText" lastClr="000000"/>
                </a:solidFill>
                <a:effectLst/>
                <a:uLnTx/>
                <a:uFillTx/>
                <a:latin typeface="Calibri" pitchFamily="34" charset="0"/>
                <a:ea typeface="+mn-ea"/>
                <a:cs typeface="Calibri" pitchFamily="34" charset="0"/>
              </a:rPr>
              <a:t>VS</a:t>
            </a:r>
            <a:endParaRPr kumimoji="0" lang="en-US" sz="1800" b="1" i="1" u="none" strike="noStrike" kern="0" cap="none" spc="0" normalizeH="0" baseline="0" noProof="0" dirty="0">
              <a:ln>
                <a:noFill/>
              </a:ln>
              <a:solidFill>
                <a:sysClr val="windowText" lastClr="000000"/>
              </a:solidFill>
              <a:effectLst/>
              <a:uLnTx/>
              <a:uFillTx/>
              <a:latin typeface="Calibri" pitchFamily="34" charset="0"/>
              <a:ea typeface="+mn-ea"/>
              <a:cs typeface="Calibri" pitchFamily="34" charset="0"/>
            </a:endParaRPr>
          </a:p>
        </p:txBody>
      </p:sp>
      <p:pic>
        <p:nvPicPr>
          <p:cNvPr id="115" name="Picture 1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88552" y="91084"/>
            <a:ext cx="1899157" cy="189915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992887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3"/>
                                        </p:tgtEl>
                                        <p:attrNameLst>
                                          <p:attrName>style.visibility</p:attrName>
                                        </p:attrNameLst>
                                      </p:cBhvr>
                                      <p:to>
                                        <p:strVal val="visible"/>
                                      </p:to>
                                    </p:set>
                                    <p:animEffect transition="in" filter="wipe(left)">
                                      <p:cBhvr>
                                        <p:cTn id="33"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108" grpId="0" animBg="1"/>
      <p:bldP spid="1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937125" y="1816887"/>
            <a:ext cx="1504137" cy="1504138"/>
          </a:xfrm>
          <a:prstGeom prst="rect">
            <a:avLst/>
          </a:prstGeom>
          <a:solidFill>
            <a:schemeClr val="tx1">
              <a:alpha val="80000"/>
            </a:schemeClr>
          </a:solidFill>
          <a:ln w="19050" cap="flat" cmpd="sng" algn="ctr">
            <a:solidFill>
              <a:srgbClr val="4E5B6F">
                <a:lumMod val="50000"/>
              </a:srgbClr>
            </a:solidFill>
            <a:prstDash val="solid"/>
          </a:ln>
          <a:effectLst/>
          <a:scene3d>
            <a:camera prst="isometricOffAxis2To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cxnSp>
        <p:nvCxnSpPr>
          <p:cNvPr id="14" name="Straight Arrow Connector 13"/>
          <p:cNvCxnSpPr/>
          <p:nvPr/>
        </p:nvCxnSpPr>
        <p:spPr>
          <a:xfrm>
            <a:off x="9681653" y="851026"/>
            <a:ext cx="0" cy="1692931"/>
          </a:xfrm>
          <a:prstGeom prst="straightConnector1">
            <a:avLst/>
          </a:prstGeom>
          <a:ln w="25400">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Compositing voxel fragments</a:t>
            </a:r>
            <a:endParaRPr lang="fr-FR" dirty="0"/>
          </a:p>
        </p:txBody>
      </p:sp>
      <p:sp>
        <p:nvSpPr>
          <p:cNvPr id="3" name="Content Placeholder 2"/>
          <p:cNvSpPr>
            <a:spLocks noGrp="1"/>
          </p:cNvSpPr>
          <p:nvPr>
            <p:ph idx="1"/>
          </p:nvPr>
        </p:nvSpPr>
        <p:spPr>
          <a:xfrm>
            <a:off x="1263721" y="1355239"/>
            <a:ext cx="9416469" cy="4498848"/>
          </a:xfrm>
        </p:spPr>
        <p:txBody>
          <a:bodyPr/>
          <a:lstStyle/>
          <a:p>
            <a:r>
              <a:rPr lang="en-US" dirty="0" smtClean="0"/>
              <a:t>To texture or linear buffer (global memory)</a:t>
            </a:r>
          </a:p>
          <a:p>
            <a:r>
              <a:rPr lang="en-US" u="sng" dirty="0" smtClean="0"/>
              <a:t>Native</a:t>
            </a:r>
            <a:r>
              <a:rPr lang="en-US" dirty="0" smtClean="0"/>
              <a:t> </a:t>
            </a:r>
            <a:r>
              <a:rPr lang="en-US" b="1" dirty="0" err="1" smtClean="0">
                <a:latin typeface="Courier New" pitchFamily="49" charset="0"/>
                <a:cs typeface="Courier New" pitchFamily="49" charset="0"/>
              </a:rPr>
              <a:t>AtomicAdd</a:t>
            </a:r>
            <a:endParaRPr lang="en-US" b="1" dirty="0" smtClean="0">
              <a:latin typeface="Courier New" pitchFamily="49" charset="0"/>
              <a:cs typeface="Courier New" pitchFamily="49" charset="0"/>
            </a:endParaRPr>
          </a:p>
          <a:p>
            <a:pPr lvl="1"/>
            <a:r>
              <a:rPr lang="en-US" dirty="0" smtClean="0"/>
              <a:t>INT32</a:t>
            </a:r>
          </a:p>
          <a:p>
            <a:pPr lvl="1"/>
            <a:r>
              <a:rPr lang="en-US" dirty="0" smtClean="0"/>
              <a:t>INT64 </a:t>
            </a:r>
            <a:r>
              <a:rPr lang="en-US" i="1" dirty="0" smtClean="0"/>
              <a:t>(</a:t>
            </a:r>
            <a:r>
              <a:rPr lang="en-US" i="1" dirty="0"/>
              <a:t>NVIDIA </a:t>
            </a:r>
            <a:r>
              <a:rPr lang="en-US" i="1" dirty="0" smtClean="0"/>
              <a:t>Only, global memory)</a:t>
            </a:r>
          </a:p>
          <a:p>
            <a:pPr lvl="1"/>
            <a:r>
              <a:rPr lang="en-US" dirty="0" smtClean="0"/>
              <a:t>FP32 </a:t>
            </a:r>
            <a:r>
              <a:rPr lang="en-US" i="1" dirty="0" smtClean="0"/>
              <a:t>(NVIDIA Only</a:t>
            </a:r>
            <a:r>
              <a:rPr lang="en-US" i="1" dirty="0"/>
              <a:t>, </a:t>
            </a:r>
            <a:r>
              <a:rPr lang="en-US" i="1" dirty="0" err="1" smtClean="0">
                <a:latin typeface="Courier New" pitchFamily="49" charset="0"/>
                <a:cs typeface="Courier New" pitchFamily="49" charset="0"/>
              </a:rPr>
              <a:t>NV_shader_atomic_float</a:t>
            </a:r>
            <a:r>
              <a:rPr lang="en-US" i="1" dirty="0" smtClean="0"/>
              <a:t> </a:t>
            </a:r>
            <a:r>
              <a:rPr lang="en-US" sz="2000" i="1" dirty="0"/>
              <a:t>extension</a:t>
            </a:r>
            <a:r>
              <a:rPr lang="en-US" i="1" dirty="0"/>
              <a:t>)</a:t>
            </a:r>
            <a:endParaRPr lang="en-US" i="1" dirty="0" smtClean="0"/>
          </a:p>
          <a:p>
            <a:pPr lvl="1"/>
            <a:endParaRPr lang="en-US" dirty="0"/>
          </a:p>
          <a:p>
            <a:r>
              <a:rPr lang="en-US" u="sng" dirty="0" smtClean="0"/>
              <a:t>Emulation</a:t>
            </a:r>
            <a:r>
              <a:rPr lang="en-US" dirty="0" smtClean="0"/>
              <a:t> for any format </a:t>
            </a:r>
            <a:r>
              <a:rPr lang="en-US" sz="2000" i="1" dirty="0" smtClean="0"/>
              <a:t>(RGBA8, RGBA16F…)</a:t>
            </a:r>
          </a:p>
          <a:p>
            <a:pPr lvl="1"/>
            <a:r>
              <a:rPr lang="en-US" b="1" dirty="0" err="1" smtClean="0">
                <a:latin typeface="Courier New" pitchFamily="49" charset="0"/>
                <a:cs typeface="Courier New" pitchFamily="49" charset="0"/>
              </a:rPr>
              <a:t>AtomicCompSwap</a:t>
            </a:r>
            <a:r>
              <a:rPr lang="en-US" b="1" dirty="0" smtClean="0"/>
              <a:t> </a:t>
            </a:r>
            <a:r>
              <a:rPr lang="en-US" b="1" dirty="0" smtClean="0">
                <a:latin typeface="Courier New" pitchFamily="49" charset="0"/>
                <a:cs typeface="Courier New" pitchFamily="49" charset="0"/>
              </a:rPr>
              <a:t>/</a:t>
            </a:r>
            <a:r>
              <a:rPr lang="en-US" b="1" dirty="0" smtClean="0"/>
              <a:t> </a:t>
            </a:r>
            <a:r>
              <a:rPr lang="en-US" b="1" dirty="0" smtClean="0">
                <a:latin typeface="Courier New" pitchFamily="49" charset="0"/>
                <a:cs typeface="Courier New" pitchFamily="49" charset="0"/>
              </a:rPr>
              <a:t>AtomicCompSwap64</a:t>
            </a:r>
            <a:r>
              <a:rPr lang="en-US" b="1" dirty="0" smtClean="0"/>
              <a:t> </a:t>
            </a:r>
          </a:p>
          <a:p>
            <a:pPr lvl="2"/>
            <a:r>
              <a:rPr lang="en-US" i="1" dirty="0" smtClean="0"/>
              <a:t>(2x-3x speed penalty)</a:t>
            </a:r>
          </a:p>
          <a:p>
            <a:pPr lvl="1"/>
            <a:r>
              <a:rPr lang="en-US" dirty="0" smtClean="0"/>
              <a:t>Moving average </a:t>
            </a:r>
            <a:r>
              <a:rPr lang="en-US" i="1" dirty="0" smtClean="0"/>
              <a:t>(RGBA8) + Voxel Anti-Aliasing (coverage mask)</a:t>
            </a:r>
          </a:p>
          <a:p>
            <a:pPr lvl="1"/>
            <a:endParaRPr lang="en-US" dirty="0"/>
          </a:p>
          <a:p>
            <a:endParaRPr lang="fr-FR" dirty="0"/>
          </a:p>
        </p:txBody>
      </p:sp>
      <p:grpSp>
        <p:nvGrpSpPr>
          <p:cNvPr id="8" name="Group 7"/>
          <p:cNvGrpSpPr/>
          <p:nvPr/>
        </p:nvGrpSpPr>
        <p:grpSpPr>
          <a:xfrm>
            <a:off x="8929585" y="475939"/>
            <a:ext cx="1504137" cy="2068018"/>
            <a:chOff x="8874721" y="1033723"/>
            <a:chExt cx="1504137" cy="2068018"/>
          </a:xfrm>
        </p:grpSpPr>
        <p:sp>
          <p:nvSpPr>
            <p:cNvPr id="6" name="Rectangle 5"/>
            <p:cNvSpPr/>
            <p:nvPr/>
          </p:nvSpPr>
          <p:spPr>
            <a:xfrm>
              <a:off x="8874721" y="1597603"/>
              <a:ext cx="1504137" cy="1504138"/>
            </a:xfrm>
            <a:prstGeom prst="rect">
              <a:avLst/>
            </a:prstGeom>
            <a:solidFill>
              <a:srgbClr val="FFC000">
                <a:alpha val="70000"/>
              </a:srgbClr>
            </a:solidFill>
            <a:ln w="19050" cap="flat" cmpd="sng" algn="ctr">
              <a:solidFill>
                <a:srgbClr val="4E5B6F">
                  <a:lumMod val="50000"/>
                </a:srgbClr>
              </a:solidFill>
              <a:prstDash val="solid"/>
            </a:ln>
            <a:effectLst/>
            <a:scene3d>
              <a:camera prst="isometricOffAxis2To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5" name="Rectangle 4"/>
            <p:cNvSpPr/>
            <p:nvPr/>
          </p:nvSpPr>
          <p:spPr>
            <a:xfrm>
              <a:off x="8874721" y="1341571"/>
              <a:ext cx="1504137" cy="1504138"/>
            </a:xfrm>
            <a:prstGeom prst="rect">
              <a:avLst/>
            </a:prstGeom>
            <a:solidFill>
              <a:schemeClr val="accent1">
                <a:alpha val="70000"/>
              </a:schemeClr>
            </a:solidFill>
            <a:ln w="19050" cap="flat" cmpd="sng" algn="ctr">
              <a:solidFill>
                <a:srgbClr val="4E5B6F">
                  <a:lumMod val="50000"/>
                </a:srgbClr>
              </a:solidFill>
              <a:prstDash val="solid"/>
            </a:ln>
            <a:effectLst/>
            <a:scene3d>
              <a:camera prst="isometricOffAxis2To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tangle 3"/>
            <p:cNvSpPr/>
            <p:nvPr/>
          </p:nvSpPr>
          <p:spPr>
            <a:xfrm>
              <a:off x="8874721" y="1033723"/>
              <a:ext cx="1504137" cy="1504138"/>
            </a:xfrm>
            <a:prstGeom prst="rect">
              <a:avLst/>
            </a:prstGeom>
            <a:solidFill>
              <a:schemeClr val="accent5">
                <a:alpha val="70000"/>
              </a:schemeClr>
            </a:solidFill>
            <a:ln w="19050" cap="flat" cmpd="sng" algn="ctr">
              <a:solidFill>
                <a:srgbClr val="4E5B6F">
                  <a:lumMod val="50000"/>
                </a:srgbClr>
              </a:solidFill>
              <a:prstDash val="solid"/>
            </a:ln>
            <a:effectLst/>
            <a:scene3d>
              <a:camera prst="isometricOffAxis2To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grpSp>
      <p:cxnSp>
        <p:nvCxnSpPr>
          <p:cNvPr id="15" name="Straight Arrow Connector 14"/>
          <p:cNvCxnSpPr/>
          <p:nvPr/>
        </p:nvCxnSpPr>
        <p:spPr>
          <a:xfrm flipH="1">
            <a:off x="9677400" y="809460"/>
            <a:ext cx="2740" cy="482474"/>
          </a:xfrm>
          <a:prstGeom prst="straightConnector1">
            <a:avLst/>
          </a:prstGeom>
          <a:ln w="28575">
            <a:solidFill>
              <a:srgbClr val="FFC000"/>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0450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fr-FR" dirty="0"/>
          </a:p>
        </p:txBody>
      </p:sp>
      <p:sp>
        <p:nvSpPr>
          <p:cNvPr id="3" name="Content Placeholder 2"/>
          <p:cNvSpPr>
            <a:spLocks noGrp="1"/>
          </p:cNvSpPr>
          <p:nvPr>
            <p:ph idx="1"/>
          </p:nvPr>
        </p:nvSpPr>
        <p:spPr/>
        <p:txBody>
          <a:bodyPr/>
          <a:lstStyle/>
          <a:p>
            <a:r>
              <a:rPr lang="en-US" dirty="0" smtClean="0"/>
              <a:t>Stanford Dragon</a:t>
            </a:r>
          </a:p>
          <a:p>
            <a:pPr lvl="1"/>
            <a:r>
              <a:rPr lang="en-US" dirty="0" smtClean="0"/>
              <a:t>GTX 480 (GF100)</a:t>
            </a:r>
          </a:p>
          <a:p>
            <a:pPr lvl="1"/>
            <a:endParaRPr lang="en-US" dirty="0"/>
          </a:p>
          <a:p>
            <a:r>
              <a:rPr lang="en-US" dirty="0" smtClean="0"/>
              <a:t>Usually as good as, or even faster </a:t>
            </a:r>
            <a:br>
              <a:rPr lang="en-US" dirty="0" smtClean="0"/>
            </a:br>
            <a:r>
              <a:rPr lang="en-US" dirty="0" smtClean="0"/>
              <a:t>than Voxel Pipe </a:t>
            </a:r>
            <a:r>
              <a:rPr lang="en-US" i="1" dirty="0" smtClean="0"/>
              <a:t>[</a:t>
            </a:r>
            <a:r>
              <a:rPr lang="en-US" i="1" dirty="0" err="1" smtClean="0"/>
              <a:t>Pantaleoni</a:t>
            </a:r>
            <a:r>
              <a:rPr lang="en-US" i="1" dirty="0" smtClean="0"/>
              <a:t> </a:t>
            </a:r>
            <a:r>
              <a:rPr lang="en-US" i="1" dirty="0"/>
              <a:t>11</a:t>
            </a:r>
            <a:r>
              <a:rPr lang="en-US" i="1" dirty="0" smtClean="0"/>
              <a:t>]</a:t>
            </a:r>
            <a:endParaRPr lang="en-US" i="1"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31349"/>
          <a:stretch/>
        </p:blipFill>
        <p:spPr>
          <a:xfrm>
            <a:off x="2752344" y="4216539"/>
            <a:ext cx="6748272" cy="17819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1464" y="80772"/>
            <a:ext cx="3590544" cy="3590544"/>
          </a:xfrm>
          <a:prstGeom prst="rect">
            <a:avLst/>
          </a:prstGeom>
        </p:spPr>
      </p:pic>
      <p:sp>
        <p:nvSpPr>
          <p:cNvPr id="6" name="TextBox 5"/>
          <p:cNvSpPr txBox="1"/>
          <p:nvPr/>
        </p:nvSpPr>
        <p:spPr>
          <a:xfrm>
            <a:off x="2990088" y="4257534"/>
            <a:ext cx="1810512"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1" i="1" kern="0" dirty="0" smtClean="0">
                <a:solidFill>
                  <a:schemeClr val="bg2">
                    <a:lumMod val="50000"/>
                  </a:schemeClr>
                </a:solidFill>
              </a:rPr>
              <a:t> Times in </a:t>
            </a:r>
            <a:r>
              <a:rPr lang="en-US" sz="1400" b="1" i="1" kern="0" dirty="0" err="1" smtClean="0">
                <a:solidFill>
                  <a:schemeClr val="bg2">
                    <a:lumMod val="50000"/>
                  </a:schemeClr>
                </a:solidFill>
              </a:rPr>
              <a:t>ms</a:t>
            </a:r>
            <a:endParaRPr kumimoji="0" lang="en-US" sz="1400" b="1" i="1" u="none" strike="noStrike" kern="0" cap="none" spc="0" normalizeH="0" baseline="0" noProof="0" dirty="0">
              <a:ln>
                <a:noFill/>
              </a:ln>
              <a:solidFill>
                <a:schemeClr val="bg2">
                  <a:lumMod val="50000"/>
                </a:schemeClr>
              </a:solidFill>
              <a:effectLst/>
              <a:uLnTx/>
              <a:uFillTx/>
            </a:endParaRPr>
          </a:p>
        </p:txBody>
      </p:sp>
      <p:sp>
        <p:nvSpPr>
          <p:cNvPr id="7" name="Rectangle 6"/>
          <p:cNvSpPr/>
          <p:nvPr/>
        </p:nvSpPr>
        <p:spPr>
          <a:xfrm>
            <a:off x="8403336" y="4764024"/>
            <a:ext cx="905256" cy="123444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5641744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a:t>
            </a:r>
            <a:r>
              <a:rPr lang="en-US" dirty="0" err="1" smtClean="0"/>
              <a:t>Octree</a:t>
            </a:r>
            <a:r>
              <a:rPr lang="en-US" dirty="0" smtClean="0"/>
              <a:t> construction</a:t>
            </a:r>
            <a:endParaRPr lang="fr-FR" dirty="0"/>
          </a:p>
        </p:txBody>
      </p:sp>
      <p:sp>
        <p:nvSpPr>
          <p:cNvPr id="3" name="Content Placeholder 2"/>
          <p:cNvSpPr>
            <a:spLocks noGrp="1"/>
          </p:cNvSpPr>
          <p:nvPr>
            <p:ph idx="1"/>
          </p:nvPr>
        </p:nvSpPr>
        <p:spPr>
          <a:xfrm>
            <a:off x="1263721" y="1344168"/>
            <a:ext cx="9416469" cy="4555639"/>
          </a:xfrm>
        </p:spPr>
        <p:txBody>
          <a:bodyPr/>
          <a:lstStyle/>
          <a:p>
            <a:pPr marL="231775" lvl="1" indent="-231775">
              <a:buFont typeface="Wingdings" pitchFamily="2" charset="2"/>
              <a:buChar char="§"/>
            </a:pPr>
            <a:r>
              <a:rPr lang="en-US" sz="2400" b="1" dirty="0" smtClean="0"/>
              <a:t> </a:t>
            </a:r>
            <a:r>
              <a:rPr lang="en-US" sz="2400" b="1" dirty="0"/>
              <a:t>Sparse </a:t>
            </a:r>
            <a:r>
              <a:rPr lang="en-US" sz="2400" b="1" dirty="0" err="1" smtClean="0"/>
              <a:t>voxelization</a:t>
            </a:r>
            <a:endParaRPr lang="en-US" sz="2400" b="1" dirty="0" smtClean="0"/>
          </a:p>
          <a:p>
            <a:pPr marL="631825" lvl="2" indent="-231775"/>
            <a:r>
              <a:rPr lang="en-US" sz="2000" dirty="0" smtClean="0"/>
              <a:t>No </a:t>
            </a:r>
            <a:r>
              <a:rPr lang="en-US" sz="2000" dirty="0"/>
              <a:t>plain grid </a:t>
            </a:r>
            <a:r>
              <a:rPr lang="en-US" sz="2000" dirty="0" smtClean="0"/>
              <a:t>allocation</a:t>
            </a:r>
            <a:endParaRPr lang="en-US" sz="2000" dirty="0"/>
          </a:p>
          <a:p>
            <a:endParaRPr lang="en-US" dirty="0" smtClean="0"/>
          </a:p>
          <a:p>
            <a:r>
              <a:rPr lang="en-US" dirty="0" smtClean="0"/>
              <a:t>Two steps:</a:t>
            </a:r>
          </a:p>
          <a:p>
            <a:pPr marL="914400" lvl="1" indent="-457200">
              <a:buFont typeface="+mj-lt"/>
              <a:buAutoNum type="arabicPeriod"/>
            </a:pPr>
            <a:r>
              <a:rPr lang="en-US" dirty="0" err="1" smtClean="0"/>
              <a:t>Octree</a:t>
            </a:r>
            <a:r>
              <a:rPr lang="en-US" dirty="0" smtClean="0"/>
              <a:t> subdivision				2. Values MIP-mapping</a:t>
            </a:r>
          </a:p>
        </p:txBody>
      </p:sp>
      <p:grpSp>
        <p:nvGrpSpPr>
          <p:cNvPr id="4" name="Group 3"/>
          <p:cNvGrpSpPr/>
          <p:nvPr/>
        </p:nvGrpSpPr>
        <p:grpSpPr>
          <a:xfrm>
            <a:off x="2382475" y="3511747"/>
            <a:ext cx="2331720" cy="2850560"/>
            <a:chOff x="7949669" y="-14555"/>
            <a:chExt cx="1859073" cy="2272743"/>
          </a:xfrm>
        </p:grpSpPr>
        <p:grpSp>
          <p:nvGrpSpPr>
            <p:cNvPr id="5" name="Group 185"/>
            <p:cNvGrpSpPr/>
            <p:nvPr/>
          </p:nvGrpSpPr>
          <p:grpSpPr>
            <a:xfrm>
              <a:off x="7949670" y="1058943"/>
              <a:ext cx="1199248" cy="1199245"/>
              <a:chOff x="1571597" y="3030017"/>
              <a:chExt cx="1655139" cy="1655134"/>
            </a:xfrm>
            <a:solidFill>
              <a:srgbClr val="738AC8">
                <a:lumMod val="75000"/>
                <a:alpha val="50000"/>
              </a:srgbClr>
            </a:solidFill>
            <a:scene3d>
              <a:camera prst="isometricOffAxis2Top"/>
              <a:lightRig rig="threePt" dir="t"/>
            </a:scene3d>
          </p:grpSpPr>
          <p:sp>
            <p:nvSpPr>
              <p:cNvPr id="96" name="Rectangle 95"/>
              <p:cNvSpPr/>
              <p:nvPr/>
            </p:nvSpPr>
            <p:spPr>
              <a:xfrm>
                <a:off x="1985381" y="4478259"/>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7" name="Rectangle 96"/>
              <p:cNvSpPr/>
              <p:nvPr/>
            </p:nvSpPr>
            <p:spPr>
              <a:xfrm>
                <a:off x="2192273" y="4478259"/>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8" name="Rectangle 97"/>
              <p:cNvSpPr/>
              <p:nvPr/>
            </p:nvSpPr>
            <p:spPr>
              <a:xfrm>
                <a:off x="1985381" y="4271369"/>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9" name="Rectangle 98"/>
              <p:cNvSpPr/>
              <p:nvPr/>
            </p:nvSpPr>
            <p:spPr>
              <a:xfrm>
                <a:off x="2192273" y="4271369"/>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0" name="Rectangle 99"/>
              <p:cNvSpPr/>
              <p:nvPr/>
            </p:nvSpPr>
            <p:spPr>
              <a:xfrm>
                <a:off x="1571597" y="4064477"/>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1" name="Rectangle 100"/>
              <p:cNvSpPr/>
              <p:nvPr/>
            </p:nvSpPr>
            <p:spPr>
              <a:xfrm>
                <a:off x="1778489" y="4064477"/>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2" name="Rectangle 101"/>
              <p:cNvSpPr/>
              <p:nvPr/>
            </p:nvSpPr>
            <p:spPr>
              <a:xfrm>
                <a:off x="1571597" y="3857586"/>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3" name="Rectangle 102"/>
              <p:cNvSpPr/>
              <p:nvPr/>
            </p:nvSpPr>
            <p:spPr>
              <a:xfrm>
                <a:off x="1778489" y="3857586"/>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4" name="Rectangle 39"/>
              <p:cNvSpPr/>
              <p:nvPr/>
            </p:nvSpPr>
            <p:spPr>
              <a:xfrm>
                <a:off x="1985381" y="4064477"/>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5" name="Rectangle 40"/>
              <p:cNvSpPr/>
              <p:nvPr/>
            </p:nvSpPr>
            <p:spPr>
              <a:xfrm>
                <a:off x="2192273" y="4064476"/>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6" name="Rectangle 41"/>
              <p:cNvSpPr/>
              <p:nvPr/>
            </p:nvSpPr>
            <p:spPr>
              <a:xfrm>
                <a:off x="1985381" y="3857586"/>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7" name="Rectangle 42"/>
              <p:cNvSpPr/>
              <p:nvPr/>
            </p:nvSpPr>
            <p:spPr>
              <a:xfrm>
                <a:off x="2192273" y="3857584"/>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8" name="Rectangle 107"/>
              <p:cNvSpPr/>
              <p:nvPr/>
            </p:nvSpPr>
            <p:spPr>
              <a:xfrm>
                <a:off x="2812948" y="4478259"/>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9" name="Rectangle 108"/>
              <p:cNvSpPr/>
              <p:nvPr/>
            </p:nvSpPr>
            <p:spPr>
              <a:xfrm>
                <a:off x="3019840" y="4478259"/>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0" name="Rectangle 109"/>
              <p:cNvSpPr/>
              <p:nvPr/>
            </p:nvSpPr>
            <p:spPr>
              <a:xfrm>
                <a:off x="2812948" y="4271369"/>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1" name="Rectangle 110"/>
              <p:cNvSpPr/>
              <p:nvPr/>
            </p:nvSpPr>
            <p:spPr>
              <a:xfrm>
                <a:off x="3019840" y="4271369"/>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2" name="Rectangle 111"/>
              <p:cNvSpPr/>
              <p:nvPr/>
            </p:nvSpPr>
            <p:spPr>
              <a:xfrm>
                <a:off x="2399164" y="4064477"/>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3" name="Rectangle 112"/>
              <p:cNvSpPr/>
              <p:nvPr/>
            </p:nvSpPr>
            <p:spPr>
              <a:xfrm>
                <a:off x="2606056" y="4064477"/>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4" name="Rectangle 113"/>
              <p:cNvSpPr/>
              <p:nvPr/>
            </p:nvSpPr>
            <p:spPr>
              <a:xfrm>
                <a:off x="2399164" y="3857586"/>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5" name="Rectangle 114"/>
              <p:cNvSpPr/>
              <p:nvPr/>
            </p:nvSpPr>
            <p:spPr>
              <a:xfrm>
                <a:off x="2606056" y="3857586"/>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6" name="Rectangle 115"/>
              <p:cNvSpPr/>
              <p:nvPr/>
            </p:nvSpPr>
            <p:spPr>
              <a:xfrm>
                <a:off x="2192270" y="3650692"/>
                <a:ext cx="206891"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7" name="Rectangle 116"/>
              <p:cNvSpPr/>
              <p:nvPr/>
            </p:nvSpPr>
            <p:spPr>
              <a:xfrm>
                <a:off x="2192270" y="3443802"/>
                <a:ext cx="206891"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8" name="Rectangle 117"/>
              <p:cNvSpPr/>
              <p:nvPr/>
            </p:nvSpPr>
            <p:spPr>
              <a:xfrm>
                <a:off x="2399168" y="3650692"/>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9" name="Rectangle 118"/>
              <p:cNvSpPr/>
              <p:nvPr/>
            </p:nvSpPr>
            <p:spPr>
              <a:xfrm>
                <a:off x="2606060" y="3650692"/>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0" name="Rectangle 119"/>
              <p:cNvSpPr/>
              <p:nvPr/>
            </p:nvSpPr>
            <p:spPr>
              <a:xfrm>
                <a:off x="2399168" y="3443802"/>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1" name="Rectangle 120"/>
              <p:cNvSpPr/>
              <p:nvPr/>
            </p:nvSpPr>
            <p:spPr>
              <a:xfrm>
                <a:off x="2606060" y="3443802"/>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2" name="Rectangle 121"/>
              <p:cNvSpPr/>
              <p:nvPr/>
            </p:nvSpPr>
            <p:spPr>
              <a:xfrm>
                <a:off x="2812952" y="3650692"/>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3" name="Rectangle 122"/>
              <p:cNvSpPr/>
              <p:nvPr/>
            </p:nvSpPr>
            <p:spPr>
              <a:xfrm>
                <a:off x="3019844" y="3650692"/>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4" name="Rectangle 123"/>
              <p:cNvSpPr/>
              <p:nvPr/>
            </p:nvSpPr>
            <p:spPr>
              <a:xfrm>
                <a:off x="2812952" y="3443802"/>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5" name="Rectangle 124"/>
              <p:cNvSpPr/>
              <p:nvPr/>
            </p:nvSpPr>
            <p:spPr>
              <a:xfrm>
                <a:off x="3019844" y="3443802"/>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6" name="Rectangle 125"/>
              <p:cNvSpPr/>
              <p:nvPr/>
            </p:nvSpPr>
            <p:spPr>
              <a:xfrm>
                <a:off x="2812952" y="3236910"/>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7" name="Rectangle 126"/>
              <p:cNvSpPr/>
              <p:nvPr/>
            </p:nvSpPr>
            <p:spPr>
              <a:xfrm>
                <a:off x="3019844" y="3236909"/>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8" name="Rectangle 127"/>
              <p:cNvSpPr/>
              <p:nvPr/>
            </p:nvSpPr>
            <p:spPr>
              <a:xfrm>
                <a:off x="2812952" y="3030019"/>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9" name="Rectangle 128"/>
              <p:cNvSpPr/>
              <p:nvPr/>
            </p:nvSpPr>
            <p:spPr>
              <a:xfrm>
                <a:off x="3019844" y="3030017"/>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6" name="Group 5"/>
            <p:cNvGrpSpPr/>
            <p:nvPr/>
          </p:nvGrpSpPr>
          <p:grpSpPr>
            <a:xfrm>
              <a:off x="7968537" y="1231155"/>
              <a:ext cx="1269864" cy="662310"/>
              <a:chOff x="-1965960" y="4353875"/>
              <a:chExt cx="1752600" cy="914085"/>
            </a:xfrm>
          </p:grpSpPr>
          <p:grpSp>
            <p:nvGrpSpPr>
              <p:cNvPr id="56" name="Group 55"/>
              <p:cNvGrpSpPr/>
              <p:nvPr/>
            </p:nvGrpSpPr>
            <p:grpSpPr>
              <a:xfrm>
                <a:off x="-1762760" y="4582475"/>
                <a:ext cx="274320" cy="558485"/>
                <a:chOff x="-1762760" y="4582475"/>
                <a:chExt cx="274320" cy="558485"/>
              </a:xfrm>
            </p:grpSpPr>
            <p:cxnSp>
              <p:nvCxnSpPr>
                <p:cNvPr id="92" name="Straight Connector 91"/>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93" name="Straight Connector 92"/>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94" name="Straight Connector 93"/>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95" name="Straight Connector 94"/>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57" name="Group 56"/>
              <p:cNvGrpSpPr/>
              <p:nvPr/>
            </p:nvGrpSpPr>
            <p:grpSpPr>
              <a:xfrm>
                <a:off x="-1965960" y="4409755"/>
                <a:ext cx="274320" cy="558485"/>
                <a:chOff x="-1762760" y="4582475"/>
                <a:chExt cx="274320" cy="558485"/>
              </a:xfrm>
            </p:grpSpPr>
            <p:cxnSp>
              <p:nvCxnSpPr>
                <p:cNvPr id="88" name="Straight Connector 87"/>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89" name="Straight Connector 88"/>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90" name="Straight Connector 89"/>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91" name="Straight Connector 90"/>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58" name="Group 57"/>
              <p:cNvGrpSpPr/>
              <p:nvPr/>
            </p:nvGrpSpPr>
            <p:grpSpPr>
              <a:xfrm>
                <a:off x="-1590040" y="4470715"/>
                <a:ext cx="274320" cy="558485"/>
                <a:chOff x="-1762760" y="4582475"/>
                <a:chExt cx="274320" cy="558485"/>
              </a:xfrm>
            </p:grpSpPr>
            <p:cxnSp>
              <p:nvCxnSpPr>
                <p:cNvPr id="84" name="Straight Connector 83"/>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85" name="Straight Connector 84"/>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86" name="Straight Connector 85"/>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87" name="Straight Connector 86"/>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59" name="Group 58"/>
              <p:cNvGrpSpPr/>
              <p:nvPr/>
            </p:nvGrpSpPr>
            <p:grpSpPr>
              <a:xfrm>
                <a:off x="-1031240" y="4709475"/>
                <a:ext cx="274320" cy="558485"/>
                <a:chOff x="-1762760" y="4582475"/>
                <a:chExt cx="274320" cy="558485"/>
              </a:xfrm>
            </p:grpSpPr>
            <p:cxnSp>
              <p:nvCxnSpPr>
                <p:cNvPr id="80" name="Straight Connector 79"/>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81" name="Straight Connector 80"/>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82" name="Straight Connector 81"/>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83" name="Straight Connector 82"/>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60" name="Group 59"/>
              <p:cNvGrpSpPr/>
              <p:nvPr/>
            </p:nvGrpSpPr>
            <p:grpSpPr>
              <a:xfrm>
                <a:off x="-1244600" y="4531675"/>
                <a:ext cx="274320" cy="558485"/>
                <a:chOff x="-1762760" y="4582475"/>
                <a:chExt cx="274320" cy="558485"/>
              </a:xfrm>
            </p:grpSpPr>
            <p:cxnSp>
              <p:nvCxnSpPr>
                <p:cNvPr id="76" name="Straight Connector 75"/>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77" name="Straight Connector 76"/>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78" name="Straight Connector 77"/>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79" name="Straight Connector 78"/>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61" name="Group 60"/>
              <p:cNvGrpSpPr/>
              <p:nvPr/>
            </p:nvGrpSpPr>
            <p:grpSpPr>
              <a:xfrm>
                <a:off x="-1046480" y="4419915"/>
                <a:ext cx="274320" cy="558485"/>
                <a:chOff x="-1762760" y="4582475"/>
                <a:chExt cx="274320" cy="558485"/>
              </a:xfrm>
            </p:grpSpPr>
            <p:cxnSp>
              <p:nvCxnSpPr>
                <p:cNvPr id="72" name="Straight Connector 71"/>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73" name="Straight Connector 72"/>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74" name="Straight Connector 73"/>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75" name="Straight Connector 74"/>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62" name="Group 61"/>
              <p:cNvGrpSpPr/>
              <p:nvPr/>
            </p:nvGrpSpPr>
            <p:grpSpPr>
              <a:xfrm>
                <a:off x="-665480" y="4455475"/>
                <a:ext cx="274320" cy="558485"/>
                <a:chOff x="-1762760" y="4582475"/>
                <a:chExt cx="274320" cy="558485"/>
              </a:xfrm>
            </p:grpSpPr>
            <p:cxnSp>
              <p:nvCxnSpPr>
                <p:cNvPr id="68" name="Straight Connector 67"/>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69" name="Straight Connector 68"/>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70" name="Straight Connector 69"/>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71" name="Straight Connector 70"/>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63" name="Group 62"/>
              <p:cNvGrpSpPr/>
              <p:nvPr/>
            </p:nvGrpSpPr>
            <p:grpSpPr>
              <a:xfrm>
                <a:off x="-487680" y="4353875"/>
                <a:ext cx="274320" cy="558485"/>
                <a:chOff x="-1762760" y="4582475"/>
                <a:chExt cx="274320" cy="558485"/>
              </a:xfrm>
            </p:grpSpPr>
            <p:cxnSp>
              <p:nvCxnSpPr>
                <p:cNvPr id="64" name="Straight Connector 63"/>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65" name="Straight Connector 64"/>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66" name="Straight Connector 65"/>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67" name="Straight Connector 66"/>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grpSp>
          <p:nvGrpSpPr>
            <p:cNvPr id="7" name="Group 256"/>
            <p:cNvGrpSpPr/>
            <p:nvPr/>
          </p:nvGrpSpPr>
          <p:grpSpPr>
            <a:xfrm>
              <a:off x="7949674" y="689228"/>
              <a:ext cx="1199245" cy="1199245"/>
              <a:chOff x="1571604" y="2519756"/>
              <a:chExt cx="1655135" cy="1655135"/>
            </a:xfrm>
            <a:scene3d>
              <a:camera prst="isometricOffAxis2Top"/>
              <a:lightRig rig="threePt" dir="t"/>
            </a:scene3d>
          </p:grpSpPr>
          <p:sp>
            <p:nvSpPr>
              <p:cNvPr id="40" name="Rectangle 39"/>
              <p:cNvSpPr/>
              <p:nvPr/>
            </p:nvSpPr>
            <p:spPr>
              <a:xfrm>
                <a:off x="1571604" y="3761107"/>
                <a:ext cx="413784" cy="413784"/>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1" name="Rectangle 40"/>
              <p:cNvSpPr/>
              <p:nvPr/>
            </p:nvSpPr>
            <p:spPr>
              <a:xfrm>
                <a:off x="1985388" y="3761107"/>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2" name="Rectangle 41"/>
              <p:cNvSpPr/>
              <p:nvPr/>
            </p:nvSpPr>
            <p:spPr>
              <a:xfrm>
                <a:off x="1571604" y="3347323"/>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3" name="Rectangle 42"/>
              <p:cNvSpPr/>
              <p:nvPr/>
            </p:nvSpPr>
            <p:spPr>
              <a:xfrm>
                <a:off x="1985388" y="3347323"/>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4" name="Rectangle 43"/>
              <p:cNvSpPr/>
              <p:nvPr/>
            </p:nvSpPr>
            <p:spPr>
              <a:xfrm>
                <a:off x="2399171" y="3761107"/>
                <a:ext cx="413784" cy="413784"/>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5" name="Rectangle 44"/>
              <p:cNvSpPr/>
              <p:nvPr/>
            </p:nvSpPr>
            <p:spPr>
              <a:xfrm>
                <a:off x="2812955" y="3761107"/>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6" name="Rectangle 45"/>
              <p:cNvSpPr/>
              <p:nvPr/>
            </p:nvSpPr>
            <p:spPr>
              <a:xfrm>
                <a:off x="2399171" y="3347323"/>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7" name="Rectangle 46"/>
              <p:cNvSpPr/>
              <p:nvPr/>
            </p:nvSpPr>
            <p:spPr>
              <a:xfrm>
                <a:off x="2812955" y="3347323"/>
                <a:ext cx="413784" cy="413784"/>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8" name="Rectangle 47"/>
              <p:cNvSpPr/>
              <p:nvPr/>
            </p:nvSpPr>
            <p:spPr>
              <a:xfrm>
                <a:off x="1571604" y="2933540"/>
                <a:ext cx="413784" cy="413784"/>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9" name="Rectangle 48"/>
              <p:cNvSpPr/>
              <p:nvPr/>
            </p:nvSpPr>
            <p:spPr>
              <a:xfrm>
                <a:off x="1985388" y="2933540"/>
                <a:ext cx="413784" cy="413784"/>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50" name="Rectangle 49"/>
              <p:cNvSpPr/>
              <p:nvPr/>
            </p:nvSpPr>
            <p:spPr>
              <a:xfrm>
                <a:off x="1571604" y="2519756"/>
                <a:ext cx="413784" cy="413784"/>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51" name="Rectangle 50"/>
              <p:cNvSpPr/>
              <p:nvPr/>
            </p:nvSpPr>
            <p:spPr>
              <a:xfrm>
                <a:off x="1985388" y="2519756"/>
                <a:ext cx="413784" cy="413784"/>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52" name="Rectangle 51"/>
              <p:cNvSpPr/>
              <p:nvPr/>
            </p:nvSpPr>
            <p:spPr>
              <a:xfrm>
                <a:off x="2399171" y="2933540"/>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53" name="Rectangle 52"/>
              <p:cNvSpPr/>
              <p:nvPr/>
            </p:nvSpPr>
            <p:spPr>
              <a:xfrm>
                <a:off x="2812955" y="2933540"/>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54" name="Rectangle 53"/>
              <p:cNvSpPr/>
              <p:nvPr/>
            </p:nvSpPr>
            <p:spPr>
              <a:xfrm>
                <a:off x="2399171" y="2519756"/>
                <a:ext cx="413784" cy="413784"/>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55" name="Rectangle 54"/>
              <p:cNvSpPr/>
              <p:nvPr/>
            </p:nvSpPr>
            <p:spPr>
              <a:xfrm>
                <a:off x="2812955" y="2519756"/>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8" name="Group 7"/>
            <p:cNvGrpSpPr/>
            <p:nvPr/>
          </p:nvGrpSpPr>
          <p:grpSpPr>
            <a:xfrm>
              <a:off x="7949669" y="885903"/>
              <a:ext cx="1181990" cy="595657"/>
              <a:chOff x="-1992001" y="3877378"/>
              <a:chExt cx="1631321" cy="822096"/>
            </a:xfrm>
          </p:grpSpPr>
          <p:grpSp>
            <p:nvGrpSpPr>
              <p:cNvPr id="25" name="Group 24"/>
              <p:cNvGrpSpPr/>
              <p:nvPr/>
            </p:nvGrpSpPr>
            <p:grpSpPr>
              <a:xfrm>
                <a:off x="-1992001" y="3974555"/>
                <a:ext cx="539121" cy="603744"/>
                <a:chOff x="-1992001" y="3974555"/>
                <a:chExt cx="539121" cy="603744"/>
              </a:xfrm>
            </p:grpSpPr>
            <p:cxnSp>
              <p:nvCxnSpPr>
                <p:cNvPr id="36" name="Straight Connector 35"/>
                <p:cNvCxnSpPr/>
                <p:nvPr/>
              </p:nvCxnSpPr>
              <p:spPr>
                <a:xfrm flipH="1">
                  <a:off x="-1828800" y="3980437"/>
                  <a:ext cx="137661" cy="423923"/>
                </a:xfrm>
                <a:prstGeom prst="line">
                  <a:avLst/>
                </a:prstGeom>
                <a:noFill/>
                <a:ln w="9525" cap="flat" cmpd="sng" algn="ctr">
                  <a:solidFill>
                    <a:srgbClr val="FFFFFF">
                      <a:lumMod val="85000"/>
                    </a:srgbClr>
                  </a:solidFill>
                  <a:prstDash val="sysDot"/>
                </a:ln>
                <a:effectLst/>
              </p:spPr>
            </p:cxnSp>
            <p:cxnSp>
              <p:nvCxnSpPr>
                <p:cNvPr id="37" name="Straight Connector 36"/>
                <p:cNvCxnSpPr/>
                <p:nvPr/>
              </p:nvCxnSpPr>
              <p:spPr>
                <a:xfrm>
                  <a:off x="-1691139" y="3974555"/>
                  <a:ext cx="238259" cy="495845"/>
                </a:xfrm>
                <a:prstGeom prst="line">
                  <a:avLst/>
                </a:prstGeom>
                <a:noFill/>
                <a:ln w="9525" cap="flat" cmpd="sng" algn="ctr">
                  <a:solidFill>
                    <a:srgbClr val="FFFFFF">
                      <a:lumMod val="85000"/>
                    </a:srgbClr>
                  </a:solidFill>
                  <a:prstDash val="sysDot"/>
                </a:ln>
                <a:effectLst/>
              </p:spPr>
            </p:cxnSp>
            <p:cxnSp>
              <p:nvCxnSpPr>
                <p:cNvPr id="38" name="Straight Connector 37"/>
                <p:cNvCxnSpPr/>
                <p:nvPr/>
              </p:nvCxnSpPr>
              <p:spPr>
                <a:xfrm flipH="1">
                  <a:off x="-1992001" y="3980437"/>
                  <a:ext cx="300863" cy="529530"/>
                </a:xfrm>
                <a:prstGeom prst="line">
                  <a:avLst/>
                </a:prstGeom>
                <a:noFill/>
                <a:ln w="9525" cap="flat" cmpd="sng" algn="ctr">
                  <a:solidFill>
                    <a:srgbClr val="FFFFFF">
                      <a:lumMod val="85000"/>
                    </a:srgbClr>
                  </a:solidFill>
                  <a:prstDash val="sysDot"/>
                </a:ln>
                <a:effectLst/>
              </p:spPr>
            </p:cxnSp>
            <p:cxnSp>
              <p:nvCxnSpPr>
                <p:cNvPr id="39" name="Straight Connector 38"/>
                <p:cNvCxnSpPr/>
                <p:nvPr/>
              </p:nvCxnSpPr>
              <p:spPr>
                <a:xfrm>
                  <a:off x="-1691139" y="3974555"/>
                  <a:ext cx="70371" cy="603744"/>
                </a:xfrm>
                <a:prstGeom prst="line">
                  <a:avLst/>
                </a:prstGeom>
                <a:noFill/>
                <a:ln w="9525" cap="flat" cmpd="sng" algn="ctr">
                  <a:solidFill>
                    <a:srgbClr val="FFFFFF">
                      <a:lumMod val="85000"/>
                    </a:srgbClr>
                  </a:solidFill>
                  <a:prstDash val="sysDot"/>
                </a:ln>
                <a:effectLst/>
              </p:spPr>
            </p:cxnSp>
          </p:grpSp>
          <p:grpSp>
            <p:nvGrpSpPr>
              <p:cNvPr id="26" name="Group 25"/>
              <p:cNvGrpSpPr/>
              <p:nvPr/>
            </p:nvGrpSpPr>
            <p:grpSpPr>
              <a:xfrm>
                <a:off x="-1266549" y="4095730"/>
                <a:ext cx="539121" cy="603744"/>
                <a:chOff x="-1992001" y="3974555"/>
                <a:chExt cx="539121" cy="603744"/>
              </a:xfrm>
            </p:grpSpPr>
            <p:cxnSp>
              <p:nvCxnSpPr>
                <p:cNvPr id="32" name="Straight Connector 31"/>
                <p:cNvCxnSpPr/>
                <p:nvPr/>
              </p:nvCxnSpPr>
              <p:spPr>
                <a:xfrm flipH="1">
                  <a:off x="-1828800" y="3980437"/>
                  <a:ext cx="137661" cy="423923"/>
                </a:xfrm>
                <a:prstGeom prst="line">
                  <a:avLst/>
                </a:prstGeom>
                <a:noFill/>
                <a:ln w="9525" cap="flat" cmpd="sng" algn="ctr">
                  <a:solidFill>
                    <a:srgbClr val="FFFFFF">
                      <a:lumMod val="85000"/>
                    </a:srgbClr>
                  </a:solidFill>
                  <a:prstDash val="sysDot"/>
                </a:ln>
                <a:effectLst/>
              </p:spPr>
            </p:cxnSp>
            <p:cxnSp>
              <p:nvCxnSpPr>
                <p:cNvPr id="33" name="Straight Connector 32"/>
                <p:cNvCxnSpPr/>
                <p:nvPr/>
              </p:nvCxnSpPr>
              <p:spPr>
                <a:xfrm>
                  <a:off x="-1691139" y="3974555"/>
                  <a:ext cx="238259" cy="495845"/>
                </a:xfrm>
                <a:prstGeom prst="line">
                  <a:avLst/>
                </a:prstGeom>
                <a:noFill/>
                <a:ln w="9525" cap="flat" cmpd="sng" algn="ctr">
                  <a:solidFill>
                    <a:srgbClr val="FFFFFF">
                      <a:lumMod val="85000"/>
                    </a:srgbClr>
                  </a:solidFill>
                  <a:prstDash val="sysDot"/>
                </a:ln>
                <a:effectLst/>
              </p:spPr>
            </p:cxnSp>
            <p:cxnSp>
              <p:nvCxnSpPr>
                <p:cNvPr id="34" name="Straight Connector 33"/>
                <p:cNvCxnSpPr/>
                <p:nvPr/>
              </p:nvCxnSpPr>
              <p:spPr>
                <a:xfrm flipH="1">
                  <a:off x="-1992001" y="3980437"/>
                  <a:ext cx="300863" cy="529530"/>
                </a:xfrm>
                <a:prstGeom prst="line">
                  <a:avLst/>
                </a:prstGeom>
                <a:noFill/>
                <a:ln w="9525" cap="flat" cmpd="sng" algn="ctr">
                  <a:solidFill>
                    <a:srgbClr val="FFFFFF">
                      <a:lumMod val="85000"/>
                    </a:srgbClr>
                  </a:solidFill>
                  <a:prstDash val="sysDot"/>
                </a:ln>
                <a:effectLst/>
              </p:spPr>
            </p:cxnSp>
            <p:cxnSp>
              <p:nvCxnSpPr>
                <p:cNvPr id="35" name="Straight Connector 34"/>
                <p:cNvCxnSpPr/>
                <p:nvPr/>
              </p:nvCxnSpPr>
              <p:spPr>
                <a:xfrm>
                  <a:off x="-1691139" y="3974555"/>
                  <a:ext cx="70371" cy="603744"/>
                </a:xfrm>
                <a:prstGeom prst="line">
                  <a:avLst/>
                </a:prstGeom>
                <a:noFill/>
                <a:ln w="9525" cap="flat" cmpd="sng" algn="ctr">
                  <a:solidFill>
                    <a:srgbClr val="FFFFFF">
                      <a:lumMod val="85000"/>
                    </a:srgbClr>
                  </a:solidFill>
                  <a:prstDash val="sysDot"/>
                </a:ln>
                <a:effectLst/>
              </p:spPr>
            </p:cxnSp>
          </p:grpSp>
          <p:grpSp>
            <p:nvGrpSpPr>
              <p:cNvPr id="27" name="Group 26"/>
              <p:cNvGrpSpPr/>
              <p:nvPr/>
            </p:nvGrpSpPr>
            <p:grpSpPr>
              <a:xfrm>
                <a:off x="-922601" y="3877378"/>
                <a:ext cx="561921" cy="577782"/>
                <a:chOff x="-1992001" y="3974555"/>
                <a:chExt cx="561921" cy="577782"/>
              </a:xfrm>
            </p:grpSpPr>
            <p:cxnSp>
              <p:nvCxnSpPr>
                <p:cNvPr id="28" name="Straight Connector 27"/>
                <p:cNvCxnSpPr/>
                <p:nvPr/>
              </p:nvCxnSpPr>
              <p:spPr>
                <a:xfrm flipH="1">
                  <a:off x="-1828800" y="3980437"/>
                  <a:ext cx="137661" cy="423923"/>
                </a:xfrm>
                <a:prstGeom prst="line">
                  <a:avLst/>
                </a:prstGeom>
                <a:noFill/>
                <a:ln w="9525" cap="flat" cmpd="sng" algn="ctr">
                  <a:solidFill>
                    <a:srgbClr val="FFFFFF">
                      <a:lumMod val="85000"/>
                    </a:srgbClr>
                  </a:solidFill>
                  <a:prstDash val="sysDot"/>
                </a:ln>
                <a:effectLst/>
              </p:spPr>
            </p:cxnSp>
            <p:cxnSp>
              <p:nvCxnSpPr>
                <p:cNvPr id="29" name="Straight Connector 28"/>
                <p:cNvCxnSpPr/>
                <p:nvPr/>
              </p:nvCxnSpPr>
              <p:spPr>
                <a:xfrm>
                  <a:off x="-1691139" y="3974555"/>
                  <a:ext cx="261059" cy="466022"/>
                </a:xfrm>
                <a:prstGeom prst="line">
                  <a:avLst/>
                </a:prstGeom>
                <a:noFill/>
                <a:ln w="9525" cap="flat" cmpd="sng" algn="ctr">
                  <a:solidFill>
                    <a:srgbClr val="FFFFFF">
                      <a:lumMod val="85000"/>
                    </a:srgbClr>
                  </a:solidFill>
                  <a:prstDash val="sysDot"/>
                </a:ln>
                <a:effectLst/>
              </p:spPr>
            </p:cxnSp>
            <p:cxnSp>
              <p:nvCxnSpPr>
                <p:cNvPr id="30" name="Straight Connector 29"/>
                <p:cNvCxnSpPr/>
                <p:nvPr/>
              </p:nvCxnSpPr>
              <p:spPr>
                <a:xfrm flipH="1">
                  <a:off x="-1992001" y="3980437"/>
                  <a:ext cx="300863" cy="529530"/>
                </a:xfrm>
                <a:prstGeom prst="line">
                  <a:avLst/>
                </a:prstGeom>
                <a:noFill/>
                <a:ln w="9525" cap="flat" cmpd="sng" algn="ctr">
                  <a:solidFill>
                    <a:srgbClr val="FFFFFF">
                      <a:lumMod val="85000"/>
                    </a:srgbClr>
                  </a:solidFill>
                  <a:prstDash val="sysDot"/>
                </a:ln>
                <a:effectLst/>
              </p:spPr>
            </p:cxnSp>
            <p:cxnSp>
              <p:nvCxnSpPr>
                <p:cNvPr id="31" name="Straight Connector 30"/>
                <p:cNvCxnSpPr/>
                <p:nvPr/>
              </p:nvCxnSpPr>
              <p:spPr>
                <a:xfrm>
                  <a:off x="-1691139" y="3974555"/>
                  <a:ext cx="88339" cy="577782"/>
                </a:xfrm>
                <a:prstGeom prst="line">
                  <a:avLst/>
                </a:prstGeom>
                <a:noFill/>
                <a:ln w="9525" cap="flat" cmpd="sng" algn="ctr">
                  <a:solidFill>
                    <a:srgbClr val="FFFFFF">
                      <a:lumMod val="85000"/>
                    </a:srgbClr>
                  </a:solidFill>
                  <a:prstDash val="sysDot"/>
                </a:ln>
                <a:effectLst/>
              </p:spPr>
            </p:cxnSp>
          </p:grpSp>
        </p:grpSp>
        <p:grpSp>
          <p:nvGrpSpPr>
            <p:cNvPr id="9" name="Group 298"/>
            <p:cNvGrpSpPr/>
            <p:nvPr/>
          </p:nvGrpSpPr>
          <p:grpSpPr>
            <a:xfrm>
              <a:off x="7949673" y="315756"/>
              <a:ext cx="1199241" cy="1199242"/>
              <a:chOff x="1571601" y="2004307"/>
              <a:chExt cx="1655130" cy="1655132"/>
            </a:xfrm>
            <a:scene3d>
              <a:camera prst="isometricOffAxis2Top"/>
              <a:lightRig rig="threePt" dir="t"/>
            </a:scene3d>
          </p:grpSpPr>
          <p:sp>
            <p:nvSpPr>
              <p:cNvPr id="21" name="Rectangle 20"/>
              <p:cNvSpPr/>
              <p:nvPr/>
            </p:nvSpPr>
            <p:spPr>
              <a:xfrm>
                <a:off x="1571601" y="2831873"/>
                <a:ext cx="827565" cy="827566"/>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2" name="Rectangle 21"/>
              <p:cNvSpPr/>
              <p:nvPr/>
            </p:nvSpPr>
            <p:spPr>
              <a:xfrm>
                <a:off x="2399166" y="2831873"/>
                <a:ext cx="827565" cy="827566"/>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3" name="Rectangle 22"/>
              <p:cNvSpPr/>
              <p:nvPr/>
            </p:nvSpPr>
            <p:spPr>
              <a:xfrm>
                <a:off x="1571601" y="2004307"/>
                <a:ext cx="827565" cy="827566"/>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4" name="Rectangle 23"/>
              <p:cNvSpPr/>
              <p:nvPr/>
            </p:nvSpPr>
            <p:spPr>
              <a:xfrm>
                <a:off x="2399166" y="2004307"/>
                <a:ext cx="827565" cy="827566"/>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10" name="Group 9"/>
            <p:cNvGrpSpPr/>
            <p:nvPr/>
          </p:nvGrpSpPr>
          <p:grpSpPr>
            <a:xfrm>
              <a:off x="8174526" y="553971"/>
              <a:ext cx="767236" cy="481344"/>
              <a:chOff x="-1681665" y="3419261"/>
              <a:chExt cx="1058898" cy="664325"/>
            </a:xfrm>
          </p:grpSpPr>
          <p:cxnSp>
            <p:nvCxnSpPr>
              <p:cNvPr id="17" name="Straight Connector 16"/>
              <p:cNvCxnSpPr/>
              <p:nvPr/>
            </p:nvCxnSpPr>
            <p:spPr>
              <a:xfrm flipH="1">
                <a:off x="-1371317" y="3426228"/>
                <a:ext cx="227205" cy="347022"/>
              </a:xfrm>
              <a:prstGeom prst="line">
                <a:avLst/>
              </a:prstGeom>
              <a:noFill/>
              <a:ln w="9525" cap="flat" cmpd="sng" algn="ctr">
                <a:solidFill>
                  <a:srgbClr val="FFFFFF">
                    <a:lumMod val="85000"/>
                  </a:srgbClr>
                </a:solidFill>
                <a:prstDash val="sysDot"/>
              </a:ln>
              <a:effectLst/>
            </p:spPr>
          </p:cxnSp>
          <p:cxnSp>
            <p:nvCxnSpPr>
              <p:cNvPr id="18" name="Straight Connector 17"/>
              <p:cNvCxnSpPr/>
              <p:nvPr/>
            </p:nvCxnSpPr>
            <p:spPr>
              <a:xfrm>
                <a:off x="-1144112" y="3419261"/>
                <a:ext cx="521345" cy="457433"/>
              </a:xfrm>
              <a:prstGeom prst="line">
                <a:avLst/>
              </a:prstGeom>
              <a:noFill/>
              <a:ln w="9525" cap="flat" cmpd="sng" algn="ctr">
                <a:solidFill>
                  <a:srgbClr val="FFFFFF">
                    <a:lumMod val="85000"/>
                  </a:srgbClr>
                </a:solidFill>
                <a:prstDash val="sysDot"/>
              </a:ln>
              <a:effectLst/>
            </p:spPr>
          </p:cxnSp>
          <p:cxnSp>
            <p:nvCxnSpPr>
              <p:cNvPr id="19" name="Straight Connector 18"/>
              <p:cNvCxnSpPr/>
              <p:nvPr/>
            </p:nvCxnSpPr>
            <p:spPr>
              <a:xfrm flipH="1">
                <a:off x="-1681665" y="3426228"/>
                <a:ext cx="537553" cy="540143"/>
              </a:xfrm>
              <a:prstGeom prst="line">
                <a:avLst/>
              </a:prstGeom>
              <a:noFill/>
              <a:ln w="9525" cap="flat" cmpd="sng" algn="ctr">
                <a:solidFill>
                  <a:srgbClr val="FFFFFF">
                    <a:lumMod val="85000"/>
                  </a:srgbClr>
                </a:solidFill>
                <a:prstDash val="sysDot"/>
              </a:ln>
              <a:effectLst/>
            </p:spPr>
          </p:cxnSp>
          <p:cxnSp>
            <p:nvCxnSpPr>
              <p:cNvPr id="20" name="Straight Connector 19"/>
              <p:cNvCxnSpPr/>
              <p:nvPr/>
            </p:nvCxnSpPr>
            <p:spPr>
              <a:xfrm>
                <a:off x="-1144112" y="3419261"/>
                <a:ext cx="166699" cy="664325"/>
              </a:xfrm>
              <a:prstGeom prst="line">
                <a:avLst/>
              </a:prstGeom>
              <a:noFill/>
              <a:ln w="9525" cap="flat" cmpd="sng" algn="ctr">
                <a:solidFill>
                  <a:srgbClr val="FFFFFF">
                    <a:lumMod val="85000"/>
                  </a:srgbClr>
                </a:solidFill>
                <a:prstDash val="sysDot"/>
              </a:ln>
              <a:effectLst/>
            </p:spPr>
          </p:cxnSp>
        </p:grpSp>
        <p:sp>
          <p:nvSpPr>
            <p:cNvPr id="11" name="Rectangle 10"/>
            <p:cNvSpPr/>
            <p:nvPr/>
          </p:nvSpPr>
          <p:spPr>
            <a:xfrm>
              <a:off x="7949674" y="-14555"/>
              <a:ext cx="1199244" cy="1199245"/>
            </a:xfrm>
            <a:prstGeom prst="rect">
              <a:avLst/>
            </a:prstGeom>
            <a:solidFill>
              <a:srgbClr val="7FD13B">
                <a:lumMod val="75000"/>
                <a:alpha val="70000"/>
              </a:srgbClr>
            </a:solidFill>
            <a:ln w="19050" cap="flat" cmpd="sng" algn="ctr">
              <a:solidFill>
                <a:srgbClr val="4E5B6F">
                  <a:lumMod val="50000"/>
                </a:srgbClr>
              </a:solidFill>
              <a:prstDash val="solid"/>
            </a:ln>
            <a:effectLst/>
            <a:scene3d>
              <a:camera prst="isometricOffAxis2To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grpSp>
          <p:nvGrpSpPr>
            <p:cNvPr id="12" name="Group 11"/>
            <p:cNvGrpSpPr/>
            <p:nvPr/>
          </p:nvGrpSpPr>
          <p:grpSpPr>
            <a:xfrm>
              <a:off x="9437034" y="314395"/>
              <a:ext cx="371708" cy="1224370"/>
              <a:chOff x="4572000" y="1855118"/>
              <a:chExt cx="321636" cy="1059437"/>
            </a:xfrm>
          </p:grpSpPr>
          <p:sp>
            <p:nvSpPr>
              <p:cNvPr id="13" name="Oval 12"/>
              <p:cNvSpPr/>
              <p:nvPr/>
            </p:nvSpPr>
            <p:spPr>
              <a:xfrm>
                <a:off x="4572000" y="1861737"/>
                <a:ext cx="185966" cy="185966"/>
              </a:xfrm>
              <a:prstGeom prst="ellipse">
                <a:avLst/>
              </a:prstGeom>
              <a:noFill/>
              <a:ln w="190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chemeClr val="bg1"/>
                    </a:solidFill>
                    <a:effectLst/>
                    <a:uLnTx/>
                    <a:uFillTx/>
                    <a:latin typeface="Arial"/>
                    <a:ea typeface="+mn-ea"/>
                    <a:cs typeface="+mn-cs"/>
                  </a:rPr>
                  <a:t>0</a:t>
                </a:r>
                <a:endParaRPr kumimoji="0" lang="en-US" b="1" i="0" u="none" strike="noStrike" kern="0" cap="none" spc="0" normalizeH="0" baseline="0" noProof="0" dirty="0">
                  <a:ln>
                    <a:noFill/>
                  </a:ln>
                  <a:solidFill>
                    <a:schemeClr val="bg1"/>
                  </a:solidFill>
                  <a:effectLst/>
                  <a:uLnTx/>
                  <a:uFillTx/>
                  <a:latin typeface="Arial"/>
                  <a:ea typeface="+mn-ea"/>
                  <a:cs typeface="+mn-cs"/>
                </a:endParaRPr>
              </a:p>
            </p:txBody>
          </p:sp>
          <p:sp>
            <p:nvSpPr>
              <p:cNvPr id="14" name="Oval 13"/>
              <p:cNvSpPr/>
              <p:nvPr/>
            </p:nvSpPr>
            <p:spPr>
              <a:xfrm>
                <a:off x="4572000" y="2177731"/>
                <a:ext cx="185966" cy="185966"/>
              </a:xfrm>
              <a:prstGeom prst="ellipse">
                <a:avLst/>
              </a:prstGeom>
              <a:noFill/>
              <a:ln w="190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chemeClr val="bg1"/>
                    </a:solidFill>
                    <a:effectLst/>
                    <a:uLnTx/>
                    <a:uFillTx/>
                    <a:latin typeface="Arial"/>
                    <a:ea typeface="+mn-ea"/>
                    <a:cs typeface="+mn-cs"/>
                  </a:rPr>
                  <a:t>1</a:t>
                </a:r>
                <a:endParaRPr kumimoji="0" lang="en-US" b="1" i="0" u="none" strike="noStrike" kern="0" cap="none" spc="0" normalizeH="0" baseline="0" noProof="0" dirty="0">
                  <a:ln>
                    <a:noFill/>
                  </a:ln>
                  <a:solidFill>
                    <a:schemeClr val="bg1"/>
                  </a:solidFill>
                  <a:effectLst/>
                  <a:uLnTx/>
                  <a:uFillTx/>
                  <a:latin typeface="Arial"/>
                  <a:ea typeface="+mn-ea"/>
                  <a:cs typeface="+mn-cs"/>
                </a:endParaRPr>
              </a:p>
            </p:txBody>
          </p:sp>
          <p:sp>
            <p:nvSpPr>
              <p:cNvPr id="15" name="Oval 14"/>
              <p:cNvSpPr/>
              <p:nvPr/>
            </p:nvSpPr>
            <p:spPr>
              <a:xfrm>
                <a:off x="4572000" y="2477858"/>
                <a:ext cx="185966" cy="185966"/>
              </a:xfrm>
              <a:prstGeom prst="ellipse">
                <a:avLst/>
              </a:prstGeom>
              <a:noFill/>
              <a:ln w="190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chemeClr val="bg1"/>
                    </a:solidFill>
                    <a:effectLst/>
                    <a:uLnTx/>
                    <a:uFillTx/>
                    <a:latin typeface="Arial"/>
                    <a:ea typeface="+mn-ea"/>
                    <a:cs typeface="+mn-cs"/>
                  </a:rPr>
                  <a:t>2</a:t>
                </a:r>
                <a:endParaRPr kumimoji="0" lang="en-US" b="1" i="0" u="none" strike="noStrike" kern="0" cap="none" spc="0" normalizeH="0" baseline="0" noProof="0" dirty="0">
                  <a:ln>
                    <a:noFill/>
                  </a:ln>
                  <a:solidFill>
                    <a:schemeClr val="bg1"/>
                  </a:solidFill>
                  <a:effectLst/>
                  <a:uLnTx/>
                  <a:uFillTx/>
                  <a:latin typeface="Arial"/>
                  <a:ea typeface="+mn-ea"/>
                  <a:cs typeface="+mn-cs"/>
                </a:endParaRPr>
              </a:p>
            </p:txBody>
          </p:sp>
          <p:sp>
            <p:nvSpPr>
              <p:cNvPr id="16" name="Right Arrow 15"/>
              <p:cNvSpPr/>
              <p:nvPr/>
            </p:nvSpPr>
            <p:spPr>
              <a:xfrm rot="5400000">
                <a:off x="4314562" y="2335482"/>
                <a:ext cx="1059437" cy="98710"/>
              </a:xfrm>
              <a:prstGeom prst="rightArrow">
                <a:avLst>
                  <a:gd name="adj1" fmla="val 38474"/>
                  <a:gd name="adj2" fmla="val 96645"/>
                </a:avLst>
              </a:prstGeom>
              <a:gradFill rotWithShape="1">
                <a:gsLst>
                  <a:gs pos="0">
                    <a:sysClr val="windowText" lastClr="000000">
                      <a:tint val="73000"/>
                      <a:satMod val="150000"/>
                    </a:sysClr>
                  </a:gs>
                  <a:gs pos="25000">
                    <a:sysClr val="windowText" lastClr="000000">
                      <a:tint val="96000"/>
                      <a:shade val="80000"/>
                      <a:satMod val="105000"/>
                    </a:sysClr>
                  </a:gs>
                  <a:gs pos="38000">
                    <a:sysClr val="windowText" lastClr="000000">
                      <a:tint val="96000"/>
                      <a:shade val="59000"/>
                      <a:satMod val="120000"/>
                    </a:sysClr>
                  </a:gs>
                  <a:gs pos="55000">
                    <a:sysClr val="windowText" lastClr="000000">
                      <a:shade val="57000"/>
                      <a:satMod val="120000"/>
                    </a:sysClr>
                  </a:gs>
                  <a:gs pos="80000">
                    <a:sysClr val="windowText" lastClr="000000">
                      <a:shade val="56000"/>
                      <a:satMod val="145000"/>
                    </a:sysClr>
                  </a:gs>
                  <a:gs pos="88000">
                    <a:sysClr val="windowText" lastClr="000000">
                      <a:shade val="63000"/>
                      <a:satMod val="160000"/>
                    </a:sysClr>
                  </a:gs>
                  <a:gs pos="100000">
                    <a:sysClr val="windowText" lastClr="000000">
                      <a:tint val="99555"/>
                      <a:satMod val="155000"/>
                    </a:sysClr>
                  </a:gs>
                </a:gsLst>
                <a:lin ang="5400000" scaled="1"/>
              </a:gra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schemeClr val="bg1"/>
                  </a:solidFill>
                  <a:effectLst/>
                  <a:uLnTx/>
                  <a:uFillTx/>
                  <a:latin typeface="Calibri" pitchFamily="34" charset="0"/>
                  <a:ea typeface="+mn-ea"/>
                  <a:cs typeface="Calibri" pitchFamily="34" charset="0"/>
                </a:endParaRPr>
              </a:p>
            </p:txBody>
          </p:sp>
        </p:grpSp>
      </p:grpSp>
      <p:grpSp>
        <p:nvGrpSpPr>
          <p:cNvPr id="130" name="Group 129"/>
          <p:cNvGrpSpPr/>
          <p:nvPr/>
        </p:nvGrpSpPr>
        <p:grpSpPr>
          <a:xfrm>
            <a:off x="6504480" y="3478740"/>
            <a:ext cx="2369490" cy="2880420"/>
            <a:chOff x="8435344" y="3638357"/>
            <a:chExt cx="2263612" cy="2751712"/>
          </a:xfrm>
        </p:grpSpPr>
        <p:grpSp>
          <p:nvGrpSpPr>
            <p:cNvPr id="131" name="Group 185"/>
            <p:cNvGrpSpPr/>
            <p:nvPr/>
          </p:nvGrpSpPr>
          <p:grpSpPr>
            <a:xfrm>
              <a:off x="9142856" y="4938842"/>
              <a:ext cx="1451230" cy="1451227"/>
              <a:chOff x="1571598" y="3030014"/>
              <a:chExt cx="1655141" cy="1655132"/>
            </a:xfrm>
            <a:solidFill>
              <a:srgbClr val="738AC8">
                <a:lumMod val="75000"/>
                <a:alpha val="50000"/>
              </a:srgbClr>
            </a:solidFill>
            <a:scene3d>
              <a:camera prst="isometricOffAxis2Top"/>
              <a:lightRig rig="threePt" dir="t"/>
            </a:scene3d>
          </p:grpSpPr>
          <p:sp>
            <p:nvSpPr>
              <p:cNvPr id="218" name="Rectangle 217"/>
              <p:cNvSpPr/>
              <p:nvPr/>
            </p:nvSpPr>
            <p:spPr>
              <a:xfrm>
                <a:off x="1985382" y="4478239"/>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19" name="Rectangle 218"/>
              <p:cNvSpPr/>
              <p:nvPr/>
            </p:nvSpPr>
            <p:spPr>
              <a:xfrm>
                <a:off x="2192275" y="4478255"/>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20" name="Rectangle 219"/>
              <p:cNvSpPr/>
              <p:nvPr/>
            </p:nvSpPr>
            <p:spPr>
              <a:xfrm>
                <a:off x="2192275" y="4271364"/>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21" name="Rectangle 220"/>
              <p:cNvSpPr/>
              <p:nvPr/>
            </p:nvSpPr>
            <p:spPr>
              <a:xfrm>
                <a:off x="1571598" y="4064473"/>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22" name="Rectangle 221"/>
              <p:cNvSpPr/>
              <p:nvPr/>
            </p:nvSpPr>
            <p:spPr>
              <a:xfrm>
                <a:off x="1778491" y="4064473"/>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23" name="Rectangle 222"/>
              <p:cNvSpPr/>
              <p:nvPr/>
            </p:nvSpPr>
            <p:spPr>
              <a:xfrm>
                <a:off x="1571598" y="3857582"/>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24" name="Rectangle 223"/>
              <p:cNvSpPr/>
              <p:nvPr/>
            </p:nvSpPr>
            <p:spPr>
              <a:xfrm>
                <a:off x="1778491" y="3857582"/>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25" name="Rectangle 39"/>
              <p:cNvSpPr/>
              <p:nvPr/>
            </p:nvSpPr>
            <p:spPr>
              <a:xfrm>
                <a:off x="1985383" y="4064473"/>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26" name="Rectangle 40"/>
              <p:cNvSpPr/>
              <p:nvPr/>
            </p:nvSpPr>
            <p:spPr>
              <a:xfrm>
                <a:off x="2192276" y="4064471"/>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27" name="Rectangle 41"/>
              <p:cNvSpPr/>
              <p:nvPr/>
            </p:nvSpPr>
            <p:spPr>
              <a:xfrm>
                <a:off x="1985381" y="3857582"/>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28" name="Rectangle 227"/>
              <p:cNvSpPr/>
              <p:nvPr/>
            </p:nvSpPr>
            <p:spPr>
              <a:xfrm>
                <a:off x="3019841" y="4478255"/>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29" name="Rectangle 228"/>
              <p:cNvSpPr/>
              <p:nvPr/>
            </p:nvSpPr>
            <p:spPr>
              <a:xfrm>
                <a:off x="3019841" y="4271364"/>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30" name="Rectangle 229"/>
              <p:cNvSpPr/>
              <p:nvPr/>
            </p:nvSpPr>
            <p:spPr>
              <a:xfrm>
                <a:off x="2399166" y="4064473"/>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31" name="Rectangle 230"/>
              <p:cNvSpPr/>
              <p:nvPr/>
            </p:nvSpPr>
            <p:spPr>
              <a:xfrm>
                <a:off x="2606057" y="4064473"/>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32" name="Rectangle 231"/>
              <p:cNvSpPr/>
              <p:nvPr/>
            </p:nvSpPr>
            <p:spPr>
              <a:xfrm>
                <a:off x="2399166" y="3857580"/>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33" name="Rectangle 232"/>
              <p:cNvSpPr/>
              <p:nvPr/>
            </p:nvSpPr>
            <p:spPr>
              <a:xfrm>
                <a:off x="2606057" y="3857578"/>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34" name="Rectangle 233"/>
              <p:cNvSpPr/>
              <p:nvPr/>
            </p:nvSpPr>
            <p:spPr>
              <a:xfrm>
                <a:off x="2192271" y="3650685"/>
                <a:ext cx="206891"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35" name="Rectangle 234"/>
              <p:cNvSpPr/>
              <p:nvPr/>
            </p:nvSpPr>
            <p:spPr>
              <a:xfrm>
                <a:off x="2192271" y="3443794"/>
                <a:ext cx="206891"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36" name="Rectangle 235"/>
              <p:cNvSpPr/>
              <p:nvPr/>
            </p:nvSpPr>
            <p:spPr>
              <a:xfrm>
                <a:off x="2399169" y="3443794"/>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37" name="Rectangle 236"/>
              <p:cNvSpPr/>
              <p:nvPr/>
            </p:nvSpPr>
            <p:spPr>
              <a:xfrm>
                <a:off x="2606062" y="3443794"/>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38" name="Rectangle 237"/>
              <p:cNvSpPr/>
              <p:nvPr/>
            </p:nvSpPr>
            <p:spPr>
              <a:xfrm>
                <a:off x="3019846" y="3650685"/>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39" name="Rectangle 238"/>
              <p:cNvSpPr/>
              <p:nvPr/>
            </p:nvSpPr>
            <p:spPr>
              <a:xfrm>
                <a:off x="3019846" y="3236898"/>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40" name="Rectangle 239"/>
              <p:cNvSpPr/>
              <p:nvPr/>
            </p:nvSpPr>
            <p:spPr>
              <a:xfrm>
                <a:off x="2812955" y="3030014"/>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41" name="Rectangle 240"/>
              <p:cNvSpPr/>
              <p:nvPr/>
            </p:nvSpPr>
            <p:spPr>
              <a:xfrm>
                <a:off x="3019843" y="3030017"/>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42" name="Rectangle 241"/>
              <p:cNvSpPr/>
              <p:nvPr/>
            </p:nvSpPr>
            <p:spPr>
              <a:xfrm>
                <a:off x="2399169" y="3650685"/>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43" name="Rectangle 242"/>
              <p:cNvSpPr/>
              <p:nvPr/>
            </p:nvSpPr>
            <p:spPr>
              <a:xfrm>
                <a:off x="1985382" y="4271364"/>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44" name="Rectangle 42"/>
              <p:cNvSpPr/>
              <p:nvPr/>
            </p:nvSpPr>
            <p:spPr>
              <a:xfrm>
                <a:off x="2192274" y="3857580"/>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45" name="Rectangle 244"/>
              <p:cNvSpPr/>
              <p:nvPr/>
            </p:nvSpPr>
            <p:spPr>
              <a:xfrm>
                <a:off x="2812950" y="4478255"/>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46" name="Rectangle 245"/>
              <p:cNvSpPr/>
              <p:nvPr/>
            </p:nvSpPr>
            <p:spPr>
              <a:xfrm>
                <a:off x="2812950" y="4271364"/>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47" name="Rectangle 246"/>
              <p:cNvSpPr/>
              <p:nvPr/>
            </p:nvSpPr>
            <p:spPr>
              <a:xfrm>
                <a:off x="2812955" y="3650685"/>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48" name="Rectangle 247"/>
              <p:cNvSpPr/>
              <p:nvPr/>
            </p:nvSpPr>
            <p:spPr>
              <a:xfrm>
                <a:off x="2812955" y="3443794"/>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49" name="Rectangle 248"/>
              <p:cNvSpPr/>
              <p:nvPr/>
            </p:nvSpPr>
            <p:spPr>
              <a:xfrm>
                <a:off x="3019846" y="3443794"/>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50" name="Rectangle 249"/>
              <p:cNvSpPr/>
              <p:nvPr/>
            </p:nvSpPr>
            <p:spPr>
              <a:xfrm>
                <a:off x="2812953" y="3236903"/>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51" name="Rectangle 250"/>
              <p:cNvSpPr/>
              <p:nvPr/>
            </p:nvSpPr>
            <p:spPr>
              <a:xfrm>
                <a:off x="2606060" y="3650685"/>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132" name="Group 131"/>
            <p:cNvGrpSpPr/>
            <p:nvPr/>
          </p:nvGrpSpPr>
          <p:grpSpPr>
            <a:xfrm>
              <a:off x="9162272" y="5145809"/>
              <a:ext cx="1536684" cy="801472"/>
              <a:chOff x="-1965960" y="4353875"/>
              <a:chExt cx="1752600" cy="914085"/>
            </a:xfrm>
          </p:grpSpPr>
          <p:grpSp>
            <p:nvGrpSpPr>
              <p:cNvPr id="178" name="Group 177"/>
              <p:cNvGrpSpPr/>
              <p:nvPr/>
            </p:nvGrpSpPr>
            <p:grpSpPr>
              <a:xfrm>
                <a:off x="-1762760" y="4582475"/>
                <a:ext cx="274320" cy="558485"/>
                <a:chOff x="-1762760" y="4582475"/>
                <a:chExt cx="274320" cy="558485"/>
              </a:xfrm>
            </p:grpSpPr>
            <p:cxnSp>
              <p:nvCxnSpPr>
                <p:cNvPr id="214" name="Straight Connector 213"/>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215" name="Straight Connector 214"/>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216" name="Straight Connector 215"/>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217" name="Straight Connector 216"/>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179" name="Group 178"/>
              <p:cNvGrpSpPr/>
              <p:nvPr/>
            </p:nvGrpSpPr>
            <p:grpSpPr>
              <a:xfrm>
                <a:off x="-1965960" y="4409755"/>
                <a:ext cx="274320" cy="558485"/>
                <a:chOff x="-1762760" y="4582475"/>
                <a:chExt cx="274320" cy="558485"/>
              </a:xfrm>
            </p:grpSpPr>
            <p:cxnSp>
              <p:nvCxnSpPr>
                <p:cNvPr id="210" name="Straight Connector 209"/>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211" name="Straight Connector 210"/>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212" name="Straight Connector 211"/>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213" name="Straight Connector 212"/>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180" name="Group 179"/>
              <p:cNvGrpSpPr/>
              <p:nvPr/>
            </p:nvGrpSpPr>
            <p:grpSpPr>
              <a:xfrm>
                <a:off x="-1590040" y="4470715"/>
                <a:ext cx="274320" cy="558485"/>
                <a:chOff x="-1762760" y="4582475"/>
                <a:chExt cx="274320" cy="558485"/>
              </a:xfrm>
            </p:grpSpPr>
            <p:cxnSp>
              <p:nvCxnSpPr>
                <p:cNvPr id="206" name="Straight Connector 205"/>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207" name="Straight Connector 206"/>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208" name="Straight Connector 207"/>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209" name="Straight Connector 208"/>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181" name="Group 180"/>
              <p:cNvGrpSpPr/>
              <p:nvPr/>
            </p:nvGrpSpPr>
            <p:grpSpPr>
              <a:xfrm>
                <a:off x="-1031240" y="4709475"/>
                <a:ext cx="274320" cy="558485"/>
                <a:chOff x="-1762760" y="4582475"/>
                <a:chExt cx="274320" cy="558485"/>
              </a:xfrm>
            </p:grpSpPr>
            <p:cxnSp>
              <p:nvCxnSpPr>
                <p:cNvPr id="202" name="Straight Connector 201"/>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203" name="Straight Connector 202"/>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204" name="Straight Connector 203"/>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205" name="Straight Connector 204"/>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182" name="Group 181"/>
              <p:cNvGrpSpPr/>
              <p:nvPr/>
            </p:nvGrpSpPr>
            <p:grpSpPr>
              <a:xfrm>
                <a:off x="-1244600" y="4531675"/>
                <a:ext cx="274320" cy="558485"/>
                <a:chOff x="-1762760" y="4582475"/>
                <a:chExt cx="274320" cy="558485"/>
              </a:xfrm>
            </p:grpSpPr>
            <p:cxnSp>
              <p:nvCxnSpPr>
                <p:cNvPr id="198" name="Straight Connector 197"/>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199" name="Straight Connector 198"/>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200" name="Straight Connector 199"/>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201" name="Straight Connector 200"/>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183" name="Group 182"/>
              <p:cNvGrpSpPr/>
              <p:nvPr/>
            </p:nvGrpSpPr>
            <p:grpSpPr>
              <a:xfrm>
                <a:off x="-1046480" y="4419915"/>
                <a:ext cx="274320" cy="558485"/>
                <a:chOff x="-1762760" y="4582475"/>
                <a:chExt cx="274320" cy="558485"/>
              </a:xfrm>
            </p:grpSpPr>
            <p:cxnSp>
              <p:nvCxnSpPr>
                <p:cNvPr id="194" name="Straight Connector 193"/>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195" name="Straight Connector 194"/>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196" name="Straight Connector 195"/>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197" name="Straight Connector 196"/>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184" name="Group 183"/>
              <p:cNvGrpSpPr/>
              <p:nvPr/>
            </p:nvGrpSpPr>
            <p:grpSpPr>
              <a:xfrm>
                <a:off x="-665480" y="4455475"/>
                <a:ext cx="274320" cy="558485"/>
                <a:chOff x="-1762760" y="4582475"/>
                <a:chExt cx="274320" cy="558485"/>
              </a:xfrm>
            </p:grpSpPr>
            <p:cxnSp>
              <p:nvCxnSpPr>
                <p:cNvPr id="190" name="Straight Connector 189"/>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191" name="Straight Connector 190"/>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192" name="Straight Connector 191"/>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193" name="Straight Connector 192"/>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185" name="Group 184"/>
              <p:cNvGrpSpPr/>
              <p:nvPr/>
            </p:nvGrpSpPr>
            <p:grpSpPr>
              <a:xfrm>
                <a:off x="-487680" y="4353875"/>
                <a:ext cx="274320" cy="558485"/>
                <a:chOff x="-1762760" y="4582475"/>
                <a:chExt cx="274320" cy="558485"/>
              </a:xfrm>
            </p:grpSpPr>
            <p:cxnSp>
              <p:nvCxnSpPr>
                <p:cNvPr id="186" name="Straight Connector 185"/>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187" name="Straight Connector 186"/>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188" name="Straight Connector 187"/>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189" name="Straight Connector 188"/>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grpSp>
          <p:nvGrpSpPr>
            <p:cNvPr id="133" name="Group 256"/>
            <p:cNvGrpSpPr/>
            <p:nvPr/>
          </p:nvGrpSpPr>
          <p:grpSpPr>
            <a:xfrm>
              <a:off x="9139446" y="4490016"/>
              <a:ext cx="1451225" cy="1451225"/>
              <a:chOff x="1571604" y="2519756"/>
              <a:chExt cx="1655135" cy="1655135"/>
            </a:xfrm>
            <a:scene3d>
              <a:camera prst="isometricOffAxis2Top"/>
              <a:lightRig rig="threePt" dir="t"/>
            </a:scene3d>
          </p:grpSpPr>
          <p:sp>
            <p:nvSpPr>
              <p:cNvPr id="166" name="Rectangle 165"/>
              <p:cNvSpPr/>
              <p:nvPr/>
            </p:nvSpPr>
            <p:spPr>
              <a:xfrm>
                <a:off x="1571604" y="3761107"/>
                <a:ext cx="413784" cy="413784"/>
              </a:xfrm>
              <a:prstGeom prst="rect">
                <a:avLst/>
              </a:prstGeom>
              <a:solidFill>
                <a:srgbClr val="738AC8">
                  <a:lumMod val="75000"/>
                  <a:alpha val="50000"/>
                </a:srgbClr>
              </a:solidFill>
              <a:ln w="19050" cap="flat" cmpd="sng" algn="ctr">
                <a:solidFill>
                  <a:srgbClr val="738AC8">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67" name="Rectangle 166"/>
              <p:cNvSpPr/>
              <p:nvPr/>
            </p:nvSpPr>
            <p:spPr>
              <a:xfrm>
                <a:off x="1571604" y="3347323"/>
                <a:ext cx="413784" cy="413784"/>
              </a:xfrm>
              <a:prstGeom prst="rect">
                <a:avLst/>
              </a:prstGeom>
              <a:solidFill>
                <a:srgbClr val="7FD13B">
                  <a:lumMod val="75000"/>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68" name="Rectangle 167"/>
              <p:cNvSpPr/>
              <p:nvPr/>
            </p:nvSpPr>
            <p:spPr>
              <a:xfrm>
                <a:off x="1985388" y="3347323"/>
                <a:ext cx="413784" cy="413784"/>
              </a:xfrm>
              <a:prstGeom prst="rect">
                <a:avLst/>
              </a:prstGeom>
              <a:solidFill>
                <a:srgbClr val="7FD13B">
                  <a:lumMod val="75000"/>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69" name="Rectangle 168"/>
              <p:cNvSpPr/>
              <p:nvPr/>
            </p:nvSpPr>
            <p:spPr>
              <a:xfrm>
                <a:off x="2399171" y="3761107"/>
                <a:ext cx="413784" cy="413784"/>
              </a:xfrm>
              <a:prstGeom prst="rect">
                <a:avLst/>
              </a:prstGeom>
              <a:solidFill>
                <a:srgbClr val="738AC8">
                  <a:lumMod val="75000"/>
                  <a:alpha val="50000"/>
                </a:srgbClr>
              </a:solidFill>
              <a:ln w="19050" cap="flat" cmpd="sng" algn="ctr">
                <a:solidFill>
                  <a:srgbClr val="738AC8">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70" name="Rectangle 169"/>
              <p:cNvSpPr/>
              <p:nvPr/>
            </p:nvSpPr>
            <p:spPr>
              <a:xfrm>
                <a:off x="2812955" y="3761107"/>
                <a:ext cx="413784" cy="413784"/>
              </a:xfrm>
              <a:prstGeom prst="rect">
                <a:avLst/>
              </a:prstGeom>
              <a:solidFill>
                <a:srgbClr val="7FD13B">
                  <a:lumMod val="75000"/>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71" name="Rectangle 170"/>
              <p:cNvSpPr/>
              <p:nvPr/>
            </p:nvSpPr>
            <p:spPr>
              <a:xfrm>
                <a:off x="2812955" y="3347323"/>
                <a:ext cx="413784" cy="413784"/>
              </a:xfrm>
              <a:prstGeom prst="rect">
                <a:avLst/>
              </a:prstGeom>
              <a:solidFill>
                <a:srgbClr val="738AC8">
                  <a:lumMod val="75000"/>
                  <a:alpha val="50000"/>
                </a:srgbClr>
              </a:solidFill>
              <a:ln w="19050" cap="flat" cmpd="sng" algn="ctr">
                <a:solidFill>
                  <a:srgbClr val="738AC8">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72" name="Rectangle 171"/>
              <p:cNvSpPr/>
              <p:nvPr/>
            </p:nvSpPr>
            <p:spPr>
              <a:xfrm>
                <a:off x="2812955" y="2933540"/>
                <a:ext cx="413784" cy="413784"/>
              </a:xfrm>
              <a:prstGeom prst="rect">
                <a:avLst/>
              </a:prstGeom>
              <a:solidFill>
                <a:srgbClr val="7FD13B">
                  <a:lumMod val="75000"/>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73" name="Rectangle 172"/>
              <p:cNvSpPr/>
              <p:nvPr/>
            </p:nvSpPr>
            <p:spPr>
              <a:xfrm>
                <a:off x="2399171" y="2519756"/>
                <a:ext cx="413784" cy="413784"/>
              </a:xfrm>
              <a:prstGeom prst="rect">
                <a:avLst/>
              </a:prstGeom>
              <a:solidFill>
                <a:srgbClr val="738AC8">
                  <a:lumMod val="75000"/>
                  <a:alpha val="50000"/>
                </a:srgbClr>
              </a:solidFill>
              <a:ln w="19050" cap="flat" cmpd="sng" algn="ctr">
                <a:solidFill>
                  <a:srgbClr val="738AC8">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74" name="Rectangle 173"/>
              <p:cNvSpPr/>
              <p:nvPr/>
            </p:nvSpPr>
            <p:spPr>
              <a:xfrm>
                <a:off x="2812955" y="2519756"/>
                <a:ext cx="413784" cy="413784"/>
              </a:xfrm>
              <a:prstGeom prst="rect">
                <a:avLst/>
              </a:prstGeom>
              <a:solidFill>
                <a:srgbClr val="7FD13B">
                  <a:lumMod val="75000"/>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75" name="Rectangle 174"/>
              <p:cNvSpPr/>
              <p:nvPr/>
            </p:nvSpPr>
            <p:spPr>
              <a:xfrm>
                <a:off x="1985388" y="3761107"/>
                <a:ext cx="413784" cy="413784"/>
              </a:xfrm>
              <a:prstGeom prst="rect">
                <a:avLst/>
              </a:prstGeom>
              <a:solidFill>
                <a:srgbClr val="7FD13B">
                  <a:lumMod val="75000"/>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76" name="Rectangle 175"/>
              <p:cNvSpPr/>
              <p:nvPr/>
            </p:nvSpPr>
            <p:spPr>
              <a:xfrm>
                <a:off x="2399171" y="3347323"/>
                <a:ext cx="413784" cy="413784"/>
              </a:xfrm>
              <a:prstGeom prst="rect">
                <a:avLst/>
              </a:prstGeom>
              <a:solidFill>
                <a:srgbClr val="7FD13B">
                  <a:lumMod val="75000"/>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77" name="Rectangle 176"/>
              <p:cNvSpPr/>
              <p:nvPr/>
            </p:nvSpPr>
            <p:spPr>
              <a:xfrm>
                <a:off x="2399171" y="2933540"/>
                <a:ext cx="413784" cy="413784"/>
              </a:xfrm>
              <a:prstGeom prst="rect">
                <a:avLst/>
              </a:prstGeom>
              <a:solidFill>
                <a:srgbClr val="7FD13B">
                  <a:lumMod val="75000"/>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134" name="Group 133"/>
            <p:cNvGrpSpPr/>
            <p:nvPr/>
          </p:nvGrpSpPr>
          <p:grpSpPr>
            <a:xfrm>
              <a:off x="9139440" y="4728015"/>
              <a:ext cx="1430345" cy="720815"/>
              <a:chOff x="-1992001" y="3877378"/>
              <a:chExt cx="1631321" cy="822096"/>
            </a:xfrm>
          </p:grpSpPr>
          <p:grpSp>
            <p:nvGrpSpPr>
              <p:cNvPr id="151" name="Group 150"/>
              <p:cNvGrpSpPr/>
              <p:nvPr/>
            </p:nvGrpSpPr>
            <p:grpSpPr>
              <a:xfrm>
                <a:off x="-1992001" y="3974555"/>
                <a:ext cx="539121" cy="603744"/>
                <a:chOff x="-1992001" y="3974555"/>
                <a:chExt cx="539121" cy="603744"/>
              </a:xfrm>
            </p:grpSpPr>
            <p:cxnSp>
              <p:nvCxnSpPr>
                <p:cNvPr id="162" name="Straight Connector 161"/>
                <p:cNvCxnSpPr/>
                <p:nvPr/>
              </p:nvCxnSpPr>
              <p:spPr>
                <a:xfrm flipH="1">
                  <a:off x="-1828800" y="3980437"/>
                  <a:ext cx="137661" cy="423923"/>
                </a:xfrm>
                <a:prstGeom prst="line">
                  <a:avLst/>
                </a:prstGeom>
                <a:noFill/>
                <a:ln w="9525" cap="flat" cmpd="sng" algn="ctr">
                  <a:solidFill>
                    <a:srgbClr val="FFFFFF">
                      <a:lumMod val="85000"/>
                    </a:srgbClr>
                  </a:solidFill>
                  <a:prstDash val="sysDot"/>
                </a:ln>
                <a:effectLst/>
              </p:spPr>
            </p:cxnSp>
            <p:cxnSp>
              <p:nvCxnSpPr>
                <p:cNvPr id="163" name="Straight Connector 162"/>
                <p:cNvCxnSpPr/>
                <p:nvPr/>
              </p:nvCxnSpPr>
              <p:spPr>
                <a:xfrm>
                  <a:off x="-1691139" y="3974555"/>
                  <a:ext cx="238259" cy="495845"/>
                </a:xfrm>
                <a:prstGeom prst="line">
                  <a:avLst/>
                </a:prstGeom>
                <a:noFill/>
                <a:ln w="9525" cap="flat" cmpd="sng" algn="ctr">
                  <a:solidFill>
                    <a:srgbClr val="FFFFFF">
                      <a:lumMod val="85000"/>
                    </a:srgbClr>
                  </a:solidFill>
                  <a:prstDash val="sysDot"/>
                </a:ln>
                <a:effectLst/>
              </p:spPr>
            </p:cxnSp>
            <p:cxnSp>
              <p:nvCxnSpPr>
                <p:cNvPr id="164" name="Straight Connector 163"/>
                <p:cNvCxnSpPr/>
                <p:nvPr/>
              </p:nvCxnSpPr>
              <p:spPr>
                <a:xfrm flipH="1">
                  <a:off x="-1992001" y="3980437"/>
                  <a:ext cx="300863" cy="529530"/>
                </a:xfrm>
                <a:prstGeom prst="line">
                  <a:avLst/>
                </a:prstGeom>
                <a:noFill/>
                <a:ln w="9525" cap="flat" cmpd="sng" algn="ctr">
                  <a:solidFill>
                    <a:srgbClr val="FFFFFF">
                      <a:lumMod val="85000"/>
                    </a:srgbClr>
                  </a:solidFill>
                  <a:prstDash val="sysDot"/>
                </a:ln>
                <a:effectLst/>
              </p:spPr>
            </p:cxnSp>
            <p:cxnSp>
              <p:nvCxnSpPr>
                <p:cNvPr id="165" name="Straight Connector 164"/>
                <p:cNvCxnSpPr/>
                <p:nvPr/>
              </p:nvCxnSpPr>
              <p:spPr>
                <a:xfrm>
                  <a:off x="-1691139" y="3974555"/>
                  <a:ext cx="70371" cy="603744"/>
                </a:xfrm>
                <a:prstGeom prst="line">
                  <a:avLst/>
                </a:prstGeom>
                <a:noFill/>
                <a:ln w="9525" cap="flat" cmpd="sng" algn="ctr">
                  <a:solidFill>
                    <a:srgbClr val="FFFFFF">
                      <a:lumMod val="85000"/>
                    </a:srgbClr>
                  </a:solidFill>
                  <a:prstDash val="sysDot"/>
                </a:ln>
                <a:effectLst/>
              </p:spPr>
            </p:cxnSp>
          </p:grpSp>
          <p:grpSp>
            <p:nvGrpSpPr>
              <p:cNvPr id="152" name="Group 151"/>
              <p:cNvGrpSpPr/>
              <p:nvPr/>
            </p:nvGrpSpPr>
            <p:grpSpPr>
              <a:xfrm>
                <a:off x="-1266549" y="4095730"/>
                <a:ext cx="539121" cy="603744"/>
                <a:chOff x="-1992001" y="3974555"/>
                <a:chExt cx="539121" cy="603744"/>
              </a:xfrm>
            </p:grpSpPr>
            <p:cxnSp>
              <p:nvCxnSpPr>
                <p:cNvPr id="158" name="Straight Connector 157"/>
                <p:cNvCxnSpPr/>
                <p:nvPr/>
              </p:nvCxnSpPr>
              <p:spPr>
                <a:xfrm flipH="1">
                  <a:off x="-1828800" y="3980437"/>
                  <a:ext cx="137661" cy="423923"/>
                </a:xfrm>
                <a:prstGeom prst="line">
                  <a:avLst/>
                </a:prstGeom>
                <a:noFill/>
                <a:ln w="9525" cap="flat" cmpd="sng" algn="ctr">
                  <a:solidFill>
                    <a:srgbClr val="FFFFFF">
                      <a:lumMod val="85000"/>
                    </a:srgbClr>
                  </a:solidFill>
                  <a:prstDash val="sysDot"/>
                </a:ln>
                <a:effectLst/>
              </p:spPr>
            </p:cxnSp>
            <p:cxnSp>
              <p:nvCxnSpPr>
                <p:cNvPr id="159" name="Straight Connector 158"/>
                <p:cNvCxnSpPr/>
                <p:nvPr/>
              </p:nvCxnSpPr>
              <p:spPr>
                <a:xfrm>
                  <a:off x="-1691139" y="3974555"/>
                  <a:ext cx="238259" cy="495845"/>
                </a:xfrm>
                <a:prstGeom prst="line">
                  <a:avLst/>
                </a:prstGeom>
                <a:noFill/>
                <a:ln w="9525" cap="flat" cmpd="sng" algn="ctr">
                  <a:solidFill>
                    <a:srgbClr val="FFFFFF">
                      <a:lumMod val="85000"/>
                    </a:srgbClr>
                  </a:solidFill>
                  <a:prstDash val="sysDot"/>
                </a:ln>
                <a:effectLst/>
              </p:spPr>
            </p:cxnSp>
            <p:cxnSp>
              <p:nvCxnSpPr>
                <p:cNvPr id="160" name="Straight Connector 159"/>
                <p:cNvCxnSpPr/>
                <p:nvPr/>
              </p:nvCxnSpPr>
              <p:spPr>
                <a:xfrm flipH="1">
                  <a:off x="-1992001" y="3980437"/>
                  <a:ext cx="300863" cy="529530"/>
                </a:xfrm>
                <a:prstGeom prst="line">
                  <a:avLst/>
                </a:prstGeom>
                <a:noFill/>
                <a:ln w="9525" cap="flat" cmpd="sng" algn="ctr">
                  <a:solidFill>
                    <a:srgbClr val="FFFFFF">
                      <a:lumMod val="85000"/>
                    </a:srgbClr>
                  </a:solidFill>
                  <a:prstDash val="sysDot"/>
                </a:ln>
                <a:effectLst/>
              </p:spPr>
            </p:cxnSp>
            <p:cxnSp>
              <p:nvCxnSpPr>
                <p:cNvPr id="161" name="Straight Connector 160"/>
                <p:cNvCxnSpPr/>
                <p:nvPr/>
              </p:nvCxnSpPr>
              <p:spPr>
                <a:xfrm>
                  <a:off x="-1691139" y="3974555"/>
                  <a:ext cx="70371" cy="603744"/>
                </a:xfrm>
                <a:prstGeom prst="line">
                  <a:avLst/>
                </a:prstGeom>
                <a:noFill/>
                <a:ln w="9525" cap="flat" cmpd="sng" algn="ctr">
                  <a:solidFill>
                    <a:srgbClr val="FFFFFF">
                      <a:lumMod val="85000"/>
                    </a:srgbClr>
                  </a:solidFill>
                  <a:prstDash val="sysDot"/>
                </a:ln>
                <a:effectLst/>
              </p:spPr>
            </p:cxnSp>
          </p:grpSp>
          <p:grpSp>
            <p:nvGrpSpPr>
              <p:cNvPr id="153" name="Group 152"/>
              <p:cNvGrpSpPr/>
              <p:nvPr/>
            </p:nvGrpSpPr>
            <p:grpSpPr>
              <a:xfrm>
                <a:off x="-922601" y="3877378"/>
                <a:ext cx="561921" cy="577782"/>
                <a:chOff x="-1992001" y="3974555"/>
                <a:chExt cx="561921" cy="577782"/>
              </a:xfrm>
            </p:grpSpPr>
            <p:cxnSp>
              <p:nvCxnSpPr>
                <p:cNvPr id="154" name="Straight Connector 153"/>
                <p:cNvCxnSpPr/>
                <p:nvPr/>
              </p:nvCxnSpPr>
              <p:spPr>
                <a:xfrm flipH="1">
                  <a:off x="-1828800" y="3980437"/>
                  <a:ext cx="137661" cy="423923"/>
                </a:xfrm>
                <a:prstGeom prst="line">
                  <a:avLst/>
                </a:prstGeom>
                <a:noFill/>
                <a:ln w="9525" cap="flat" cmpd="sng" algn="ctr">
                  <a:solidFill>
                    <a:srgbClr val="FFFFFF">
                      <a:lumMod val="85000"/>
                    </a:srgbClr>
                  </a:solidFill>
                  <a:prstDash val="sysDot"/>
                </a:ln>
                <a:effectLst/>
              </p:spPr>
            </p:cxnSp>
            <p:cxnSp>
              <p:nvCxnSpPr>
                <p:cNvPr id="155" name="Straight Connector 154"/>
                <p:cNvCxnSpPr/>
                <p:nvPr/>
              </p:nvCxnSpPr>
              <p:spPr>
                <a:xfrm>
                  <a:off x="-1691139" y="3974555"/>
                  <a:ext cx="261059" cy="466022"/>
                </a:xfrm>
                <a:prstGeom prst="line">
                  <a:avLst/>
                </a:prstGeom>
                <a:noFill/>
                <a:ln w="9525" cap="flat" cmpd="sng" algn="ctr">
                  <a:solidFill>
                    <a:srgbClr val="FFFFFF">
                      <a:lumMod val="85000"/>
                    </a:srgbClr>
                  </a:solidFill>
                  <a:prstDash val="sysDot"/>
                </a:ln>
                <a:effectLst/>
              </p:spPr>
            </p:cxnSp>
            <p:cxnSp>
              <p:nvCxnSpPr>
                <p:cNvPr id="156" name="Straight Connector 155"/>
                <p:cNvCxnSpPr/>
                <p:nvPr/>
              </p:nvCxnSpPr>
              <p:spPr>
                <a:xfrm flipH="1">
                  <a:off x="-1992001" y="3980437"/>
                  <a:ext cx="300863" cy="529530"/>
                </a:xfrm>
                <a:prstGeom prst="line">
                  <a:avLst/>
                </a:prstGeom>
                <a:noFill/>
                <a:ln w="9525" cap="flat" cmpd="sng" algn="ctr">
                  <a:solidFill>
                    <a:srgbClr val="FFFFFF">
                      <a:lumMod val="85000"/>
                    </a:srgbClr>
                  </a:solidFill>
                  <a:prstDash val="sysDot"/>
                </a:ln>
                <a:effectLst/>
              </p:spPr>
            </p:cxnSp>
            <p:cxnSp>
              <p:nvCxnSpPr>
                <p:cNvPr id="157" name="Straight Connector 156"/>
                <p:cNvCxnSpPr/>
                <p:nvPr/>
              </p:nvCxnSpPr>
              <p:spPr>
                <a:xfrm>
                  <a:off x="-1691139" y="3974555"/>
                  <a:ext cx="88339" cy="577782"/>
                </a:xfrm>
                <a:prstGeom prst="line">
                  <a:avLst/>
                </a:prstGeom>
                <a:noFill/>
                <a:ln w="9525" cap="flat" cmpd="sng" algn="ctr">
                  <a:solidFill>
                    <a:srgbClr val="FFFFFF">
                      <a:lumMod val="85000"/>
                    </a:srgbClr>
                  </a:solidFill>
                  <a:prstDash val="sysDot"/>
                </a:ln>
                <a:effectLst/>
              </p:spPr>
            </p:cxnSp>
          </p:grpSp>
        </p:grpSp>
        <p:grpSp>
          <p:nvGrpSpPr>
            <p:cNvPr id="135" name="Group 298"/>
            <p:cNvGrpSpPr/>
            <p:nvPr/>
          </p:nvGrpSpPr>
          <p:grpSpPr>
            <a:xfrm>
              <a:off x="9139444" y="4038070"/>
              <a:ext cx="1451221" cy="1451222"/>
              <a:chOff x="1571601" y="2004307"/>
              <a:chExt cx="1655130" cy="1655132"/>
            </a:xfrm>
            <a:scene3d>
              <a:camera prst="isometricOffAxis2Top"/>
              <a:lightRig rig="threePt" dir="t"/>
            </a:scene3d>
          </p:grpSpPr>
          <p:sp>
            <p:nvSpPr>
              <p:cNvPr id="147" name="Rectangle 146"/>
              <p:cNvSpPr/>
              <p:nvPr/>
            </p:nvSpPr>
            <p:spPr>
              <a:xfrm>
                <a:off x="1571601" y="2004307"/>
                <a:ext cx="827565" cy="827566"/>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48" name="Rectangle 147"/>
              <p:cNvSpPr/>
              <p:nvPr/>
            </p:nvSpPr>
            <p:spPr>
              <a:xfrm>
                <a:off x="1571601" y="2831873"/>
                <a:ext cx="827565" cy="827566"/>
              </a:xfrm>
              <a:prstGeom prst="rect">
                <a:avLst/>
              </a:prstGeom>
              <a:solidFill>
                <a:srgbClr val="7FD13B">
                  <a:lumMod val="75000"/>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49" name="Rectangle 148"/>
              <p:cNvSpPr/>
              <p:nvPr/>
            </p:nvSpPr>
            <p:spPr>
              <a:xfrm>
                <a:off x="2399166" y="2831873"/>
                <a:ext cx="827565" cy="827566"/>
              </a:xfrm>
              <a:prstGeom prst="rect">
                <a:avLst/>
              </a:prstGeom>
              <a:solidFill>
                <a:srgbClr val="7FD13B">
                  <a:lumMod val="75000"/>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50" name="Rectangle 149"/>
              <p:cNvSpPr/>
              <p:nvPr/>
            </p:nvSpPr>
            <p:spPr>
              <a:xfrm>
                <a:off x="2399166" y="2004307"/>
                <a:ext cx="827565" cy="827566"/>
              </a:xfrm>
              <a:prstGeom prst="rect">
                <a:avLst/>
              </a:prstGeom>
              <a:solidFill>
                <a:srgbClr val="7FD13B">
                  <a:lumMod val="75000"/>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136" name="Group 135"/>
            <p:cNvGrpSpPr/>
            <p:nvPr/>
          </p:nvGrpSpPr>
          <p:grpSpPr>
            <a:xfrm>
              <a:off x="9411543" y="4326339"/>
              <a:ext cx="928445" cy="582482"/>
              <a:chOff x="-1681665" y="3419261"/>
              <a:chExt cx="1058898" cy="664325"/>
            </a:xfrm>
          </p:grpSpPr>
          <p:cxnSp>
            <p:nvCxnSpPr>
              <p:cNvPr id="143" name="Straight Connector 142"/>
              <p:cNvCxnSpPr/>
              <p:nvPr/>
            </p:nvCxnSpPr>
            <p:spPr>
              <a:xfrm flipH="1">
                <a:off x="-1371317" y="3426228"/>
                <a:ext cx="227205" cy="347022"/>
              </a:xfrm>
              <a:prstGeom prst="line">
                <a:avLst/>
              </a:prstGeom>
              <a:noFill/>
              <a:ln w="9525" cap="flat" cmpd="sng" algn="ctr">
                <a:solidFill>
                  <a:srgbClr val="FFFFFF">
                    <a:lumMod val="85000"/>
                  </a:srgbClr>
                </a:solidFill>
                <a:prstDash val="sysDot"/>
              </a:ln>
              <a:effectLst/>
            </p:spPr>
          </p:cxnSp>
          <p:cxnSp>
            <p:nvCxnSpPr>
              <p:cNvPr id="144" name="Straight Connector 143"/>
              <p:cNvCxnSpPr/>
              <p:nvPr/>
            </p:nvCxnSpPr>
            <p:spPr>
              <a:xfrm>
                <a:off x="-1144112" y="3419261"/>
                <a:ext cx="521345" cy="457433"/>
              </a:xfrm>
              <a:prstGeom prst="line">
                <a:avLst/>
              </a:prstGeom>
              <a:noFill/>
              <a:ln w="9525" cap="flat" cmpd="sng" algn="ctr">
                <a:solidFill>
                  <a:srgbClr val="FFFFFF">
                    <a:lumMod val="85000"/>
                  </a:srgbClr>
                </a:solidFill>
                <a:prstDash val="sysDot"/>
              </a:ln>
              <a:effectLst/>
            </p:spPr>
          </p:cxnSp>
          <p:cxnSp>
            <p:nvCxnSpPr>
              <p:cNvPr id="145" name="Straight Connector 144"/>
              <p:cNvCxnSpPr/>
              <p:nvPr/>
            </p:nvCxnSpPr>
            <p:spPr>
              <a:xfrm flipH="1">
                <a:off x="-1681665" y="3426228"/>
                <a:ext cx="537553" cy="540143"/>
              </a:xfrm>
              <a:prstGeom prst="line">
                <a:avLst/>
              </a:prstGeom>
              <a:noFill/>
              <a:ln w="9525" cap="flat" cmpd="sng" algn="ctr">
                <a:solidFill>
                  <a:srgbClr val="FFFFFF">
                    <a:lumMod val="85000"/>
                  </a:srgbClr>
                </a:solidFill>
                <a:prstDash val="sysDot"/>
              </a:ln>
              <a:effectLst/>
            </p:spPr>
          </p:cxnSp>
          <p:cxnSp>
            <p:nvCxnSpPr>
              <p:cNvPr id="146" name="Straight Connector 145"/>
              <p:cNvCxnSpPr/>
              <p:nvPr/>
            </p:nvCxnSpPr>
            <p:spPr>
              <a:xfrm>
                <a:off x="-1144112" y="3419261"/>
                <a:ext cx="166699" cy="664325"/>
              </a:xfrm>
              <a:prstGeom prst="line">
                <a:avLst/>
              </a:prstGeom>
              <a:noFill/>
              <a:ln w="9525" cap="flat" cmpd="sng" algn="ctr">
                <a:solidFill>
                  <a:srgbClr val="FFFFFF">
                    <a:lumMod val="85000"/>
                  </a:srgbClr>
                </a:solidFill>
                <a:prstDash val="sysDot"/>
              </a:ln>
              <a:effectLst/>
            </p:spPr>
          </p:cxnSp>
        </p:grpSp>
        <p:sp>
          <p:nvSpPr>
            <p:cNvPr id="137" name="Rectangle 136"/>
            <p:cNvSpPr/>
            <p:nvPr/>
          </p:nvSpPr>
          <p:spPr>
            <a:xfrm>
              <a:off x="9139446" y="3638357"/>
              <a:ext cx="1451225" cy="1451224"/>
            </a:xfrm>
            <a:prstGeom prst="rect">
              <a:avLst/>
            </a:prstGeom>
            <a:solidFill>
              <a:srgbClr val="7FD13B">
                <a:lumMod val="75000"/>
                <a:alpha val="70000"/>
              </a:srgbClr>
            </a:solidFill>
            <a:ln w="19050" cap="flat" cmpd="sng" algn="ctr">
              <a:solidFill>
                <a:srgbClr val="FF0000"/>
              </a:solidFill>
              <a:prstDash val="solid"/>
            </a:ln>
            <a:effectLst/>
            <a:scene3d>
              <a:camera prst="isometricOffAxis2To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nvGrpSpPr>
            <p:cNvPr id="138" name="Group 137"/>
            <p:cNvGrpSpPr/>
            <p:nvPr/>
          </p:nvGrpSpPr>
          <p:grpSpPr>
            <a:xfrm>
              <a:off x="8435344" y="4163281"/>
              <a:ext cx="440598" cy="1333915"/>
              <a:chOff x="7038593" y="2440681"/>
              <a:chExt cx="722261" cy="2186654"/>
            </a:xfrm>
          </p:grpSpPr>
          <p:sp>
            <p:nvSpPr>
              <p:cNvPr id="139" name="Oval 138"/>
              <p:cNvSpPr/>
              <p:nvPr/>
            </p:nvSpPr>
            <p:spPr>
              <a:xfrm>
                <a:off x="7038593" y="3860566"/>
                <a:ext cx="383830" cy="383829"/>
              </a:xfrm>
              <a:prstGeom prst="ellipse">
                <a:avLst/>
              </a:prstGeom>
              <a:noFill/>
              <a:ln w="190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chemeClr val="bg1"/>
                    </a:solidFill>
                    <a:effectLst/>
                    <a:uLnTx/>
                    <a:uFillTx/>
                    <a:latin typeface="Arial"/>
                    <a:ea typeface="+mn-ea"/>
                    <a:cs typeface="+mn-cs"/>
                  </a:rPr>
                  <a:t>0</a:t>
                </a:r>
                <a:endParaRPr kumimoji="0" lang="en-US" sz="1800" b="1" i="0" u="none" strike="noStrike" kern="0" cap="none" spc="0" normalizeH="0" baseline="0" noProof="0" dirty="0">
                  <a:ln>
                    <a:noFill/>
                  </a:ln>
                  <a:solidFill>
                    <a:schemeClr val="bg1"/>
                  </a:solidFill>
                  <a:effectLst/>
                  <a:uLnTx/>
                  <a:uFillTx/>
                  <a:latin typeface="Arial"/>
                  <a:ea typeface="+mn-ea"/>
                  <a:cs typeface="+mn-cs"/>
                </a:endParaRPr>
              </a:p>
            </p:txBody>
          </p:sp>
          <p:sp>
            <p:nvSpPr>
              <p:cNvPr id="140" name="Oval 139"/>
              <p:cNvSpPr/>
              <p:nvPr/>
            </p:nvSpPr>
            <p:spPr>
              <a:xfrm>
                <a:off x="7038593" y="3150179"/>
                <a:ext cx="383830" cy="383829"/>
              </a:xfrm>
              <a:prstGeom prst="ellipse">
                <a:avLst/>
              </a:prstGeom>
              <a:noFill/>
              <a:ln w="190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chemeClr val="bg1"/>
                    </a:solidFill>
                    <a:effectLst/>
                    <a:uLnTx/>
                    <a:uFillTx/>
                    <a:latin typeface="Arial"/>
                    <a:ea typeface="+mn-ea"/>
                    <a:cs typeface="+mn-cs"/>
                  </a:rPr>
                  <a:t>1</a:t>
                </a:r>
                <a:endParaRPr kumimoji="0" lang="en-US" sz="1800" b="1" i="0" u="none" strike="noStrike" kern="0" cap="none" spc="0" normalizeH="0" baseline="0" noProof="0" dirty="0">
                  <a:ln>
                    <a:noFill/>
                  </a:ln>
                  <a:solidFill>
                    <a:schemeClr val="bg1"/>
                  </a:solidFill>
                  <a:effectLst/>
                  <a:uLnTx/>
                  <a:uFillTx/>
                  <a:latin typeface="Arial"/>
                  <a:ea typeface="+mn-ea"/>
                  <a:cs typeface="+mn-cs"/>
                </a:endParaRPr>
              </a:p>
            </p:txBody>
          </p:sp>
          <p:sp>
            <p:nvSpPr>
              <p:cNvPr id="141" name="Oval 140"/>
              <p:cNvSpPr/>
              <p:nvPr/>
            </p:nvSpPr>
            <p:spPr>
              <a:xfrm>
                <a:off x="7038593" y="2467901"/>
                <a:ext cx="383830" cy="383829"/>
              </a:xfrm>
              <a:prstGeom prst="ellipse">
                <a:avLst/>
              </a:prstGeom>
              <a:noFill/>
              <a:ln w="190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chemeClr val="bg1"/>
                    </a:solidFill>
                    <a:effectLst/>
                    <a:uLnTx/>
                    <a:uFillTx/>
                    <a:latin typeface="Arial"/>
                    <a:ea typeface="+mn-ea"/>
                    <a:cs typeface="+mn-cs"/>
                  </a:rPr>
                  <a:t>2</a:t>
                </a:r>
                <a:endParaRPr kumimoji="0" lang="en-US" sz="1800" b="1" i="0" u="none" strike="noStrike" kern="0" cap="none" spc="0" normalizeH="0" baseline="0" noProof="0" dirty="0">
                  <a:ln>
                    <a:noFill/>
                  </a:ln>
                  <a:solidFill>
                    <a:schemeClr val="bg1"/>
                  </a:solidFill>
                  <a:effectLst/>
                  <a:uLnTx/>
                  <a:uFillTx/>
                  <a:latin typeface="Arial"/>
                  <a:ea typeface="+mn-ea"/>
                  <a:cs typeface="+mn-cs"/>
                </a:endParaRPr>
              </a:p>
            </p:txBody>
          </p:sp>
          <p:sp>
            <p:nvSpPr>
              <p:cNvPr id="142" name="Right Arrow 141"/>
              <p:cNvSpPr/>
              <p:nvPr/>
            </p:nvSpPr>
            <p:spPr>
              <a:xfrm rot="5400000" flipH="1">
                <a:off x="6565660" y="3432140"/>
                <a:ext cx="2186654" cy="203735"/>
              </a:xfrm>
              <a:prstGeom prst="rightArrow">
                <a:avLst>
                  <a:gd name="adj1" fmla="val 38474"/>
                  <a:gd name="adj2" fmla="val 96645"/>
                </a:avLst>
              </a:prstGeom>
              <a:gradFill rotWithShape="1">
                <a:gsLst>
                  <a:gs pos="0">
                    <a:srgbClr val="808080">
                      <a:tint val="50000"/>
                      <a:satMod val="300000"/>
                    </a:srgbClr>
                  </a:gs>
                  <a:gs pos="35000">
                    <a:srgbClr val="808080">
                      <a:tint val="37000"/>
                      <a:satMod val="300000"/>
                    </a:srgbClr>
                  </a:gs>
                  <a:gs pos="100000">
                    <a:srgbClr val="808080">
                      <a:tint val="15000"/>
                      <a:satMod val="350000"/>
                    </a:srgbClr>
                  </a:gs>
                </a:gsLst>
                <a:lin ang="16200000" scaled="1"/>
              </a:gradFill>
              <a:ln w="9525" cap="flat" cmpd="sng" algn="ctr">
                <a:solidFill>
                  <a:srgbClr val="80808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chemeClr val="bg1"/>
                  </a:solidFill>
                  <a:effectLst/>
                  <a:uLnTx/>
                  <a:uFillTx/>
                  <a:latin typeface="Calibri" pitchFamily="34" charset="0"/>
                  <a:ea typeface="+mn-ea"/>
                  <a:cs typeface="Calibri" pitchFamily="34" charset="0"/>
                </a:endParaRPr>
              </a:p>
            </p:txBody>
          </p:sp>
        </p:grpSp>
      </p:grpSp>
      <p:pic>
        <p:nvPicPr>
          <p:cNvPr id="252" name="Picture 251"/>
          <p:cNvPicPr>
            <a:picLocks noChangeAspect="1"/>
          </p:cNvPicPr>
          <p:nvPr/>
        </p:nvPicPr>
        <p:blipFill rotWithShape="1">
          <a:blip r:embed="rId3" cstate="print">
            <a:extLst>
              <a:ext uri="{28A0092B-C50C-407E-A947-70E740481C1C}">
                <a14:useLocalDpi xmlns:a14="http://schemas.microsoft.com/office/drawing/2010/main" val="0"/>
              </a:ext>
            </a:extLst>
          </a:blip>
          <a:srcRect l="1701" t="3504" r="918" b="6675"/>
          <a:stretch/>
        </p:blipFill>
        <p:spPr>
          <a:xfrm>
            <a:off x="7737193" y="64098"/>
            <a:ext cx="3173555" cy="2927196"/>
          </a:xfrm>
          <a:prstGeom prst="rect">
            <a:avLst/>
          </a:prstGeom>
          <a:ln w="28575" cap="rnd" cmpd="sng">
            <a:noFill/>
          </a:ln>
        </p:spPr>
      </p:pic>
    </p:spTree>
    <p:extLst>
      <p:ext uri="{BB962C8B-B14F-4D97-AF65-F5344CB8AC3E}">
        <p14:creationId xmlns:p14="http://schemas.microsoft.com/office/powerpoint/2010/main" val="25726553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750"/>
                                  </p:stCondLst>
                                  <p:childTnLst>
                                    <p:set>
                                      <p:cBhvr>
                                        <p:cTn id="13"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Octree</a:t>
            </a:r>
            <a:r>
              <a:rPr lang="en-US" dirty="0"/>
              <a:t> construction (1/2)</a:t>
            </a:r>
            <a:endParaRPr lang="fr-FR" dirty="0"/>
          </a:p>
        </p:txBody>
      </p:sp>
      <p:sp>
        <p:nvSpPr>
          <p:cNvPr id="3" name="Content Placeholder 2"/>
          <p:cNvSpPr>
            <a:spLocks noGrp="1"/>
          </p:cNvSpPr>
          <p:nvPr>
            <p:ph idx="1"/>
          </p:nvPr>
        </p:nvSpPr>
        <p:spPr/>
        <p:txBody>
          <a:bodyPr/>
          <a:lstStyle/>
          <a:p>
            <a:r>
              <a:rPr lang="en-US" dirty="0"/>
              <a:t>Step 1 : Top-down </a:t>
            </a:r>
            <a:r>
              <a:rPr lang="en-US" dirty="0" smtClean="0"/>
              <a:t>construction</a:t>
            </a:r>
          </a:p>
          <a:p>
            <a:pPr lvl="1"/>
            <a:r>
              <a:rPr lang="en-US" dirty="0"/>
              <a:t>For each level from the </a:t>
            </a:r>
            <a:r>
              <a:rPr lang="en-US" dirty="0" smtClean="0"/>
              <a:t>root: </a:t>
            </a:r>
            <a:endParaRPr lang="fr-FR" dirty="0"/>
          </a:p>
        </p:txBody>
      </p:sp>
      <p:grpSp>
        <p:nvGrpSpPr>
          <p:cNvPr id="318" name="Group 317"/>
          <p:cNvGrpSpPr/>
          <p:nvPr/>
        </p:nvGrpSpPr>
        <p:grpSpPr>
          <a:xfrm>
            <a:off x="2435370" y="5180148"/>
            <a:ext cx="2017943" cy="840365"/>
            <a:chOff x="3272616" y="4373673"/>
            <a:chExt cx="2017943" cy="840364"/>
          </a:xfrm>
        </p:grpSpPr>
        <p:grpSp>
          <p:nvGrpSpPr>
            <p:cNvPr id="319" name="Group 318"/>
            <p:cNvGrpSpPr/>
            <p:nvPr/>
          </p:nvGrpSpPr>
          <p:grpSpPr>
            <a:xfrm>
              <a:off x="3272616" y="4373673"/>
              <a:ext cx="2017943" cy="840364"/>
              <a:chOff x="1762173" y="5012200"/>
              <a:chExt cx="1404342" cy="1194304"/>
            </a:xfrm>
          </p:grpSpPr>
          <p:sp>
            <p:nvSpPr>
              <p:cNvPr id="331" name="Rounded Rectangle 330"/>
              <p:cNvSpPr/>
              <p:nvPr/>
            </p:nvSpPr>
            <p:spPr>
              <a:xfrm>
                <a:off x="1762174" y="5012200"/>
                <a:ext cx="1404340" cy="1126130"/>
              </a:xfrm>
              <a:prstGeom prst="roundRect">
                <a:avLst>
                  <a:gd name="adj" fmla="val 7524"/>
                </a:avLst>
              </a:prstGeom>
              <a:solidFill>
                <a:srgbClr val="505C70"/>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32" name="Rounded Rectangle 331"/>
              <p:cNvSpPr/>
              <p:nvPr/>
            </p:nvSpPr>
            <p:spPr>
              <a:xfrm>
                <a:off x="1762173" y="5012891"/>
                <a:ext cx="1404342" cy="1125439"/>
              </a:xfrm>
              <a:prstGeom prst="roundRect">
                <a:avLst>
                  <a:gd name="adj" fmla="val 7524"/>
                </a:avLst>
              </a:prstGeom>
              <a:solidFill>
                <a:srgbClr val="FEB80A">
                  <a:lumMod val="75000"/>
                  <a:alpha val="20000"/>
                </a:srgbClr>
              </a:solidFill>
              <a:ln w="19050" cap="flat" cmpd="sng" algn="ctr">
                <a:solidFill>
                  <a:srgbClr val="FEB80A">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33" name="TextBox 332"/>
              <p:cNvSpPr txBox="1"/>
              <p:nvPr/>
            </p:nvSpPr>
            <p:spPr>
              <a:xfrm>
                <a:off x="2126311" y="5834711"/>
                <a:ext cx="950808" cy="371793"/>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smtClean="0">
                    <a:ln>
                      <a:noFill/>
                    </a:ln>
                    <a:solidFill>
                      <a:sysClr val="window" lastClr="FFFFFF">
                        <a:lumMod val="75000"/>
                      </a:sysClr>
                    </a:solidFill>
                    <a:effectLst/>
                    <a:uLnTx/>
                    <a:uFillTx/>
                  </a:rPr>
                  <a:t>Node pool</a:t>
                </a:r>
                <a:endParaRPr kumimoji="0" lang="en-US" sz="1100" b="0" i="1" u="none" strike="noStrike" kern="0" cap="none" spc="0" normalizeH="0" baseline="0" noProof="0" dirty="0">
                  <a:ln>
                    <a:noFill/>
                  </a:ln>
                  <a:solidFill>
                    <a:sysClr val="window" lastClr="FFFFFF">
                      <a:lumMod val="75000"/>
                    </a:sysClr>
                  </a:solidFill>
                  <a:effectLst/>
                  <a:uLnTx/>
                  <a:uFillTx/>
                </a:endParaRPr>
              </a:p>
            </p:txBody>
          </p:sp>
        </p:grpSp>
        <p:grpSp>
          <p:nvGrpSpPr>
            <p:cNvPr id="320" name="Group 319"/>
            <p:cNvGrpSpPr/>
            <p:nvPr/>
          </p:nvGrpSpPr>
          <p:grpSpPr>
            <a:xfrm>
              <a:off x="4233158" y="4527950"/>
              <a:ext cx="800958" cy="201774"/>
              <a:chOff x="6465445" y="4411998"/>
              <a:chExt cx="800958" cy="201774"/>
            </a:xfrm>
          </p:grpSpPr>
          <p:sp>
            <p:nvSpPr>
              <p:cNvPr id="327" name="Rectangle 326"/>
              <p:cNvSpPr/>
              <p:nvPr/>
            </p:nvSpPr>
            <p:spPr>
              <a:xfrm>
                <a:off x="6465445" y="441199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1</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328" name="Rectangle 327"/>
              <p:cNvSpPr/>
              <p:nvPr/>
            </p:nvSpPr>
            <p:spPr>
              <a:xfrm>
                <a:off x="6667219" y="441199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2</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329" name="Rectangle 328"/>
              <p:cNvSpPr/>
              <p:nvPr/>
            </p:nvSpPr>
            <p:spPr>
              <a:xfrm>
                <a:off x="6868993" y="441199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3</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330" name="Rectangle 329"/>
              <p:cNvSpPr/>
              <p:nvPr/>
            </p:nvSpPr>
            <p:spPr>
              <a:xfrm>
                <a:off x="7064629" y="441199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4</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grpSp>
        <p:grpSp>
          <p:nvGrpSpPr>
            <p:cNvPr id="321" name="Group 320"/>
            <p:cNvGrpSpPr/>
            <p:nvPr/>
          </p:nvGrpSpPr>
          <p:grpSpPr>
            <a:xfrm>
              <a:off x="3330453" y="4529722"/>
              <a:ext cx="800958" cy="201774"/>
              <a:chOff x="7302466" y="4409508"/>
              <a:chExt cx="800958" cy="201774"/>
            </a:xfrm>
          </p:grpSpPr>
          <p:sp>
            <p:nvSpPr>
              <p:cNvPr id="323" name="Rectangle 322"/>
              <p:cNvSpPr/>
              <p:nvPr/>
            </p:nvSpPr>
            <p:spPr>
              <a:xfrm>
                <a:off x="7302466" y="4409508"/>
                <a:ext cx="201774" cy="201774"/>
              </a:xfrm>
              <a:prstGeom prst="rect">
                <a:avLst/>
              </a:prstGeom>
              <a:solidFill>
                <a:srgbClr val="7FD13B"/>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0</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324" name="Rectangle 323"/>
              <p:cNvSpPr/>
              <p:nvPr/>
            </p:nvSpPr>
            <p:spPr>
              <a:xfrm>
                <a:off x="7504240" y="4409508"/>
                <a:ext cx="201774" cy="201774"/>
              </a:xfrm>
              <a:prstGeom prst="rect">
                <a:avLst/>
              </a:prstGeom>
              <a:solidFill>
                <a:sysClr val="window" lastClr="FFFFFF">
                  <a:lumMod val="75000"/>
                </a:sysClr>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325" name="Rectangle 324"/>
              <p:cNvSpPr/>
              <p:nvPr/>
            </p:nvSpPr>
            <p:spPr>
              <a:xfrm>
                <a:off x="7706014" y="4409508"/>
                <a:ext cx="201774" cy="201774"/>
              </a:xfrm>
              <a:prstGeom prst="rect">
                <a:avLst/>
              </a:prstGeom>
              <a:solidFill>
                <a:sysClr val="window" lastClr="FFFFFF">
                  <a:lumMod val="75000"/>
                </a:sysClr>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326" name="Rectangle 325"/>
              <p:cNvSpPr/>
              <p:nvPr/>
            </p:nvSpPr>
            <p:spPr>
              <a:xfrm>
                <a:off x="7901650" y="4409508"/>
                <a:ext cx="201774" cy="201774"/>
              </a:xfrm>
              <a:prstGeom prst="rect">
                <a:avLst/>
              </a:prstGeom>
              <a:solidFill>
                <a:sysClr val="window" lastClr="FFFFFF">
                  <a:lumMod val="75000"/>
                </a:sysClr>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grpSp>
        <p:cxnSp>
          <p:nvCxnSpPr>
            <p:cNvPr id="322" name="Curved Connector 321"/>
            <p:cNvCxnSpPr>
              <a:stCxn id="323" idx="0"/>
              <a:endCxn id="327" idx="0"/>
            </p:cNvCxnSpPr>
            <p:nvPr/>
          </p:nvCxnSpPr>
          <p:spPr>
            <a:xfrm rot="5400000" flipH="1" flipV="1">
              <a:off x="3881806" y="4077484"/>
              <a:ext cx="1772" cy="902705"/>
            </a:xfrm>
            <a:prstGeom prst="curvedConnector3">
              <a:avLst>
                <a:gd name="adj1" fmla="val 5081321"/>
              </a:avLst>
            </a:prstGeom>
            <a:noFill/>
            <a:ln w="19050" cap="flat" cmpd="sng" algn="ctr">
              <a:solidFill>
                <a:srgbClr val="4E5B6F">
                  <a:lumMod val="75000"/>
                </a:srgbClr>
              </a:solidFill>
              <a:prstDash val="solid"/>
              <a:headEnd type="oval" w="sm" len="sm"/>
              <a:tailEnd type="triangle" w="med" len="lg"/>
            </a:ln>
            <a:effectLst>
              <a:outerShdw blurRad="50800" dist="38100" dir="2700000" algn="tl" rotWithShape="0">
                <a:prstClr val="black">
                  <a:alpha val="40000"/>
                </a:prstClr>
              </a:outerShdw>
            </a:effectLst>
          </p:spPr>
        </p:cxnSp>
      </p:grpSp>
      <p:grpSp>
        <p:nvGrpSpPr>
          <p:cNvPr id="937" name="Group 936"/>
          <p:cNvGrpSpPr/>
          <p:nvPr/>
        </p:nvGrpSpPr>
        <p:grpSpPr>
          <a:xfrm>
            <a:off x="2428045" y="3566278"/>
            <a:ext cx="1230170" cy="1464822"/>
            <a:chOff x="2428045" y="3127366"/>
            <a:chExt cx="1230170" cy="1464822"/>
          </a:xfrm>
        </p:grpSpPr>
        <p:grpSp>
          <p:nvGrpSpPr>
            <p:cNvPr id="338" name="Group 337"/>
            <p:cNvGrpSpPr/>
            <p:nvPr/>
          </p:nvGrpSpPr>
          <p:grpSpPr>
            <a:xfrm>
              <a:off x="2469009" y="3214520"/>
              <a:ext cx="216024" cy="1168859"/>
              <a:chOff x="2339752" y="2780928"/>
              <a:chExt cx="312561" cy="1168859"/>
            </a:xfrm>
          </p:grpSpPr>
          <p:sp>
            <p:nvSpPr>
              <p:cNvPr id="339" name="Freeform 338"/>
              <p:cNvSpPr/>
              <p:nvPr/>
            </p:nvSpPr>
            <p:spPr>
              <a:xfrm>
                <a:off x="2339752" y="2780928"/>
                <a:ext cx="312561" cy="61115"/>
              </a:xfrm>
              <a:custGeom>
                <a:avLst/>
                <a:gdLst>
                  <a:gd name="connsiteX0" fmla="*/ 0 w 1430448"/>
                  <a:gd name="connsiteY0" fmla="*/ 308316 h 371733"/>
                  <a:gd name="connsiteX1" fmla="*/ 108642 w 1430448"/>
                  <a:gd name="connsiteY1" fmla="*/ 498 h 371733"/>
                  <a:gd name="connsiteX2" fmla="*/ 307818 w 1430448"/>
                  <a:gd name="connsiteY2" fmla="*/ 371690 h 371733"/>
                  <a:gd name="connsiteX3" fmla="*/ 606583 w 1430448"/>
                  <a:gd name="connsiteY3" fmla="*/ 27659 h 371733"/>
                  <a:gd name="connsiteX4" fmla="*/ 887240 w 1430448"/>
                  <a:gd name="connsiteY4" fmla="*/ 362637 h 371733"/>
                  <a:gd name="connsiteX5" fmla="*/ 1149790 w 1430448"/>
                  <a:gd name="connsiteY5" fmla="*/ 91033 h 371733"/>
                  <a:gd name="connsiteX6" fmla="*/ 1430448 w 1430448"/>
                  <a:gd name="connsiteY6" fmla="*/ 154407 h 371733"/>
                  <a:gd name="connsiteX0" fmla="*/ 0 w 1466661"/>
                  <a:gd name="connsiteY0" fmla="*/ 362147 h 371244"/>
                  <a:gd name="connsiteX1" fmla="*/ 144855 w 1466661"/>
                  <a:gd name="connsiteY1" fmla="*/ 9 h 371244"/>
                  <a:gd name="connsiteX2" fmla="*/ 344031 w 1466661"/>
                  <a:gd name="connsiteY2" fmla="*/ 371201 h 371244"/>
                  <a:gd name="connsiteX3" fmla="*/ 642796 w 1466661"/>
                  <a:gd name="connsiteY3" fmla="*/ 27170 h 371244"/>
                  <a:gd name="connsiteX4" fmla="*/ 923453 w 1466661"/>
                  <a:gd name="connsiteY4" fmla="*/ 362148 h 371244"/>
                  <a:gd name="connsiteX5" fmla="*/ 1186003 w 1466661"/>
                  <a:gd name="connsiteY5" fmla="*/ 90544 h 371244"/>
                  <a:gd name="connsiteX6" fmla="*/ 1466661 w 1466661"/>
                  <a:gd name="connsiteY6" fmla="*/ 153918 h 371244"/>
                  <a:gd name="connsiteX0" fmla="*/ 0 w 1466661"/>
                  <a:gd name="connsiteY0" fmla="*/ 334983 h 344800"/>
                  <a:gd name="connsiteX1" fmla="*/ 172016 w 1466661"/>
                  <a:gd name="connsiteY1" fmla="*/ 99594 h 344800"/>
                  <a:gd name="connsiteX2" fmla="*/ 344031 w 1466661"/>
                  <a:gd name="connsiteY2" fmla="*/ 344037 h 344800"/>
                  <a:gd name="connsiteX3" fmla="*/ 642796 w 1466661"/>
                  <a:gd name="connsiteY3" fmla="*/ 6 h 344800"/>
                  <a:gd name="connsiteX4" fmla="*/ 923453 w 1466661"/>
                  <a:gd name="connsiteY4" fmla="*/ 334984 h 344800"/>
                  <a:gd name="connsiteX5" fmla="*/ 1186003 w 1466661"/>
                  <a:gd name="connsiteY5" fmla="*/ 63380 h 344800"/>
                  <a:gd name="connsiteX6" fmla="*/ 1466661 w 1466661"/>
                  <a:gd name="connsiteY6" fmla="*/ 126754 h 344800"/>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101"/>
                  <a:gd name="connsiteX1" fmla="*/ 172016 w 1466661"/>
                  <a:gd name="connsiteY1" fmla="*/ 99594 h 344101"/>
                  <a:gd name="connsiteX2" fmla="*/ 344031 w 1466661"/>
                  <a:gd name="connsiteY2" fmla="*/ 344037 h 344101"/>
                  <a:gd name="connsiteX3" fmla="*/ 642796 w 1466661"/>
                  <a:gd name="connsiteY3" fmla="*/ 6 h 344101"/>
                  <a:gd name="connsiteX4" fmla="*/ 923453 w 1466661"/>
                  <a:gd name="connsiteY4" fmla="*/ 334984 h 344101"/>
                  <a:gd name="connsiteX5" fmla="*/ 1186003 w 1466661"/>
                  <a:gd name="connsiteY5" fmla="*/ 63380 h 344101"/>
                  <a:gd name="connsiteX6" fmla="*/ 1466661 w 1466661"/>
                  <a:gd name="connsiteY6" fmla="*/ 126754 h 344101"/>
                  <a:gd name="connsiteX0" fmla="*/ 0 w 1466661"/>
                  <a:gd name="connsiteY0" fmla="*/ 334989 h 344106"/>
                  <a:gd name="connsiteX1" fmla="*/ 172016 w 1466661"/>
                  <a:gd name="connsiteY1" fmla="*/ 99600 h 344106"/>
                  <a:gd name="connsiteX2" fmla="*/ 344031 w 1466661"/>
                  <a:gd name="connsiteY2" fmla="*/ 344043 h 344106"/>
                  <a:gd name="connsiteX3" fmla="*/ 642796 w 1466661"/>
                  <a:gd name="connsiteY3" fmla="*/ 12 h 344106"/>
                  <a:gd name="connsiteX4" fmla="*/ 923453 w 1466661"/>
                  <a:gd name="connsiteY4" fmla="*/ 334990 h 344106"/>
                  <a:gd name="connsiteX5" fmla="*/ 1186003 w 1466661"/>
                  <a:gd name="connsiteY5" fmla="*/ 63386 h 344106"/>
                  <a:gd name="connsiteX6" fmla="*/ 1466661 w 1466661"/>
                  <a:gd name="connsiteY6" fmla="*/ 126760 h 344106"/>
                  <a:gd name="connsiteX0" fmla="*/ 0 w 1466661"/>
                  <a:gd name="connsiteY0" fmla="*/ 285097 h 294163"/>
                  <a:gd name="connsiteX1" fmla="*/ 172016 w 1466661"/>
                  <a:gd name="connsiteY1" fmla="*/ 49708 h 294163"/>
                  <a:gd name="connsiteX2" fmla="*/ 344031 w 1466661"/>
                  <a:gd name="connsiteY2" fmla="*/ 294151 h 294163"/>
                  <a:gd name="connsiteX3" fmla="*/ 626893 w 1466661"/>
                  <a:gd name="connsiteY3" fmla="*/ 37584 h 294163"/>
                  <a:gd name="connsiteX4" fmla="*/ 923453 w 1466661"/>
                  <a:gd name="connsiteY4" fmla="*/ 285098 h 294163"/>
                  <a:gd name="connsiteX5" fmla="*/ 1186003 w 1466661"/>
                  <a:gd name="connsiteY5" fmla="*/ 13494 h 294163"/>
                  <a:gd name="connsiteX6" fmla="*/ 1466661 w 1466661"/>
                  <a:gd name="connsiteY6" fmla="*/ 76868 h 294163"/>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4527 h 293616"/>
                  <a:gd name="connsiteX1" fmla="*/ 172016 w 1466661"/>
                  <a:gd name="connsiteY1" fmla="*/ 49138 h 293616"/>
                  <a:gd name="connsiteX2" fmla="*/ 344031 w 1466661"/>
                  <a:gd name="connsiteY2" fmla="*/ 293581 h 293616"/>
                  <a:gd name="connsiteX3" fmla="*/ 547380 w 1466661"/>
                  <a:gd name="connsiteY3" fmla="*/ 68820 h 293616"/>
                  <a:gd name="connsiteX4" fmla="*/ 732621 w 1466661"/>
                  <a:gd name="connsiteY4" fmla="*/ 276577 h 293616"/>
                  <a:gd name="connsiteX5" fmla="*/ 1186003 w 1466661"/>
                  <a:gd name="connsiteY5" fmla="*/ 12924 h 293616"/>
                  <a:gd name="connsiteX6" fmla="*/ 1466661 w 1466661"/>
                  <a:gd name="connsiteY6" fmla="*/ 76298 h 293616"/>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53883 h 262938"/>
                  <a:gd name="connsiteX1" fmla="*/ 172016 w 1466661"/>
                  <a:gd name="connsiteY1" fmla="*/ 18494 h 262938"/>
                  <a:gd name="connsiteX2" fmla="*/ 344031 w 1466661"/>
                  <a:gd name="connsiteY2" fmla="*/ 262937 h 262938"/>
                  <a:gd name="connsiteX3" fmla="*/ 547380 w 1466661"/>
                  <a:gd name="connsiteY3" fmla="*/ 22273 h 262938"/>
                  <a:gd name="connsiteX4" fmla="*/ 732621 w 1466661"/>
                  <a:gd name="connsiteY4" fmla="*/ 245933 h 262938"/>
                  <a:gd name="connsiteX5" fmla="*/ 927586 w 1466661"/>
                  <a:gd name="connsiteY5" fmla="*/ 26012 h 262938"/>
                  <a:gd name="connsiteX6" fmla="*/ 1466661 w 1466661"/>
                  <a:gd name="connsiteY6" fmla="*/ 45654 h 262938"/>
                  <a:gd name="connsiteX0" fmla="*/ 0 w 1466661"/>
                  <a:gd name="connsiteY0" fmla="*/ 241204 h 250259"/>
                  <a:gd name="connsiteX1" fmla="*/ 172016 w 1466661"/>
                  <a:gd name="connsiteY1" fmla="*/ 5815 h 250259"/>
                  <a:gd name="connsiteX2" fmla="*/ 344031 w 1466661"/>
                  <a:gd name="connsiteY2" fmla="*/ 250258 h 250259"/>
                  <a:gd name="connsiteX3" fmla="*/ 547380 w 1466661"/>
                  <a:gd name="connsiteY3" fmla="*/ 9594 h 250259"/>
                  <a:gd name="connsiteX4" fmla="*/ 732621 w 1466661"/>
                  <a:gd name="connsiteY4" fmla="*/ 233254 h 250259"/>
                  <a:gd name="connsiteX5" fmla="*/ 927586 w 1466661"/>
                  <a:gd name="connsiteY5" fmla="*/ 13333 h 250259"/>
                  <a:gd name="connsiteX6" fmla="*/ 1466661 w 1466661"/>
                  <a:gd name="connsiteY6" fmla="*/ 32975 h 250259"/>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7168"/>
                  <a:gd name="connsiteY0" fmla="*/ 235411 h 244466"/>
                  <a:gd name="connsiteX1" fmla="*/ 172016 w 1057168"/>
                  <a:gd name="connsiteY1" fmla="*/ 22 h 244466"/>
                  <a:gd name="connsiteX2" fmla="*/ 344031 w 1057168"/>
                  <a:gd name="connsiteY2" fmla="*/ 244465 h 244466"/>
                  <a:gd name="connsiteX3" fmla="*/ 547380 w 1057168"/>
                  <a:gd name="connsiteY3" fmla="*/ 3801 h 244466"/>
                  <a:gd name="connsiteX4" fmla="*/ 732621 w 1057168"/>
                  <a:gd name="connsiteY4" fmla="*/ 227461 h 244466"/>
                  <a:gd name="connsiteX5" fmla="*/ 927586 w 1057168"/>
                  <a:gd name="connsiteY5" fmla="*/ 7540 h 244466"/>
                  <a:gd name="connsiteX6" fmla="*/ 1057168 w 1057168"/>
                  <a:gd name="connsiteY6" fmla="*/ 237890 h 244466"/>
                  <a:gd name="connsiteX0" fmla="*/ 0 w 1057168"/>
                  <a:gd name="connsiteY0" fmla="*/ 235405 h 244460"/>
                  <a:gd name="connsiteX1" fmla="*/ 172016 w 1057168"/>
                  <a:gd name="connsiteY1" fmla="*/ 16 h 244460"/>
                  <a:gd name="connsiteX2" fmla="*/ 344031 w 1057168"/>
                  <a:gd name="connsiteY2" fmla="*/ 244459 h 244460"/>
                  <a:gd name="connsiteX3" fmla="*/ 547380 w 1057168"/>
                  <a:gd name="connsiteY3" fmla="*/ 3795 h 244460"/>
                  <a:gd name="connsiteX4" fmla="*/ 732621 w 1057168"/>
                  <a:gd name="connsiteY4" fmla="*/ 227455 h 244460"/>
                  <a:gd name="connsiteX5" fmla="*/ 927586 w 1057168"/>
                  <a:gd name="connsiteY5" fmla="*/ 7534 h 244460"/>
                  <a:gd name="connsiteX6" fmla="*/ 1057168 w 1057168"/>
                  <a:gd name="connsiteY6" fmla="*/ 237884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168" h="244460">
                    <a:moveTo>
                      <a:pt x="0" y="235405"/>
                    </a:moveTo>
                    <a:cubicBezTo>
                      <a:pt x="52523" y="104045"/>
                      <a:pt x="102751" y="-1493"/>
                      <a:pt x="172016" y="16"/>
                    </a:cubicBezTo>
                    <a:cubicBezTo>
                      <a:pt x="241281" y="1525"/>
                      <a:pt x="281470" y="243829"/>
                      <a:pt x="344031" y="244459"/>
                    </a:cubicBezTo>
                    <a:cubicBezTo>
                      <a:pt x="406592" y="245089"/>
                      <a:pt x="466712" y="-1322"/>
                      <a:pt x="547380" y="3795"/>
                    </a:cubicBezTo>
                    <a:cubicBezTo>
                      <a:pt x="628048" y="8912"/>
                      <a:pt x="669253" y="226832"/>
                      <a:pt x="732621" y="227455"/>
                    </a:cubicBezTo>
                    <a:cubicBezTo>
                      <a:pt x="795989" y="228078"/>
                      <a:pt x="873495" y="5796"/>
                      <a:pt x="927586" y="7534"/>
                    </a:cubicBezTo>
                    <a:cubicBezTo>
                      <a:pt x="981677" y="9272"/>
                      <a:pt x="1043825" y="172044"/>
                      <a:pt x="1057168" y="237884"/>
                    </a:cubicBezTo>
                  </a:path>
                </a:pathLst>
              </a:cu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40" name="Freeform 339"/>
              <p:cNvSpPr/>
              <p:nvPr/>
            </p:nvSpPr>
            <p:spPr>
              <a:xfrm>
                <a:off x="2339752" y="2959064"/>
                <a:ext cx="312561" cy="61115"/>
              </a:xfrm>
              <a:custGeom>
                <a:avLst/>
                <a:gdLst>
                  <a:gd name="connsiteX0" fmla="*/ 0 w 1430448"/>
                  <a:gd name="connsiteY0" fmla="*/ 308316 h 371733"/>
                  <a:gd name="connsiteX1" fmla="*/ 108642 w 1430448"/>
                  <a:gd name="connsiteY1" fmla="*/ 498 h 371733"/>
                  <a:gd name="connsiteX2" fmla="*/ 307818 w 1430448"/>
                  <a:gd name="connsiteY2" fmla="*/ 371690 h 371733"/>
                  <a:gd name="connsiteX3" fmla="*/ 606583 w 1430448"/>
                  <a:gd name="connsiteY3" fmla="*/ 27659 h 371733"/>
                  <a:gd name="connsiteX4" fmla="*/ 887240 w 1430448"/>
                  <a:gd name="connsiteY4" fmla="*/ 362637 h 371733"/>
                  <a:gd name="connsiteX5" fmla="*/ 1149790 w 1430448"/>
                  <a:gd name="connsiteY5" fmla="*/ 91033 h 371733"/>
                  <a:gd name="connsiteX6" fmla="*/ 1430448 w 1430448"/>
                  <a:gd name="connsiteY6" fmla="*/ 154407 h 371733"/>
                  <a:gd name="connsiteX0" fmla="*/ 0 w 1466661"/>
                  <a:gd name="connsiteY0" fmla="*/ 362147 h 371244"/>
                  <a:gd name="connsiteX1" fmla="*/ 144855 w 1466661"/>
                  <a:gd name="connsiteY1" fmla="*/ 9 h 371244"/>
                  <a:gd name="connsiteX2" fmla="*/ 344031 w 1466661"/>
                  <a:gd name="connsiteY2" fmla="*/ 371201 h 371244"/>
                  <a:gd name="connsiteX3" fmla="*/ 642796 w 1466661"/>
                  <a:gd name="connsiteY3" fmla="*/ 27170 h 371244"/>
                  <a:gd name="connsiteX4" fmla="*/ 923453 w 1466661"/>
                  <a:gd name="connsiteY4" fmla="*/ 362148 h 371244"/>
                  <a:gd name="connsiteX5" fmla="*/ 1186003 w 1466661"/>
                  <a:gd name="connsiteY5" fmla="*/ 90544 h 371244"/>
                  <a:gd name="connsiteX6" fmla="*/ 1466661 w 1466661"/>
                  <a:gd name="connsiteY6" fmla="*/ 153918 h 371244"/>
                  <a:gd name="connsiteX0" fmla="*/ 0 w 1466661"/>
                  <a:gd name="connsiteY0" fmla="*/ 334983 h 344800"/>
                  <a:gd name="connsiteX1" fmla="*/ 172016 w 1466661"/>
                  <a:gd name="connsiteY1" fmla="*/ 99594 h 344800"/>
                  <a:gd name="connsiteX2" fmla="*/ 344031 w 1466661"/>
                  <a:gd name="connsiteY2" fmla="*/ 344037 h 344800"/>
                  <a:gd name="connsiteX3" fmla="*/ 642796 w 1466661"/>
                  <a:gd name="connsiteY3" fmla="*/ 6 h 344800"/>
                  <a:gd name="connsiteX4" fmla="*/ 923453 w 1466661"/>
                  <a:gd name="connsiteY4" fmla="*/ 334984 h 344800"/>
                  <a:gd name="connsiteX5" fmla="*/ 1186003 w 1466661"/>
                  <a:gd name="connsiteY5" fmla="*/ 63380 h 344800"/>
                  <a:gd name="connsiteX6" fmla="*/ 1466661 w 1466661"/>
                  <a:gd name="connsiteY6" fmla="*/ 126754 h 344800"/>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101"/>
                  <a:gd name="connsiteX1" fmla="*/ 172016 w 1466661"/>
                  <a:gd name="connsiteY1" fmla="*/ 99594 h 344101"/>
                  <a:gd name="connsiteX2" fmla="*/ 344031 w 1466661"/>
                  <a:gd name="connsiteY2" fmla="*/ 344037 h 344101"/>
                  <a:gd name="connsiteX3" fmla="*/ 642796 w 1466661"/>
                  <a:gd name="connsiteY3" fmla="*/ 6 h 344101"/>
                  <a:gd name="connsiteX4" fmla="*/ 923453 w 1466661"/>
                  <a:gd name="connsiteY4" fmla="*/ 334984 h 344101"/>
                  <a:gd name="connsiteX5" fmla="*/ 1186003 w 1466661"/>
                  <a:gd name="connsiteY5" fmla="*/ 63380 h 344101"/>
                  <a:gd name="connsiteX6" fmla="*/ 1466661 w 1466661"/>
                  <a:gd name="connsiteY6" fmla="*/ 126754 h 344101"/>
                  <a:gd name="connsiteX0" fmla="*/ 0 w 1466661"/>
                  <a:gd name="connsiteY0" fmla="*/ 334989 h 344106"/>
                  <a:gd name="connsiteX1" fmla="*/ 172016 w 1466661"/>
                  <a:gd name="connsiteY1" fmla="*/ 99600 h 344106"/>
                  <a:gd name="connsiteX2" fmla="*/ 344031 w 1466661"/>
                  <a:gd name="connsiteY2" fmla="*/ 344043 h 344106"/>
                  <a:gd name="connsiteX3" fmla="*/ 642796 w 1466661"/>
                  <a:gd name="connsiteY3" fmla="*/ 12 h 344106"/>
                  <a:gd name="connsiteX4" fmla="*/ 923453 w 1466661"/>
                  <a:gd name="connsiteY4" fmla="*/ 334990 h 344106"/>
                  <a:gd name="connsiteX5" fmla="*/ 1186003 w 1466661"/>
                  <a:gd name="connsiteY5" fmla="*/ 63386 h 344106"/>
                  <a:gd name="connsiteX6" fmla="*/ 1466661 w 1466661"/>
                  <a:gd name="connsiteY6" fmla="*/ 126760 h 344106"/>
                  <a:gd name="connsiteX0" fmla="*/ 0 w 1466661"/>
                  <a:gd name="connsiteY0" fmla="*/ 285097 h 294163"/>
                  <a:gd name="connsiteX1" fmla="*/ 172016 w 1466661"/>
                  <a:gd name="connsiteY1" fmla="*/ 49708 h 294163"/>
                  <a:gd name="connsiteX2" fmla="*/ 344031 w 1466661"/>
                  <a:gd name="connsiteY2" fmla="*/ 294151 h 294163"/>
                  <a:gd name="connsiteX3" fmla="*/ 626893 w 1466661"/>
                  <a:gd name="connsiteY3" fmla="*/ 37584 h 294163"/>
                  <a:gd name="connsiteX4" fmla="*/ 923453 w 1466661"/>
                  <a:gd name="connsiteY4" fmla="*/ 285098 h 294163"/>
                  <a:gd name="connsiteX5" fmla="*/ 1186003 w 1466661"/>
                  <a:gd name="connsiteY5" fmla="*/ 13494 h 294163"/>
                  <a:gd name="connsiteX6" fmla="*/ 1466661 w 1466661"/>
                  <a:gd name="connsiteY6" fmla="*/ 76868 h 294163"/>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4527 h 293616"/>
                  <a:gd name="connsiteX1" fmla="*/ 172016 w 1466661"/>
                  <a:gd name="connsiteY1" fmla="*/ 49138 h 293616"/>
                  <a:gd name="connsiteX2" fmla="*/ 344031 w 1466661"/>
                  <a:gd name="connsiteY2" fmla="*/ 293581 h 293616"/>
                  <a:gd name="connsiteX3" fmla="*/ 547380 w 1466661"/>
                  <a:gd name="connsiteY3" fmla="*/ 68820 h 293616"/>
                  <a:gd name="connsiteX4" fmla="*/ 732621 w 1466661"/>
                  <a:gd name="connsiteY4" fmla="*/ 276577 h 293616"/>
                  <a:gd name="connsiteX5" fmla="*/ 1186003 w 1466661"/>
                  <a:gd name="connsiteY5" fmla="*/ 12924 h 293616"/>
                  <a:gd name="connsiteX6" fmla="*/ 1466661 w 1466661"/>
                  <a:gd name="connsiteY6" fmla="*/ 76298 h 293616"/>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53883 h 262938"/>
                  <a:gd name="connsiteX1" fmla="*/ 172016 w 1466661"/>
                  <a:gd name="connsiteY1" fmla="*/ 18494 h 262938"/>
                  <a:gd name="connsiteX2" fmla="*/ 344031 w 1466661"/>
                  <a:gd name="connsiteY2" fmla="*/ 262937 h 262938"/>
                  <a:gd name="connsiteX3" fmla="*/ 547380 w 1466661"/>
                  <a:gd name="connsiteY3" fmla="*/ 22273 h 262938"/>
                  <a:gd name="connsiteX4" fmla="*/ 732621 w 1466661"/>
                  <a:gd name="connsiteY4" fmla="*/ 245933 h 262938"/>
                  <a:gd name="connsiteX5" fmla="*/ 927586 w 1466661"/>
                  <a:gd name="connsiteY5" fmla="*/ 26012 h 262938"/>
                  <a:gd name="connsiteX6" fmla="*/ 1466661 w 1466661"/>
                  <a:gd name="connsiteY6" fmla="*/ 45654 h 262938"/>
                  <a:gd name="connsiteX0" fmla="*/ 0 w 1466661"/>
                  <a:gd name="connsiteY0" fmla="*/ 241204 h 250259"/>
                  <a:gd name="connsiteX1" fmla="*/ 172016 w 1466661"/>
                  <a:gd name="connsiteY1" fmla="*/ 5815 h 250259"/>
                  <a:gd name="connsiteX2" fmla="*/ 344031 w 1466661"/>
                  <a:gd name="connsiteY2" fmla="*/ 250258 h 250259"/>
                  <a:gd name="connsiteX3" fmla="*/ 547380 w 1466661"/>
                  <a:gd name="connsiteY3" fmla="*/ 9594 h 250259"/>
                  <a:gd name="connsiteX4" fmla="*/ 732621 w 1466661"/>
                  <a:gd name="connsiteY4" fmla="*/ 233254 h 250259"/>
                  <a:gd name="connsiteX5" fmla="*/ 927586 w 1466661"/>
                  <a:gd name="connsiteY5" fmla="*/ 13333 h 250259"/>
                  <a:gd name="connsiteX6" fmla="*/ 1466661 w 1466661"/>
                  <a:gd name="connsiteY6" fmla="*/ 32975 h 250259"/>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7168"/>
                  <a:gd name="connsiteY0" fmla="*/ 235411 h 244466"/>
                  <a:gd name="connsiteX1" fmla="*/ 172016 w 1057168"/>
                  <a:gd name="connsiteY1" fmla="*/ 22 h 244466"/>
                  <a:gd name="connsiteX2" fmla="*/ 344031 w 1057168"/>
                  <a:gd name="connsiteY2" fmla="*/ 244465 h 244466"/>
                  <a:gd name="connsiteX3" fmla="*/ 547380 w 1057168"/>
                  <a:gd name="connsiteY3" fmla="*/ 3801 h 244466"/>
                  <a:gd name="connsiteX4" fmla="*/ 732621 w 1057168"/>
                  <a:gd name="connsiteY4" fmla="*/ 227461 h 244466"/>
                  <a:gd name="connsiteX5" fmla="*/ 927586 w 1057168"/>
                  <a:gd name="connsiteY5" fmla="*/ 7540 h 244466"/>
                  <a:gd name="connsiteX6" fmla="*/ 1057168 w 1057168"/>
                  <a:gd name="connsiteY6" fmla="*/ 237890 h 244466"/>
                  <a:gd name="connsiteX0" fmla="*/ 0 w 1057168"/>
                  <a:gd name="connsiteY0" fmla="*/ 235405 h 244460"/>
                  <a:gd name="connsiteX1" fmla="*/ 172016 w 1057168"/>
                  <a:gd name="connsiteY1" fmla="*/ 16 h 244460"/>
                  <a:gd name="connsiteX2" fmla="*/ 344031 w 1057168"/>
                  <a:gd name="connsiteY2" fmla="*/ 244459 h 244460"/>
                  <a:gd name="connsiteX3" fmla="*/ 547380 w 1057168"/>
                  <a:gd name="connsiteY3" fmla="*/ 3795 h 244460"/>
                  <a:gd name="connsiteX4" fmla="*/ 732621 w 1057168"/>
                  <a:gd name="connsiteY4" fmla="*/ 227455 h 244460"/>
                  <a:gd name="connsiteX5" fmla="*/ 927586 w 1057168"/>
                  <a:gd name="connsiteY5" fmla="*/ 7534 h 244460"/>
                  <a:gd name="connsiteX6" fmla="*/ 1057168 w 1057168"/>
                  <a:gd name="connsiteY6" fmla="*/ 237884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168" h="244460">
                    <a:moveTo>
                      <a:pt x="0" y="235405"/>
                    </a:moveTo>
                    <a:cubicBezTo>
                      <a:pt x="52523" y="104045"/>
                      <a:pt x="102751" y="-1493"/>
                      <a:pt x="172016" y="16"/>
                    </a:cubicBezTo>
                    <a:cubicBezTo>
                      <a:pt x="241281" y="1525"/>
                      <a:pt x="281470" y="243829"/>
                      <a:pt x="344031" y="244459"/>
                    </a:cubicBezTo>
                    <a:cubicBezTo>
                      <a:pt x="406592" y="245089"/>
                      <a:pt x="466712" y="-1322"/>
                      <a:pt x="547380" y="3795"/>
                    </a:cubicBezTo>
                    <a:cubicBezTo>
                      <a:pt x="628048" y="8912"/>
                      <a:pt x="669253" y="226832"/>
                      <a:pt x="732621" y="227455"/>
                    </a:cubicBezTo>
                    <a:cubicBezTo>
                      <a:pt x="795989" y="228078"/>
                      <a:pt x="873495" y="5796"/>
                      <a:pt x="927586" y="7534"/>
                    </a:cubicBezTo>
                    <a:cubicBezTo>
                      <a:pt x="981677" y="9272"/>
                      <a:pt x="1043825" y="172044"/>
                      <a:pt x="1057168" y="237884"/>
                    </a:cubicBezTo>
                  </a:path>
                </a:pathLst>
              </a:cu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41" name="Freeform 340"/>
              <p:cNvSpPr/>
              <p:nvPr/>
            </p:nvSpPr>
            <p:spPr>
              <a:xfrm>
                <a:off x="2339752" y="3149416"/>
                <a:ext cx="312561" cy="61115"/>
              </a:xfrm>
              <a:custGeom>
                <a:avLst/>
                <a:gdLst>
                  <a:gd name="connsiteX0" fmla="*/ 0 w 1430448"/>
                  <a:gd name="connsiteY0" fmla="*/ 308316 h 371733"/>
                  <a:gd name="connsiteX1" fmla="*/ 108642 w 1430448"/>
                  <a:gd name="connsiteY1" fmla="*/ 498 h 371733"/>
                  <a:gd name="connsiteX2" fmla="*/ 307818 w 1430448"/>
                  <a:gd name="connsiteY2" fmla="*/ 371690 h 371733"/>
                  <a:gd name="connsiteX3" fmla="*/ 606583 w 1430448"/>
                  <a:gd name="connsiteY3" fmla="*/ 27659 h 371733"/>
                  <a:gd name="connsiteX4" fmla="*/ 887240 w 1430448"/>
                  <a:gd name="connsiteY4" fmla="*/ 362637 h 371733"/>
                  <a:gd name="connsiteX5" fmla="*/ 1149790 w 1430448"/>
                  <a:gd name="connsiteY5" fmla="*/ 91033 h 371733"/>
                  <a:gd name="connsiteX6" fmla="*/ 1430448 w 1430448"/>
                  <a:gd name="connsiteY6" fmla="*/ 154407 h 371733"/>
                  <a:gd name="connsiteX0" fmla="*/ 0 w 1466661"/>
                  <a:gd name="connsiteY0" fmla="*/ 362147 h 371244"/>
                  <a:gd name="connsiteX1" fmla="*/ 144855 w 1466661"/>
                  <a:gd name="connsiteY1" fmla="*/ 9 h 371244"/>
                  <a:gd name="connsiteX2" fmla="*/ 344031 w 1466661"/>
                  <a:gd name="connsiteY2" fmla="*/ 371201 h 371244"/>
                  <a:gd name="connsiteX3" fmla="*/ 642796 w 1466661"/>
                  <a:gd name="connsiteY3" fmla="*/ 27170 h 371244"/>
                  <a:gd name="connsiteX4" fmla="*/ 923453 w 1466661"/>
                  <a:gd name="connsiteY4" fmla="*/ 362148 h 371244"/>
                  <a:gd name="connsiteX5" fmla="*/ 1186003 w 1466661"/>
                  <a:gd name="connsiteY5" fmla="*/ 90544 h 371244"/>
                  <a:gd name="connsiteX6" fmla="*/ 1466661 w 1466661"/>
                  <a:gd name="connsiteY6" fmla="*/ 153918 h 371244"/>
                  <a:gd name="connsiteX0" fmla="*/ 0 w 1466661"/>
                  <a:gd name="connsiteY0" fmla="*/ 334983 h 344800"/>
                  <a:gd name="connsiteX1" fmla="*/ 172016 w 1466661"/>
                  <a:gd name="connsiteY1" fmla="*/ 99594 h 344800"/>
                  <a:gd name="connsiteX2" fmla="*/ 344031 w 1466661"/>
                  <a:gd name="connsiteY2" fmla="*/ 344037 h 344800"/>
                  <a:gd name="connsiteX3" fmla="*/ 642796 w 1466661"/>
                  <a:gd name="connsiteY3" fmla="*/ 6 h 344800"/>
                  <a:gd name="connsiteX4" fmla="*/ 923453 w 1466661"/>
                  <a:gd name="connsiteY4" fmla="*/ 334984 h 344800"/>
                  <a:gd name="connsiteX5" fmla="*/ 1186003 w 1466661"/>
                  <a:gd name="connsiteY5" fmla="*/ 63380 h 344800"/>
                  <a:gd name="connsiteX6" fmla="*/ 1466661 w 1466661"/>
                  <a:gd name="connsiteY6" fmla="*/ 126754 h 344800"/>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101"/>
                  <a:gd name="connsiteX1" fmla="*/ 172016 w 1466661"/>
                  <a:gd name="connsiteY1" fmla="*/ 99594 h 344101"/>
                  <a:gd name="connsiteX2" fmla="*/ 344031 w 1466661"/>
                  <a:gd name="connsiteY2" fmla="*/ 344037 h 344101"/>
                  <a:gd name="connsiteX3" fmla="*/ 642796 w 1466661"/>
                  <a:gd name="connsiteY3" fmla="*/ 6 h 344101"/>
                  <a:gd name="connsiteX4" fmla="*/ 923453 w 1466661"/>
                  <a:gd name="connsiteY4" fmla="*/ 334984 h 344101"/>
                  <a:gd name="connsiteX5" fmla="*/ 1186003 w 1466661"/>
                  <a:gd name="connsiteY5" fmla="*/ 63380 h 344101"/>
                  <a:gd name="connsiteX6" fmla="*/ 1466661 w 1466661"/>
                  <a:gd name="connsiteY6" fmla="*/ 126754 h 344101"/>
                  <a:gd name="connsiteX0" fmla="*/ 0 w 1466661"/>
                  <a:gd name="connsiteY0" fmla="*/ 334989 h 344106"/>
                  <a:gd name="connsiteX1" fmla="*/ 172016 w 1466661"/>
                  <a:gd name="connsiteY1" fmla="*/ 99600 h 344106"/>
                  <a:gd name="connsiteX2" fmla="*/ 344031 w 1466661"/>
                  <a:gd name="connsiteY2" fmla="*/ 344043 h 344106"/>
                  <a:gd name="connsiteX3" fmla="*/ 642796 w 1466661"/>
                  <a:gd name="connsiteY3" fmla="*/ 12 h 344106"/>
                  <a:gd name="connsiteX4" fmla="*/ 923453 w 1466661"/>
                  <a:gd name="connsiteY4" fmla="*/ 334990 h 344106"/>
                  <a:gd name="connsiteX5" fmla="*/ 1186003 w 1466661"/>
                  <a:gd name="connsiteY5" fmla="*/ 63386 h 344106"/>
                  <a:gd name="connsiteX6" fmla="*/ 1466661 w 1466661"/>
                  <a:gd name="connsiteY6" fmla="*/ 126760 h 344106"/>
                  <a:gd name="connsiteX0" fmla="*/ 0 w 1466661"/>
                  <a:gd name="connsiteY0" fmla="*/ 285097 h 294163"/>
                  <a:gd name="connsiteX1" fmla="*/ 172016 w 1466661"/>
                  <a:gd name="connsiteY1" fmla="*/ 49708 h 294163"/>
                  <a:gd name="connsiteX2" fmla="*/ 344031 w 1466661"/>
                  <a:gd name="connsiteY2" fmla="*/ 294151 h 294163"/>
                  <a:gd name="connsiteX3" fmla="*/ 626893 w 1466661"/>
                  <a:gd name="connsiteY3" fmla="*/ 37584 h 294163"/>
                  <a:gd name="connsiteX4" fmla="*/ 923453 w 1466661"/>
                  <a:gd name="connsiteY4" fmla="*/ 285098 h 294163"/>
                  <a:gd name="connsiteX5" fmla="*/ 1186003 w 1466661"/>
                  <a:gd name="connsiteY5" fmla="*/ 13494 h 294163"/>
                  <a:gd name="connsiteX6" fmla="*/ 1466661 w 1466661"/>
                  <a:gd name="connsiteY6" fmla="*/ 76868 h 294163"/>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4527 h 293616"/>
                  <a:gd name="connsiteX1" fmla="*/ 172016 w 1466661"/>
                  <a:gd name="connsiteY1" fmla="*/ 49138 h 293616"/>
                  <a:gd name="connsiteX2" fmla="*/ 344031 w 1466661"/>
                  <a:gd name="connsiteY2" fmla="*/ 293581 h 293616"/>
                  <a:gd name="connsiteX3" fmla="*/ 547380 w 1466661"/>
                  <a:gd name="connsiteY3" fmla="*/ 68820 h 293616"/>
                  <a:gd name="connsiteX4" fmla="*/ 732621 w 1466661"/>
                  <a:gd name="connsiteY4" fmla="*/ 276577 h 293616"/>
                  <a:gd name="connsiteX5" fmla="*/ 1186003 w 1466661"/>
                  <a:gd name="connsiteY5" fmla="*/ 12924 h 293616"/>
                  <a:gd name="connsiteX6" fmla="*/ 1466661 w 1466661"/>
                  <a:gd name="connsiteY6" fmla="*/ 76298 h 293616"/>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53883 h 262938"/>
                  <a:gd name="connsiteX1" fmla="*/ 172016 w 1466661"/>
                  <a:gd name="connsiteY1" fmla="*/ 18494 h 262938"/>
                  <a:gd name="connsiteX2" fmla="*/ 344031 w 1466661"/>
                  <a:gd name="connsiteY2" fmla="*/ 262937 h 262938"/>
                  <a:gd name="connsiteX3" fmla="*/ 547380 w 1466661"/>
                  <a:gd name="connsiteY3" fmla="*/ 22273 h 262938"/>
                  <a:gd name="connsiteX4" fmla="*/ 732621 w 1466661"/>
                  <a:gd name="connsiteY4" fmla="*/ 245933 h 262938"/>
                  <a:gd name="connsiteX5" fmla="*/ 927586 w 1466661"/>
                  <a:gd name="connsiteY5" fmla="*/ 26012 h 262938"/>
                  <a:gd name="connsiteX6" fmla="*/ 1466661 w 1466661"/>
                  <a:gd name="connsiteY6" fmla="*/ 45654 h 262938"/>
                  <a:gd name="connsiteX0" fmla="*/ 0 w 1466661"/>
                  <a:gd name="connsiteY0" fmla="*/ 241204 h 250259"/>
                  <a:gd name="connsiteX1" fmla="*/ 172016 w 1466661"/>
                  <a:gd name="connsiteY1" fmla="*/ 5815 h 250259"/>
                  <a:gd name="connsiteX2" fmla="*/ 344031 w 1466661"/>
                  <a:gd name="connsiteY2" fmla="*/ 250258 h 250259"/>
                  <a:gd name="connsiteX3" fmla="*/ 547380 w 1466661"/>
                  <a:gd name="connsiteY3" fmla="*/ 9594 h 250259"/>
                  <a:gd name="connsiteX4" fmla="*/ 732621 w 1466661"/>
                  <a:gd name="connsiteY4" fmla="*/ 233254 h 250259"/>
                  <a:gd name="connsiteX5" fmla="*/ 927586 w 1466661"/>
                  <a:gd name="connsiteY5" fmla="*/ 13333 h 250259"/>
                  <a:gd name="connsiteX6" fmla="*/ 1466661 w 1466661"/>
                  <a:gd name="connsiteY6" fmla="*/ 32975 h 250259"/>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7168"/>
                  <a:gd name="connsiteY0" fmla="*/ 235411 h 244466"/>
                  <a:gd name="connsiteX1" fmla="*/ 172016 w 1057168"/>
                  <a:gd name="connsiteY1" fmla="*/ 22 h 244466"/>
                  <a:gd name="connsiteX2" fmla="*/ 344031 w 1057168"/>
                  <a:gd name="connsiteY2" fmla="*/ 244465 h 244466"/>
                  <a:gd name="connsiteX3" fmla="*/ 547380 w 1057168"/>
                  <a:gd name="connsiteY3" fmla="*/ 3801 h 244466"/>
                  <a:gd name="connsiteX4" fmla="*/ 732621 w 1057168"/>
                  <a:gd name="connsiteY4" fmla="*/ 227461 h 244466"/>
                  <a:gd name="connsiteX5" fmla="*/ 927586 w 1057168"/>
                  <a:gd name="connsiteY5" fmla="*/ 7540 h 244466"/>
                  <a:gd name="connsiteX6" fmla="*/ 1057168 w 1057168"/>
                  <a:gd name="connsiteY6" fmla="*/ 237890 h 244466"/>
                  <a:gd name="connsiteX0" fmla="*/ 0 w 1057168"/>
                  <a:gd name="connsiteY0" fmla="*/ 235405 h 244460"/>
                  <a:gd name="connsiteX1" fmla="*/ 172016 w 1057168"/>
                  <a:gd name="connsiteY1" fmla="*/ 16 h 244460"/>
                  <a:gd name="connsiteX2" fmla="*/ 344031 w 1057168"/>
                  <a:gd name="connsiteY2" fmla="*/ 244459 h 244460"/>
                  <a:gd name="connsiteX3" fmla="*/ 547380 w 1057168"/>
                  <a:gd name="connsiteY3" fmla="*/ 3795 h 244460"/>
                  <a:gd name="connsiteX4" fmla="*/ 732621 w 1057168"/>
                  <a:gd name="connsiteY4" fmla="*/ 227455 h 244460"/>
                  <a:gd name="connsiteX5" fmla="*/ 927586 w 1057168"/>
                  <a:gd name="connsiteY5" fmla="*/ 7534 h 244460"/>
                  <a:gd name="connsiteX6" fmla="*/ 1057168 w 1057168"/>
                  <a:gd name="connsiteY6" fmla="*/ 237884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168" h="244460">
                    <a:moveTo>
                      <a:pt x="0" y="235405"/>
                    </a:moveTo>
                    <a:cubicBezTo>
                      <a:pt x="52523" y="104045"/>
                      <a:pt x="102751" y="-1493"/>
                      <a:pt x="172016" y="16"/>
                    </a:cubicBezTo>
                    <a:cubicBezTo>
                      <a:pt x="241281" y="1525"/>
                      <a:pt x="281470" y="243829"/>
                      <a:pt x="344031" y="244459"/>
                    </a:cubicBezTo>
                    <a:cubicBezTo>
                      <a:pt x="406592" y="245089"/>
                      <a:pt x="466712" y="-1322"/>
                      <a:pt x="547380" y="3795"/>
                    </a:cubicBezTo>
                    <a:cubicBezTo>
                      <a:pt x="628048" y="8912"/>
                      <a:pt x="669253" y="226832"/>
                      <a:pt x="732621" y="227455"/>
                    </a:cubicBezTo>
                    <a:cubicBezTo>
                      <a:pt x="795989" y="228078"/>
                      <a:pt x="873495" y="5796"/>
                      <a:pt x="927586" y="7534"/>
                    </a:cubicBezTo>
                    <a:cubicBezTo>
                      <a:pt x="981677" y="9272"/>
                      <a:pt x="1043825" y="172044"/>
                      <a:pt x="1057168" y="237884"/>
                    </a:cubicBezTo>
                  </a:path>
                </a:pathLst>
              </a:cu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42" name="Freeform 341"/>
              <p:cNvSpPr/>
              <p:nvPr/>
            </p:nvSpPr>
            <p:spPr>
              <a:xfrm>
                <a:off x="2339752" y="3342760"/>
                <a:ext cx="312561" cy="61115"/>
              </a:xfrm>
              <a:custGeom>
                <a:avLst/>
                <a:gdLst>
                  <a:gd name="connsiteX0" fmla="*/ 0 w 1430448"/>
                  <a:gd name="connsiteY0" fmla="*/ 308316 h 371733"/>
                  <a:gd name="connsiteX1" fmla="*/ 108642 w 1430448"/>
                  <a:gd name="connsiteY1" fmla="*/ 498 h 371733"/>
                  <a:gd name="connsiteX2" fmla="*/ 307818 w 1430448"/>
                  <a:gd name="connsiteY2" fmla="*/ 371690 h 371733"/>
                  <a:gd name="connsiteX3" fmla="*/ 606583 w 1430448"/>
                  <a:gd name="connsiteY3" fmla="*/ 27659 h 371733"/>
                  <a:gd name="connsiteX4" fmla="*/ 887240 w 1430448"/>
                  <a:gd name="connsiteY4" fmla="*/ 362637 h 371733"/>
                  <a:gd name="connsiteX5" fmla="*/ 1149790 w 1430448"/>
                  <a:gd name="connsiteY5" fmla="*/ 91033 h 371733"/>
                  <a:gd name="connsiteX6" fmla="*/ 1430448 w 1430448"/>
                  <a:gd name="connsiteY6" fmla="*/ 154407 h 371733"/>
                  <a:gd name="connsiteX0" fmla="*/ 0 w 1466661"/>
                  <a:gd name="connsiteY0" fmla="*/ 362147 h 371244"/>
                  <a:gd name="connsiteX1" fmla="*/ 144855 w 1466661"/>
                  <a:gd name="connsiteY1" fmla="*/ 9 h 371244"/>
                  <a:gd name="connsiteX2" fmla="*/ 344031 w 1466661"/>
                  <a:gd name="connsiteY2" fmla="*/ 371201 h 371244"/>
                  <a:gd name="connsiteX3" fmla="*/ 642796 w 1466661"/>
                  <a:gd name="connsiteY3" fmla="*/ 27170 h 371244"/>
                  <a:gd name="connsiteX4" fmla="*/ 923453 w 1466661"/>
                  <a:gd name="connsiteY4" fmla="*/ 362148 h 371244"/>
                  <a:gd name="connsiteX5" fmla="*/ 1186003 w 1466661"/>
                  <a:gd name="connsiteY5" fmla="*/ 90544 h 371244"/>
                  <a:gd name="connsiteX6" fmla="*/ 1466661 w 1466661"/>
                  <a:gd name="connsiteY6" fmla="*/ 153918 h 371244"/>
                  <a:gd name="connsiteX0" fmla="*/ 0 w 1466661"/>
                  <a:gd name="connsiteY0" fmla="*/ 334983 h 344800"/>
                  <a:gd name="connsiteX1" fmla="*/ 172016 w 1466661"/>
                  <a:gd name="connsiteY1" fmla="*/ 99594 h 344800"/>
                  <a:gd name="connsiteX2" fmla="*/ 344031 w 1466661"/>
                  <a:gd name="connsiteY2" fmla="*/ 344037 h 344800"/>
                  <a:gd name="connsiteX3" fmla="*/ 642796 w 1466661"/>
                  <a:gd name="connsiteY3" fmla="*/ 6 h 344800"/>
                  <a:gd name="connsiteX4" fmla="*/ 923453 w 1466661"/>
                  <a:gd name="connsiteY4" fmla="*/ 334984 h 344800"/>
                  <a:gd name="connsiteX5" fmla="*/ 1186003 w 1466661"/>
                  <a:gd name="connsiteY5" fmla="*/ 63380 h 344800"/>
                  <a:gd name="connsiteX6" fmla="*/ 1466661 w 1466661"/>
                  <a:gd name="connsiteY6" fmla="*/ 126754 h 344800"/>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101"/>
                  <a:gd name="connsiteX1" fmla="*/ 172016 w 1466661"/>
                  <a:gd name="connsiteY1" fmla="*/ 99594 h 344101"/>
                  <a:gd name="connsiteX2" fmla="*/ 344031 w 1466661"/>
                  <a:gd name="connsiteY2" fmla="*/ 344037 h 344101"/>
                  <a:gd name="connsiteX3" fmla="*/ 642796 w 1466661"/>
                  <a:gd name="connsiteY3" fmla="*/ 6 h 344101"/>
                  <a:gd name="connsiteX4" fmla="*/ 923453 w 1466661"/>
                  <a:gd name="connsiteY4" fmla="*/ 334984 h 344101"/>
                  <a:gd name="connsiteX5" fmla="*/ 1186003 w 1466661"/>
                  <a:gd name="connsiteY5" fmla="*/ 63380 h 344101"/>
                  <a:gd name="connsiteX6" fmla="*/ 1466661 w 1466661"/>
                  <a:gd name="connsiteY6" fmla="*/ 126754 h 344101"/>
                  <a:gd name="connsiteX0" fmla="*/ 0 w 1466661"/>
                  <a:gd name="connsiteY0" fmla="*/ 334989 h 344106"/>
                  <a:gd name="connsiteX1" fmla="*/ 172016 w 1466661"/>
                  <a:gd name="connsiteY1" fmla="*/ 99600 h 344106"/>
                  <a:gd name="connsiteX2" fmla="*/ 344031 w 1466661"/>
                  <a:gd name="connsiteY2" fmla="*/ 344043 h 344106"/>
                  <a:gd name="connsiteX3" fmla="*/ 642796 w 1466661"/>
                  <a:gd name="connsiteY3" fmla="*/ 12 h 344106"/>
                  <a:gd name="connsiteX4" fmla="*/ 923453 w 1466661"/>
                  <a:gd name="connsiteY4" fmla="*/ 334990 h 344106"/>
                  <a:gd name="connsiteX5" fmla="*/ 1186003 w 1466661"/>
                  <a:gd name="connsiteY5" fmla="*/ 63386 h 344106"/>
                  <a:gd name="connsiteX6" fmla="*/ 1466661 w 1466661"/>
                  <a:gd name="connsiteY6" fmla="*/ 126760 h 344106"/>
                  <a:gd name="connsiteX0" fmla="*/ 0 w 1466661"/>
                  <a:gd name="connsiteY0" fmla="*/ 285097 h 294163"/>
                  <a:gd name="connsiteX1" fmla="*/ 172016 w 1466661"/>
                  <a:gd name="connsiteY1" fmla="*/ 49708 h 294163"/>
                  <a:gd name="connsiteX2" fmla="*/ 344031 w 1466661"/>
                  <a:gd name="connsiteY2" fmla="*/ 294151 h 294163"/>
                  <a:gd name="connsiteX3" fmla="*/ 626893 w 1466661"/>
                  <a:gd name="connsiteY3" fmla="*/ 37584 h 294163"/>
                  <a:gd name="connsiteX4" fmla="*/ 923453 w 1466661"/>
                  <a:gd name="connsiteY4" fmla="*/ 285098 h 294163"/>
                  <a:gd name="connsiteX5" fmla="*/ 1186003 w 1466661"/>
                  <a:gd name="connsiteY5" fmla="*/ 13494 h 294163"/>
                  <a:gd name="connsiteX6" fmla="*/ 1466661 w 1466661"/>
                  <a:gd name="connsiteY6" fmla="*/ 76868 h 294163"/>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4527 h 293616"/>
                  <a:gd name="connsiteX1" fmla="*/ 172016 w 1466661"/>
                  <a:gd name="connsiteY1" fmla="*/ 49138 h 293616"/>
                  <a:gd name="connsiteX2" fmla="*/ 344031 w 1466661"/>
                  <a:gd name="connsiteY2" fmla="*/ 293581 h 293616"/>
                  <a:gd name="connsiteX3" fmla="*/ 547380 w 1466661"/>
                  <a:gd name="connsiteY3" fmla="*/ 68820 h 293616"/>
                  <a:gd name="connsiteX4" fmla="*/ 732621 w 1466661"/>
                  <a:gd name="connsiteY4" fmla="*/ 276577 h 293616"/>
                  <a:gd name="connsiteX5" fmla="*/ 1186003 w 1466661"/>
                  <a:gd name="connsiteY5" fmla="*/ 12924 h 293616"/>
                  <a:gd name="connsiteX6" fmla="*/ 1466661 w 1466661"/>
                  <a:gd name="connsiteY6" fmla="*/ 76298 h 293616"/>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53883 h 262938"/>
                  <a:gd name="connsiteX1" fmla="*/ 172016 w 1466661"/>
                  <a:gd name="connsiteY1" fmla="*/ 18494 h 262938"/>
                  <a:gd name="connsiteX2" fmla="*/ 344031 w 1466661"/>
                  <a:gd name="connsiteY2" fmla="*/ 262937 h 262938"/>
                  <a:gd name="connsiteX3" fmla="*/ 547380 w 1466661"/>
                  <a:gd name="connsiteY3" fmla="*/ 22273 h 262938"/>
                  <a:gd name="connsiteX4" fmla="*/ 732621 w 1466661"/>
                  <a:gd name="connsiteY4" fmla="*/ 245933 h 262938"/>
                  <a:gd name="connsiteX5" fmla="*/ 927586 w 1466661"/>
                  <a:gd name="connsiteY5" fmla="*/ 26012 h 262938"/>
                  <a:gd name="connsiteX6" fmla="*/ 1466661 w 1466661"/>
                  <a:gd name="connsiteY6" fmla="*/ 45654 h 262938"/>
                  <a:gd name="connsiteX0" fmla="*/ 0 w 1466661"/>
                  <a:gd name="connsiteY0" fmla="*/ 241204 h 250259"/>
                  <a:gd name="connsiteX1" fmla="*/ 172016 w 1466661"/>
                  <a:gd name="connsiteY1" fmla="*/ 5815 h 250259"/>
                  <a:gd name="connsiteX2" fmla="*/ 344031 w 1466661"/>
                  <a:gd name="connsiteY2" fmla="*/ 250258 h 250259"/>
                  <a:gd name="connsiteX3" fmla="*/ 547380 w 1466661"/>
                  <a:gd name="connsiteY3" fmla="*/ 9594 h 250259"/>
                  <a:gd name="connsiteX4" fmla="*/ 732621 w 1466661"/>
                  <a:gd name="connsiteY4" fmla="*/ 233254 h 250259"/>
                  <a:gd name="connsiteX5" fmla="*/ 927586 w 1466661"/>
                  <a:gd name="connsiteY5" fmla="*/ 13333 h 250259"/>
                  <a:gd name="connsiteX6" fmla="*/ 1466661 w 1466661"/>
                  <a:gd name="connsiteY6" fmla="*/ 32975 h 250259"/>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7168"/>
                  <a:gd name="connsiteY0" fmla="*/ 235411 h 244466"/>
                  <a:gd name="connsiteX1" fmla="*/ 172016 w 1057168"/>
                  <a:gd name="connsiteY1" fmla="*/ 22 h 244466"/>
                  <a:gd name="connsiteX2" fmla="*/ 344031 w 1057168"/>
                  <a:gd name="connsiteY2" fmla="*/ 244465 h 244466"/>
                  <a:gd name="connsiteX3" fmla="*/ 547380 w 1057168"/>
                  <a:gd name="connsiteY3" fmla="*/ 3801 h 244466"/>
                  <a:gd name="connsiteX4" fmla="*/ 732621 w 1057168"/>
                  <a:gd name="connsiteY4" fmla="*/ 227461 h 244466"/>
                  <a:gd name="connsiteX5" fmla="*/ 927586 w 1057168"/>
                  <a:gd name="connsiteY5" fmla="*/ 7540 h 244466"/>
                  <a:gd name="connsiteX6" fmla="*/ 1057168 w 1057168"/>
                  <a:gd name="connsiteY6" fmla="*/ 237890 h 244466"/>
                  <a:gd name="connsiteX0" fmla="*/ 0 w 1057168"/>
                  <a:gd name="connsiteY0" fmla="*/ 235405 h 244460"/>
                  <a:gd name="connsiteX1" fmla="*/ 172016 w 1057168"/>
                  <a:gd name="connsiteY1" fmla="*/ 16 h 244460"/>
                  <a:gd name="connsiteX2" fmla="*/ 344031 w 1057168"/>
                  <a:gd name="connsiteY2" fmla="*/ 244459 h 244460"/>
                  <a:gd name="connsiteX3" fmla="*/ 547380 w 1057168"/>
                  <a:gd name="connsiteY3" fmla="*/ 3795 h 244460"/>
                  <a:gd name="connsiteX4" fmla="*/ 732621 w 1057168"/>
                  <a:gd name="connsiteY4" fmla="*/ 227455 h 244460"/>
                  <a:gd name="connsiteX5" fmla="*/ 927586 w 1057168"/>
                  <a:gd name="connsiteY5" fmla="*/ 7534 h 244460"/>
                  <a:gd name="connsiteX6" fmla="*/ 1057168 w 1057168"/>
                  <a:gd name="connsiteY6" fmla="*/ 237884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168" h="244460">
                    <a:moveTo>
                      <a:pt x="0" y="235405"/>
                    </a:moveTo>
                    <a:cubicBezTo>
                      <a:pt x="52523" y="104045"/>
                      <a:pt x="102751" y="-1493"/>
                      <a:pt x="172016" y="16"/>
                    </a:cubicBezTo>
                    <a:cubicBezTo>
                      <a:pt x="241281" y="1525"/>
                      <a:pt x="281470" y="243829"/>
                      <a:pt x="344031" y="244459"/>
                    </a:cubicBezTo>
                    <a:cubicBezTo>
                      <a:pt x="406592" y="245089"/>
                      <a:pt x="466712" y="-1322"/>
                      <a:pt x="547380" y="3795"/>
                    </a:cubicBezTo>
                    <a:cubicBezTo>
                      <a:pt x="628048" y="8912"/>
                      <a:pt x="669253" y="226832"/>
                      <a:pt x="732621" y="227455"/>
                    </a:cubicBezTo>
                    <a:cubicBezTo>
                      <a:pt x="795989" y="228078"/>
                      <a:pt x="873495" y="5796"/>
                      <a:pt x="927586" y="7534"/>
                    </a:cubicBezTo>
                    <a:cubicBezTo>
                      <a:pt x="981677" y="9272"/>
                      <a:pt x="1043825" y="172044"/>
                      <a:pt x="1057168" y="237884"/>
                    </a:cubicBezTo>
                  </a:path>
                </a:pathLst>
              </a:cu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43" name="Freeform 342"/>
              <p:cNvSpPr/>
              <p:nvPr/>
            </p:nvSpPr>
            <p:spPr>
              <a:xfrm>
                <a:off x="2339752" y="3522456"/>
                <a:ext cx="312561" cy="61115"/>
              </a:xfrm>
              <a:custGeom>
                <a:avLst/>
                <a:gdLst>
                  <a:gd name="connsiteX0" fmla="*/ 0 w 1430448"/>
                  <a:gd name="connsiteY0" fmla="*/ 308316 h 371733"/>
                  <a:gd name="connsiteX1" fmla="*/ 108642 w 1430448"/>
                  <a:gd name="connsiteY1" fmla="*/ 498 h 371733"/>
                  <a:gd name="connsiteX2" fmla="*/ 307818 w 1430448"/>
                  <a:gd name="connsiteY2" fmla="*/ 371690 h 371733"/>
                  <a:gd name="connsiteX3" fmla="*/ 606583 w 1430448"/>
                  <a:gd name="connsiteY3" fmla="*/ 27659 h 371733"/>
                  <a:gd name="connsiteX4" fmla="*/ 887240 w 1430448"/>
                  <a:gd name="connsiteY4" fmla="*/ 362637 h 371733"/>
                  <a:gd name="connsiteX5" fmla="*/ 1149790 w 1430448"/>
                  <a:gd name="connsiteY5" fmla="*/ 91033 h 371733"/>
                  <a:gd name="connsiteX6" fmla="*/ 1430448 w 1430448"/>
                  <a:gd name="connsiteY6" fmla="*/ 154407 h 371733"/>
                  <a:gd name="connsiteX0" fmla="*/ 0 w 1466661"/>
                  <a:gd name="connsiteY0" fmla="*/ 362147 h 371244"/>
                  <a:gd name="connsiteX1" fmla="*/ 144855 w 1466661"/>
                  <a:gd name="connsiteY1" fmla="*/ 9 h 371244"/>
                  <a:gd name="connsiteX2" fmla="*/ 344031 w 1466661"/>
                  <a:gd name="connsiteY2" fmla="*/ 371201 h 371244"/>
                  <a:gd name="connsiteX3" fmla="*/ 642796 w 1466661"/>
                  <a:gd name="connsiteY3" fmla="*/ 27170 h 371244"/>
                  <a:gd name="connsiteX4" fmla="*/ 923453 w 1466661"/>
                  <a:gd name="connsiteY4" fmla="*/ 362148 h 371244"/>
                  <a:gd name="connsiteX5" fmla="*/ 1186003 w 1466661"/>
                  <a:gd name="connsiteY5" fmla="*/ 90544 h 371244"/>
                  <a:gd name="connsiteX6" fmla="*/ 1466661 w 1466661"/>
                  <a:gd name="connsiteY6" fmla="*/ 153918 h 371244"/>
                  <a:gd name="connsiteX0" fmla="*/ 0 w 1466661"/>
                  <a:gd name="connsiteY0" fmla="*/ 334983 h 344800"/>
                  <a:gd name="connsiteX1" fmla="*/ 172016 w 1466661"/>
                  <a:gd name="connsiteY1" fmla="*/ 99594 h 344800"/>
                  <a:gd name="connsiteX2" fmla="*/ 344031 w 1466661"/>
                  <a:gd name="connsiteY2" fmla="*/ 344037 h 344800"/>
                  <a:gd name="connsiteX3" fmla="*/ 642796 w 1466661"/>
                  <a:gd name="connsiteY3" fmla="*/ 6 h 344800"/>
                  <a:gd name="connsiteX4" fmla="*/ 923453 w 1466661"/>
                  <a:gd name="connsiteY4" fmla="*/ 334984 h 344800"/>
                  <a:gd name="connsiteX5" fmla="*/ 1186003 w 1466661"/>
                  <a:gd name="connsiteY5" fmla="*/ 63380 h 344800"/>
                  <a:gd name="connsiteX6" fmla="*/ 1466661 w 1466661"/>
                  <a:gd name="connsiteY6" fmla="*/ 126754 h 344800"/>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101"/>
                  <a:gd name="connsiteX1" fmla="*/ 172016 w 1466661"/>
                  <a:gd name="connsiteY1" fmla="*/ 99594 h 344101"/>
                  <a:gd name="connsiteX2" fmla="*/ 344031 w 1466661"/>
                  <a:gd name="connsiteY2" fmla="*/ 344037 h 344101"/>
                  <a:gd name="connsiteX3" fmla="*/ 642796 w 1466661"/>
                  <a:gd name="connsiteY3" fmla="*/ 6 h 344101"/>
                  <a:gd name="connsiteX4" fmla="*/ 923453 w 1466661"/>
                  <a:gd name="connsiteY4" fmla="*/ 334984 h 344101"/>
                  <a:gd name="connsiteX5" fmla="*/ 1186003 w 1466661"/>
                  <a:gd name="connsiteY5" fmla="*/ 63380 h 344101"/>
                  <a:gd name="connsiteX6" fmla="*/ 1466661 w 1466661"/>
                  <a:gd name="connsiteY6" fmla="*/ 126754 h 344101"/>
                  <a:gd name="connsiteX0" fmla="*/ 0 w 1466661"/>
                  <a:gd name="connsiteY0" fmla="*/ 334989 h 344106"/>
                  <a:gd name="connsiteX1" fmla="*/ 172016 w 1466661"/>
                  <a:gd name="connsiteY1" fmla="*/ 99600 h 344106"/>
                  <a:gd name="connsiteX2" fmla="*/ 344031 w 1466661"/>
                  <a:gd name="connsiteY2" fmla="*/ 344043 h 344106"/>
                  <a:gd name="connsiteX3" fmla="*/ 642796 w 1466661"/>
                  <a:gd name="connsiteY3" fmla="*/ 12 h 344106"/>
                  <a:gd name="connsiteX4" fmla="*/ 923453 w 1466661"/>
                  <a:gd name="connsiteY4" fmla="*/ 334990 h 344106"/>
                  <a:gd name="connsiteX5" fmla="*/ 1186003 w 1466661"/>
                  <a:gd name="connsiteY5" fmla="*/ 63386 h 344106"/>
                  <a:gd name="connsiteX6" fmla="*/ 1466661 w 1466661"/>
                  <a:gd name="connsiteY6" fmla="*/ 126760 h 344106"/>
                  <a:gd name="connsiteX0" fmla="*/ 0 w 1466661"/>
                  <a:gd name="connsiteY0" fmla="*/ 285097 h 294163"/>
                  <a:gd name="connsiteX1" fmla="*/ 172016 w 1466661"/>
                  <a:gd name="connsiteY1" fmla="*/ 49708 h 294163"/>
                  <a:gd name="connsiteX2" fmla="*/ 344031 w 1466661"/>
                  <a:gd name="connsiteY2" fmla="*/ 294151 h 294163"/>
                  <a:gd name="connsiteX3" fmla="*/ 626893 w 1466661"/>
                  <a:gd name="connsiteY3" fmla="*/ 37584 h 294163"/>
                  <a:gd name="connsiteX4" fmla="*/ 923453 w 1466661"/>
                  <a:gd name="connsiteY4" fmla="*/ 285098 h 294163"/>
                  <a:gd name="connsiteX5" fmla="*/ 1186003 w 1466661"/>
                  <a:gd name="connsiteY5" fmla="*/ 13494 h 294163"/>
                  <a:gd name="connsiteX6" fmla="*/ 1466661 w 1466661"/>
                  <a:gd name="connsiteY6" fmla="*/ 76868 h 294163"/>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4527 h 293616"/>
                  <a:gd name="connsiteX1" fmla="*/ 172016 w 1466661"/>
                  <a:gd name="connsiteY1" fmla="*/ 49138 h 293616"/>
                  <a:gd name="connsiteX2" fmla="*/ 344031 w 1466661"/>
                  <a:gd name="connsiteY2" fmla="*/ 293581 h 293616"/>
                  <a:gd name="connsiteX3" fmla="*/ 547380 w 1466661"/>
                  <a:gd name="connsiteY3" fmla="*/ 68820 h 293616"/>
                  <a:gd name="connsiteX4" fmla="*/ 732621 w 1466661"/>
                  <a:gd name="connsiteY4" fmla="*/ 276577 h 293616"/>
                  <a:gd name="connsiteX5" fmla="*/ 1186003 w 1466661"/>
                  <a:gd name="connsiteY5" fmla="*/ 12924 h 293616"/>
                  <a:gd name="connsiteX6" fmla="*/ 1466661 w 1466661"/>
                  <a:gd name="connsiteY6" fmla="*/ 76298 h 293616"/>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53883 h 262938"/>
                  <a:gd name="connsiteX1" fmla="*/ 172016 w 1466661"/>
                  <a:gd name="connsiteY1" fmla="*/ 18494 h 262938"/>
                  <a:gd name="connsiteX2" fmla="*/ 344031 w 1466661"/>
                  <a:gd name="connsiteY2" fmla="*/ 262937 h 262938"/>
                  <a:gd name="connsiteX3" fmla="*/ 547380 w 1466661"/>
                  <a:gd name="connsiteY3" fmla="*/ 22273 h 262938"/>
                  <a:gd name="connsiteX4" fmla="*/ 732621 w 1466661"/>
                  <a:gd name="connsiteY4" fmla="*/ 245933 h 262938"/>
                  <a:gd name="connsiteX5" fmla="*/ 927586 w 1466661"/>
                  <a:gd name="connsiteY5" fmla="*/ 26012 h 262938"/>
                  <a:gd name="connsiteX6" fmla="*/ 1466661 w 1466661"/>
                  <a:gd name="connsiteY6" fmla="*/ 45654 h 262938"/>
                  <a:gd name="connsiteX0" fmla="*/ 0 w 1466661"/>
                  <a:gd name="connsiteY0" fmla="*/ 241204 h 250259"/>
                  <a:gd name="connsiteX1" fmla="*/ 172016 w 1466661"/>
                  <a:gd name="connsiteY1" fmla="*/ 5815 h 250259"/>
                  <a:gd name="connsiteX2" fmla="*/ 344031 w 1466661"/>
                  <a:gd name="connsiteY2" fmla="*/ 250258 h 250259"/>
                  <a:gd name="connsiteX3" fmla="*/ 547380 w 1466661"/>
                  <a:gd name="connsiteY3" fmla="*/ 9594 h 250259"/>
                  <a:gd name="connsiteX4" fmla="*/ 732621 w 1466661"/>
                  <a:gd name="connsiteY4" fmla="*/ 233254 h 250259"/>
                  <a:gd name="connsiteX5" fmla="*/ 927586 w 1466661"/>
                  <a:gd name="connsiteY5" fmla="*/ 13333 h 250259"/>
                  <a:gd name="connsiteX6" fmla="*/ 1466661 w 1466661"/>
                  <a:gd name="connsiteY6" fmla="*/ 32975 h 250259"/>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7168"/>
                  <a:gd name="connsiteY0" fmla="*/ 235411 h 244466"/>
                  <a:gd name="connsiteX1" fmla="*/ 172016 w 1057168"/>
                  <a:gd name="connsiteY1" fmla="*/ 22 h 244466"/>
                  <a:gd name="connsiteX2" fmla="*/ 344031 w 1057168"/>
                  <a:gd name="connsiteY2" fmla="*/ 244465 h 244466"/>
                  <a:gd name="connsiteX3" fmla="*/ 547380 w 1057168"/>
                  <a:gd name="connsiteY3" fmla="*/ 3801 h 244466"/>
                  <a:gd name="connsiteX4" fmla="*/ 732621 w 1057168"/>
                  <a:gd name="connsiteY4" fmla="*/ 227461 h 244466"/>
                  <a:gd name="connsiteX5" fmla="*/ 927586 w 1057168"/>
                  <a:gd name="connsiteY5" fmla="*/ 7540 h 244466"/>
                  <a:gd name="connsiteX6" fmla="*/ 1057168 w 1057168"/>
                  <a:gd name="connsiteY6" fmla="*/ 237890 h 244466"/>
                  <a:gd name="connsiteX0" fmla="*/ 0 w 1057168"/>
                  <a:gd name="connsiteY0" fmla="*/ 235405 h 244460"/>
                  <a:gd name="connsiteX1" fmla="*/ 172016 w 1057168"/>
                  <a:gd name="connsiteY1" fmla="*/ 16 h 244460"/>
                  <a:gd name="connsiteX2" fmla="*/ 344031 w 1057168"/>
                  <a:gd name="connsiteY2" fmla="*/ 244459 h 244460"/>
                  <a:gd name="connsiteX3" fmla="*/ 547380 w 1057168"/>
                  <a:gd name="connsiteY3" fmla="*/ 3795 h 244460"/>
                  <a:gd name="connsiteX4" fmla="*/ 732621 w 1057168"/>
                  <a:gd name="connsiteY4" fmla="*/ 227455 h 244460"/>
                  <a:gd name="connsiteX5" fmla="*/ 927586 w 1057168"/>
                  <a:gd name="connsiteY5" fmla="*/ 7534 h 244460"/>
                  <a:gd name="connsiteX6" fmla="*/ 1057168 w 1057168"/>
                  <a:gd name="connsiteY6" fmla="*/ 237884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168" h="244460">
                    <a:moveTo>
                      <a:pt x="0" y="235405"/>
                    </a:moveTo>
                    <a:cubicBezTo>
                      <a:pt x="52523" y="104045"/>
                      <a:pt x="102751" y="-1493"/>
                      <a:pt x="172016" y="16"/>
                    </a:cubicBezTo>
                    <a:cubicBezTo>
                      <a:pt x="241281" y="1525"/>
                      <a:pt x="281470" y="243829"/>
                      <a:pt x="344031" y="244459"/>
                    </a:cubicBezTo>
                    <a:cubicBezTo>
                      <a:pt x="406592" y="245089"/>
                      <a:pt x="466712" y="-1322"/>
                      <a:pt x="547380" y="3795"/>
                    </a:cubicBezTo>
                    <a:cubicBezTo>
                      <a:pt x="628048" y="8912"/>
                      <a:pt x="669253" y="226832"/>
                      <a:pt x="732621" y="227455"/>
                    </a:cubicBezTo>
                    <a:cubicBezTo>
                      <a:pt x="795989" y="228078"/>
                      <a:pt x="873495" y="5796"/>
                      <a:pt x="927586" y="7534"/>
                    </a:cubicBezTo>
                    <a:cubicBezTo>
                      <a:pt x="981677" y="9272"/>
                      <a:pt x="1043825" y="172044"/>
                      <a:pt x="1057168" y="237884"/>
                    </a:cubicBezTo>
                  </a:path>
                </a:pathLst>
              </a:cu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44" name="Freeform 343"/>
              <p:cNvSpPr/>
              <p:nvPr/>
            </p:nvSpPr>
            <p:spPr>
              <a:xfrm>
                <a:off x="2339752" y="3708976"/>
                <a:ext cx="312561" cy="61115"/>
              </a:xfrm>
              <a:custGeom>
                <a:avLst/>
                <a:gdLst>
                  <a:gd name="connsiteX0" fmla="*/ 0 w 1430448"/>
                  <a:gd name="connsiteY0" fmla="*/ 308316 h 371733"/>
                  <a:gd name="connsiteX1" fmla="*/ 108642 w 1430448"/>
                  <a:gd name="connsiteY1" fmla="*/ 498 h 371733"/>
                  <a:gd name="connsiteX2" fmla="*/ 307818 w 1430448"/>
                  <a:gd name="connsiteY2" fmla="*/ 371690 h 371733"/>
                  <a:gd name="connsiteX3" fmla="*/ 606583 w 1430448"/>
                  <a:gd name="connsiteY3" fmla="*/ 27659 h 371733"/>
                  <a:gd name="connsiteX4" fmla="*/ 887240 w 1430448"/>
                  <a:gd name="connsiteY4" fmla="*/ 362637 h 371733"/>
                  <a:gd name="connsiteX5" fmla="*/ 1149790 w 1430448"/>
                  <a:gd name="connsiteY5" fmla="*/ 91033 h 371733"/>
                  <a:gd name="connsiteX6" fmla="*/ 1430448 w 1430448"/>
                  <a:gd name="connsiteY6" fmla="*/ 154407 h 371733"/>
                  <a:gd name="connsiteX0" fmla="*/ 0 w 1466661"/>
                  <a:gd name="connsiteY0" fmla="*/ 362147 h 371244"/>
                  <a:gd name="connsiteX1" fmla="*/ 144855 w 1466661"/>
                  <a:gd name="connsiteY1" fmla="*/ 9 h 371244"/>
                  <a:gd name="connsiteX2" fmla="*/ 344031 w 1466661"/>
                  <a:gd name="connsiteY2" fmla="*/ 371201 h 371244"/>
                  <a:gd name="connsiteX3" fmla="*/ 642796 w 1466661"/>
                  <a:gd name="connsiteY3" fmla="*/ 27170 h 371244"/>
                  <a:gd name="connsiteX4" fmla="*/ 923453 w 1466661"/>
                  <a:gd name="connsiteY4" fmla="*/ 362148 h 371244"/>
                  <a:gd name="connsiteX5" fmla="*/ 1186003 w 1466661"/>
                  <a:gd name="connsiteY5" fmla="*/ 90544 h 371244"/>
                  <a:gd name="connsiteX6" fmla="*/ 1466661 w 1466661"/>
                  <a:gd name="connsiteY6" fmla="*/ 153918 h 371244"/>
                  <a:gd name="connsiteX0" fmla="*/ 0 w 1466661"/>
                  <a:gd name="connsiteY0" fmla="*/ 334983 h 344800"/>
                  <a:gd name="connsiteX1" fmla="*/ 172016 w 1466661"/>
                  <a:gd name="connsiteY1" fmla="*/ 99594 h 344800"/>
                  <a:gd name="connsiteX2" fmla="*/ 344031 w 1466661"/>
                  <a:gd name="connsiteY2" fmla="*/ 344037 h 344800"/>
                  <a:gd name="connsiteX3" fmla="*/ 642796 w 1466661"/>
                  <a:gd name="connsiteY3" fmla="*/ 6 h 344800"/>
                  <a:gd name="connsiteX4" fmla="*/ 923453 w 1466661"/>
                  <a:gd name="connsiteY4" fmla="*/ 334984 h 344800"/>
                  <a:gd name="connsiteX5" fmla="*/ 1186003 w 1466661"/>
                  <a:gd name="connsiteY5" fmla="*/ 63380 h 344800"/>
                  <a:gd name="connsiteX6" fmla="*/ 1466661 w 1466661"/>
                  <a:gd name="connsiteY6" fmla="*/ 126754 h 344800"/>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101"/>
                  <a:gd name="connsiteX1" fmla="*/ 172016 w 1466661"/>
                  <a:gd name="connsiteY1" fmla="*/ 99594 h 344101"/>
                  <a:gd name="connsiteX2" fmla="*/ 344031 w 1466661"/>
                  <a:gd name="connsiteY2" fmla="*/ 344037 h 344101"/>
                  <a:gd name="connsiteX3" fmla="*/ 642796 w 1466661"/>
                  <a:gd name="connsiteY3" fmla="*/ 6 h 344101"/>
                  <a:gd name="connsiteX4" fmla="*/ 923453 w 1466661"/>
                  <a:gd name="connsiteY4" fmla="*/ 334984 h 344101"/>
                  <a:gd name="connsiteX5" fmla="*/ 1186003 w 1466661"/>
                  <a:gd name="connsiteY5" fmla="*/ 63380 h 344101"/>
                  <a:gd name="connsiteX6" fmla="*/ 1466661 w 1466661"/>
                  <a:gd name="connsiteY6" fmla="*/ 126754 h 344101"/>
                  <a:gd name="connsiteX0" fmla="*/ 0 w 1466661"/>
                  <a:gd name="connsiteY0" fmla="*/ 334989 h 344106"/>
                  <a:gd name="connsiteX1" fmla="*/ 172016 w 1466661"/>
                  <a:gd name="connsiteY1" fmla="*/ 99600 h 344106"/>
                  <a:gd name="connsiteX2" fmla="*/ 344031 w 1466661"/>
                  <a:gd name="connsiteY2" fmla="*/ 344043 h 344106"/>
                  <a:gd name="connsiteX3" fmla="*/ 642796 w 1466661"/>
                  <a:gd name="connsiteY3" fmla="*/ 12 h 344106"/>
                  <a:gd name="connsiteX4" fmla="*/ 923453 w 1466661"/>
                  <a:gd name="connsiteY4" fmla="*/ 334990 h 344106"/>
                  <a:gd name="connsiteX5" fmla="*/ 1186003 w 1466661"/>
                  <a:gd name="connsiteY5" fmla="*/ 63386 h 344106"/>
                  <a:gd name="connsiteX6" fmla="*/ 1466661 w 1466661"/>
                  <a:gd name="connsiteY6" fmla="*/ 126760 h 344106"/>
                  <a:gd name="connsiteX0" fmla="*/ 0 w 1466661"/>
                  <a:gd name="connsiteY0" fmla="*/ 285097 h 294163"/>
                  <a:gd name="connsiteX1" fmla="*/ 172016 w 1466661"/>
                  <a:gd name="connsiteY1" fmla="*/ 49708 h 294163"/>
                  <a:gd name="connsiteX2" fmla="*/ 344031 w 1466661"/>
                  <a:gd name="connsiteY2" fmla="*/ 294151 h 294163"/>
                  <a:gd name="connsiteX3" fmla="*/ 626893 w 1466661"/>
                  <a:gd name="connsiteY3" fmla="*/ 37584 h 294163"/>
                  <a:gd name="connsiteX4" fmla="*/ 923453 w 1466661"/>
                  <a:gd name="connsiteY4" fmla="*/ 285098 h 294163"/>
                  <a:gd name="connsiteX5" fmla="*/ 1186003 w 1466661"/>
                  <a:gd name="connsiteY5" fmla="*/ 13494 h 294163"/>
                  <a:gd name="connsiteX6" fmla="*/ 1466661 w 1466661"/>
                  <a:gd name="connsiteY6" fmla="*/ 76868 h 294163"/>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4527 h 293616"/>
                  <a:gd name="connsiteX1" fmla="*/ 172016 w 1466661"/>
                  <a:gd name="connsiteY1" fmla="*/ 49138 h 293616"/>
                  <a:gd name="connsiteX2" fmla="*/ 344031 w 1466661"/>
                  <a:gd name="connsiteY2" fmla="*/ 293581 h 293616"/>
                  <a:gd name="connsiteX3" fmla="*/ 547380 w 1466661"/>
                  <a:gd name="connsiteY3" fmla="*/ 68820 h 293616"/>
                  <a:gd name="connsiteX4" fmla="*/ 732621 w 1466661"/>
                  <a:gd name="connsiteY4" fmla="*/ 276577 h 293616"/>
                  <a:gd name="connsiteX5" fmla="*/ 1186003 w 1466661"/>
                  <a:gd name="connsiteY5" fmla="*/ 12924 h 293616"/>
                  <a:gd name="connsiteX6" fmla="*/ 1466661 w 1466661"/>
                  <a:gd name="connsiteY6" fmla="*/ 76298 h 293616"/>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53883 h 262938"/>
                  <a:gd name="connsiteX1" fmla="*/ 172016 w 1466661"/>
                  <a:gd name="connsiteY1" fmla="*/ 18494 h 262938"/>
                  <a:gd name="connsiteX2" fmla="*/ 344031 w 1466661"/>
                  <a:gd name="connsiteY2" fmla="*/ 262937 h 262938"/>
                  <a:gd name="connsiteX3" fmla="*/ 547380 w 1466661"/>
                  <a:gd name="connsiteY3" fmla="*/ 22273 h 262938"/>
                  <a:gd name="connsiteX4" fmla="*/ 732621 w 1466661"/>
                  <a:gd name="connsiteY4" fmla="*/ 245933 h 262938"/>
                  <a:gd name="connsiteX5" fmla="*/ 927586 w 1466661"/>
                  <a:gd name="connsiteY5" fmla="*/ 26012 h 262938"/>
                  <a:gd name="connsiteX6" fmla="*/ 1466661 w 1466661"/>
                  <a:gd name="connsiteY6" fmla="*/ 45654 h 262938"/>
                  <a:gd name="connsiteX0" fmla="*/ 0 w 1466661"/>
                  <a:gd name="connsiteY0" fmla="*/ 241204 h 250259"/>
                  <a:gd name="connsiteX1" fmla="*/ 172016 w 1466661"/>
                  <a:gd name="connsiteY1" fmla="*/ 5815 h 250259"/>
                  <a:gd name="connsiteX2" fmla="*/ 344031 w 1466661"/>
                  <a:gd name="connsiteY2" fmla="*/ 250258 h 250259"/>
                  <a:gd name="connsiteX3" fmla="*/ 547380 w 1466661"/>
                  <a:gd name="connsiteY3" fmla="*/ 9594 h 250259"/>
                  <a:gd name="connsiteX4" fmla="*/ 732621 w 1466661"/>
                  <a:gd name="connsiteY4" fmla="*/ 233254 h 250259"/>
                  <a:gd name="connsiteX5" fmla="*/ 927586 w 1466661"/>
                  <a:gd name="connsiteY5" fmla="*/ 13333 h 250259"/>
                  <a:gd name="connsiteX6" fmla="*/ 1466661 w 1466661"/>
                  <a:gd name="connsiteY6" fmla="*/ 32975 h 250259"/>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7168"/>
                  <a:gd name="connsiteY0" fmla="*/ 235411 h 244466"/>
                  <a:gd name="connsiteX1" fmla="*/ 172016 w 1057168"/>
                  <a:gd name="connsiteY1" fmla="*/ 22 h 244466"/>
                  <a:gd name="connsiteX2" fmla="*/ 344031 w 1057168"/>
                  <a:gd name="connsiteY2" fmla="*/ 244465 h 244466"/>
                  <a:gd name="connsiteX3" fmla="*/ 547380 w 1057168"/>
                  <a:gd name="connsiteY3" fmla="*/ 3801 h 244466"/>
                  <a:gd name="connsiteX4" fmla="*/ 732621 w 1057168"/>
                  <a:gd name="connsiteY4" fmla="*/ 227461 h 244466"/>
                  <a:gd name="connsiteX5" fmla="*/ 927586 w 1057168"/>
                  <a:gd name="connsiteY5" fmla="*/ 7540 h 244466"/>
                  <a:gd name="connsiteX6" fmla="*/ 1057168 w 1057168"/>
                  <a:gd name="connsiteY6" fmla="*/ 237890 h 244466"/>
                  <a:gd name="connsiteX0" fmla="*/ 0 w 1057168"/>
                  <a:gd name="connsiteY0" fmla="*/ 235405 h 244460"/>
                  <a:gd name="connsiteX1" fmla="*/ 172016 w 1057168"/>
                  <a:gd name="connsiteY1" fmla="*/ 16 h 244460"/>
                  <a:gd name="connsiteX2" fmla="*/ 344031 w 1057168"/>
                  <a:gd name="connsiteY2" fmla="*/ 244459 h 244460"/>
                  <a:gd name="connsiteX3" fmla="*/ 547380 w 1057168"/>
                  <a:gd name="connsiteY3" fmla="*/ 3795 h 244460"/>
                  <a:gd name="connsiteX4" fmla="*/ 732621 w 1057168"/>
                  <a:gd name="connsiteY4" fmla="*/ 227455 h 244460"/>
                  <a:gd name="connsiteX5" fmla="*/ 927586 w 1057168"/>
                  <a:gd name="connsiteY5" fmla="*/ 7534 h 244460"/>
                  <a:gd name="connsiteX6" fmla="*/ 1057168 w 1057168"/>
                  <a:gd name="connsiteY6" fmla="*/ 237884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168" h="244460">
                    <a:moveTo>
                      <a:pt x="0" y="235405"/>
                    </a:moveTo>
                    <a:cubicBezTo>
                      <a:pt x="52523" y="104045"/>
                      <a:pt x="102751" y="-1493"/>
                      <a:pt x="172016" y="16"/>
                    </a:cubicBezTo>
                    <a:cubicBezTo>
                      <a:pt x="241281" y="1525"/>
                      <a:pt x="281470" y="243829"/>
                      <a:pt x="344031" y="244459"/>
                    </a:cubicBezTo>
                    <a:cubicBezTo>
                      <a:pt x="406592" y="245089"/>
                      <a:pt x="466712" y="-1322"/>
                      <a:pt x="547380" y="3795"/>
                    </a:cubicBezTo>
                    <a:cubicBezTo>
                      <a:pt x="628048" y="8912"/>
                      <a:pt x="669253" y="226832"/>
                      <a:pt x="732621" y="227455"/>
                    </a:cubicBezTo>
                    <a:cubicBezTo>
                      <a:pt x="795989" y="228078"/>
                      <a:pt x="873495" y="5796"/>
                      <a:pt x="927586" y="7534"/>
                    </a:cubicBezTo>
                    <a:cubicBezTo>
                      <a:pt x="981677" y="9272"/>
                      <a:pt x="1043825" y="172044"/>
                      <a:pt x="1057168" y="237884"/>
                    </a:cubicBezTo>
                  </a:path>
                </a:pathLst>
              </a:cu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45" name="Freeform 344"/>
              <p:cNvSpPr/>
              <p:nvPr/>
            </p:nvSpPr>
            <p:spPr>
              <a:xfrm>
                <a:off x="2339752" y="3888672"/>
                <a:ext cx="312561" cy="61115"/>
              </a:xfrm>
              <a:custGeom>
                <a:avLst/>
                <a:gdLst>
                  <a:gd name="connsiteX0" fmla="*/ 0 w 1430448"/>
                  <a:gd name="connsiteY0" fmla="*/ 308316 h 371733"/>
                  <a:gd name="connsiteX1" fmla="*/ 108642 w 1430448"/>
                  <a:gd name="connsiteY1" fmla="*/ 498 h 371733"/>
                  <a:gd name="connsiteX2" fmla="*/ 307818 w 1430448"/>
                  <a:gd name="connsiteY2" fmla="*/ 371690 h 371733"/>
                  <a:gd name="connsiteX3" fmla="*/ 606583 w 1430448"/>
                  <a:gd name="connsiteY3" fmla="*/ 27659 h 371733"/>
                  <a:gd name="connsiteX4" fmla="*/ 887240 w 1430448"/>
                  <a:gd name="connsiteY4" fmla="*/ 362637 h 371733"/>
                  <a:gd name="connsiteX5" fmla="*/ 1149790 w 1430448"/>
                  <a:gd name="connsiteY5" fmla="*/ 91033 h 371733"/>
                  <a:gd name="connsiteX6" fmla="*/ 1430448 w 1430448"/>
                  <a:gd name="connsiteY6" fmla="*/ 154407 h 371733"/>
                  <a:gd name="connsiteX0" fmla="*/ 0 w 1466661"/>
                  <a:gd name="connsiteY0" fmla="*/ 362147 h 371244"/>
                  <a:gd name="connsiteX1" fmla="*/ 144855 w 1466661"/>
                  <a:gd name="connsiteY1" fmla="*/ 9 h 371244"/>
                  <a:gd name="connsiteX2" fmla="*/ 344031 w 1466661"/>
                  <a:gd name="connsiteY2" fmla="*/ 371201 h 371244"/>
                  <a:gd name="connsiteX3" fmla="*/ 642796 w 1466661"/>
                  <a:gd name="connsiteY3" fmla="*/ 27170 h 371244"/>
                  <a:gd name="connsiteX4" fmla="*/ 923453 w 1466661"/>
                  <a:gd name="connsiteY4" fmla="*/ 362148 h 371244"/>
                  <a:gd name="connsiteX5" fmla="*/ 1186003 w 1466661"/>
                  <a:gd name="connsiteY5" fmla="*/ 90544 h 371244"/>
                  <a:gd name="connsiteX6" fmla="*/ 1466661 w 1466661"/>
                  <a:gd name="connsiteY6" fmla="*/ 153918 h 371244"/>
                  <a:gd name="connsiteX0" fmla="*/ 0 w 1466661"/>
                  <a:gd name="connsiteY0" fmla="*/ 334983 h 344800"/>
                  <a:gd name="connsiteX1" fmla="*/ 172016 w 1466661"/>
                  <a:gd name="connsiteY1" fmla="*/ 99594 h 344800"/>
                  <a:gd name="connsiteX2" fmla="*/ 344031 w 1466661"/>
                  <a:gd name="connsiteY2" fmla="*/ 344037 h 344800"/>
                  <a:gd name="connsiteX3" fmla="*/ 642796 w 1466661"/>
                  <a:gd name="connsiteY3" fmla="*/ 6 h 344800"/>
                  <a:gd name="connsiteX4" fmla="*/ 923453 w 1466661"/>
                  <a:gd name="connsiteY4" fmla="*/ 334984 h 344800"/>
                  <a:gd name="connsiteX5" fmla="*/ 1186003 w 1466661"/>
                  <a:gd name="connsiteY5" fmla="*/ 63380 h 344800"/>
                  <a:gd name="connsiteX6" fmla="*/ 1466661 w 1466661"/>
                  <a:gd name="connsiteY6" fmla="*/ 126754 h 344800"/>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101"/>
                  <a:gd name="connsiteX1" fmla="*/ 172016 w 1466661"/>
                  <a:gd name="connsiteY1" fmla="*/ 99594 h 344101"/>
                  <a:gd name="connsiteX2" fmla="*/ 344031 w 1466661"/>
                  <a:gd name="connsiteY2" fmla="*/ 344037 h 344101"/>
                  <a:gd name="connsiteX3" fmla="*/ 642796 w 1466661"/>
                  <a:gd name="connsiteY3" fmla="*/ 6 h 344101"/>
                  <a:gd name="connsiteX4" fmla="*/ 923453 w 1466661"/>
                  <a:gd name="connsiteY4" fmla="*/ 334984 h 344101"/>
                  <a:gd name="connsiteX5" fmla="*/ 1186003 w 1466661"/>
                  <a:gd name="connsiteY5" fmla="*/ 63380 h 344101"/>
                  <a:gd name="connsiteX6" fmla="*/ 1466661 w 1466661"/>
                  <a:gd name="connsiteY6" fmla="*/ 126754 h 344101"/>
                  <a:gd name="connsiteX0" fmla="*/ 0 w 1466661"/>
                  <a:gd name="connsiteY0" fmla="*/ 334989 h 344106"/>
                  <a:gd name="connsiteX1" fmla="*/ 172016 w 1466661"/>
                  <a:gd name="connsiteY1" fmla="*/ 99600 h 344106"/>
                  <a:gd name="connsiteX2" fmla="*/ 344031 w 1466661"/>
                  <a:gd name="connsiteY2" fmla="*/ 344043 h 344106"/>
                  <a:gd name="connsiteX3" fmla="*/ 642796 w 1466661"/>
                  <a:gd name="connsiteY3" fmla="*/ 12 h 344106"/>
                  <a:gd name="connsiteX4" fmla="*/ 923453 w 1466661"/>
                  <a:gd name="connsiteY4" fmla="*/ 334990 h 344106"/>
                  <a:gd name="connsiteX5" fmla="*/ 1186003 w 1466661"/>
                  <a:gd name="connsiteY5" fmla="*/ 63386 h 344106"/>
                  <a:gd name="connsiteX6" fmla="*/ 1466661 w 1466661"/>
                  <a:gd name="connsiteY6" fmla="*/ 126760 h 344106"/>
                  <a:gd name="connsiteX0" fmla="*/ 0 w 1466661"/>
                  <a:gd name="connsiteY0" fmla="*/ 285097 h 294163"/>
                  <a:gd name="connsiteX1" fmla="*/ 172016 w 1466661"/>
                  <a:gd name="connsiteY1" fmla="*/ 49708 h 294163"/>
                  <a:gd name="connsiteX2" fmla="*/ 344031 w 1466661"/>
                  <a:gd name="connsiteY2" fmla="*/ 294151 h 294163"/>
                  <a:gd name="connsiteX3" fmla="*/ 626893 w 1466661"/>
                  <a:gd name="connsiteY3" fmla="*/ 37584 h 294163"/>
                  <a:gd name="connsiteX4" fmla="*/ 923453 w 1466661"/>
                  <a:gd name="connsiteY4" fmla="*/ 285098 h 294163"/>
                  <a:gd name="connsiteX5" fmla="*/ 1186003 w 1466661"/>
                  <a:gd name="connsiteY5" fmla="*/ 13494 h 294163"/>
                  <a:gd name="connsiteX6" fmla="*/ 1466661 w 1466661"/>
                  <a:gd name="connsiteY6" fmla="*/ 76868 h 294163"/>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4527 h 293616"/>
                  <a:gd name="connsiteX1" fmla="*/ 172016 w 1466661"/>
                  <a:gd name="connsiteY1" fmla="*/ 49138 h 293616"/>
                  <a:gd name="connsiteX2" fmla="*/ 344031 w 1466661"/>
                  <a:gd name="connsiteY2" fmla="*/ 293581 h 293616"/>
                  <a:gd name="connsiteX3" fmla="*/ 547380 w 1466661"/>
                  <a:gd name="connsiteY3" fmla="*/ 68820 h 293616"/>
                  <a:gd name="connsiteX4" fmla="*/ 732621 w 1466661"/>
                  <a:gd name="connsiteY4" fmla="*/ 276577 h 293616"/>
                  <a:gd name="connsiteX5" fmla="*/ 1186003 w 1466661"/>
                  <a:gd name="connsiteY5" fmla="*/ 12924 h 293616"/>
                  <a:gd name="connsiteX6" fmla="*/ 1466661 w 1466661"/>
                  <a:gd name="connsiteY6" fmla="*/ 76298 h 293616"/>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53883 h 262938"/>
                  <a:gd name="connsiteX1" fmla="*/ 172016 w 1466661"/>
                  <a:gd name="connsiteY1" fmla="*/ 18494 h 262938"/>
                  <a:gd name="connsiteX2" fmla="*/ 344031 w 1466661"/>
                  <a:gd name="connsiteY2" fmla="*/ 262937 h 262938"/>
                  <a:gd name="connsiteX3" fmla="*/ 547380 w 1466661"/>
                  <a:gd name="connsiteY3" fmla="*/ 22273 h 262938"/>
                  <a:gd name="connsiteX4" fmla="*/ 732621 w 1466661"/>
                  <a:gd name="connsiteY4" fmla="*/ 245933 h 262938"/>
                  <a:gd name="connsiteX5" fmla="*/ 927586 w 1466661"/>
                  <a:gd name="connsiteY5" fmla="*/ 26012 h 262938"/>
                  <a:gd name="connsiteX6" fmla="*/ 1466661 w 1466661"/>
                  <a:gd name="connsiteY6" fmla="*/ 45654 h 262938"/>
                  <a:gd name="connsiteX0" fmla="*/ 0 w 1466661"/>
                  <a:gd name="connsiteY0" fmla="*/ 241204 h 250259"/>
                  <a:gd name="connsiteX1" fmla="*/ 172016 w 1466661"/>
                  <a:gd name="connsiteY1" fmla="*/ 5815 h 250259"/>
                  <a:gd name="connsiteX2" fmla="*/ 344031 w 1466661"/>
                  <a:gd name="connsiteY2" fmla="*/ 250258 h 250259"/>
                  <a:gd name="connsiteX3" fmla="*/ 547380 w 1466661"/>
                  <a:gd name="connsiteY3" fmla="*/ 9594 h 250259"/>
                  <a:gd name="connsiteX4" fmla="*/ 732621 w 1466661"/>
                  <a:gd name="connsiteY4" fmla="*/ 233254 h 250259"/>
                  <a:gd name="connsiteX5" fmla="*/ 927586 w 1466661"/>
                  <a:gd name="connsiteY5" fmla="*/ 13333 h 250259"/>
                  <a:gd name="connsiteX6" fmla="*/ 1466661 w 1466661"/>
                  <a:gd name="connsiteY6" fmla="*/ 32975 h 250259"/>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7168"/>
                  <a:gd name="connsiteY0" fmla="*/ 235411 h 244466"/>
                  <a:gd name="connsiteX1" fmla="*/ 172016 w 1057168"/>
                  <a:gd name="connsiteY1" fmla="*/ 22 h 244466"/>
                  <a:gd name="connsiteX2" fmla="*/ 344031 w 1057168"/>
                  <a:gd name="connsiteY2" fmla="*/ 244465 h 244466"/>
                  <a:gd name="connsiteX3" fmla="*/ 547380 w 1057168"/>
                  <a:gd name="connsiteY3" fmla="*/ 3801 h 244466"/>
                  <a:gd name="connsiteX4" fmla="*/ 732621 w 1057168"/>
                  <a:gd name="connsiteY4" fmla="*/ 227461 h 244466"/>
                  <a:gd name="connsiteX5" fmla="*/ 927586 w 1057168"/>
                  <a:gd name="connsiteY5" fmla="*/ 7540 h 244466"/>
                  <a:gd name="connsiteX6" fmla="*/ 1057168 w 1057168"/>
                  <a:gd name="connsiteY6" fmla="*/ 237890 h 244466"/>
                  <a:gd name="connsiteX0" fmla="*/ 0 w 1057168"/>
                  <a:gd name="connsiteY0" fmla="*/ 235405 h 244460"/>
                  <a:gd name="connsiteX1" fmla="*/ 172016 w 1057168"/>
                  <a:gd name="connsiteY1" fmla="*/ 16 h 244460"/>
                  <a:gd name="connsiteX2" fmla="*/ 344031 w 1057168"/>
                  <a:gd name="connsiteY2" fmla="*/ 244459 h 244460"/>
                  <a:gd name="connsiteX3" fmla="*/ 547380 w 1057168"/>
                  <a:gd name="connsiteY3" fmla="*/ 3795 h 244460"/>
                  <a:gd name="connsiteX4" fmla="*/ 732621 w 1057168"/>
                  <a:gd name="connsiteY4" fmla="*/ 227455 h 244460"/>
                  <a:gd name="connsiteX5" fmla="*/ 927586 w 1057168"/>
                  <a:gd name="connsiteY5" fmla="*/ 7534 h 244460"/>
                  <a:gd name="connsiteX6" fmla="*/ 1057168 w 1057168"/>
                  <a:gd name="connsiteY6" fmla="*/ 237884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168" h="244460">
                    <a:moveTo>
                      <a:pt x="0" y="235405"/>
                    </a:moveTo>
                    <a:cubicBezTo>
                      <a:pt x="52523" y="104045"/>
                      <a:pt x="102751" y="-1493"/>
                      <a:pt x="172016" y="16"/>
                    </a:cubicBezTo>
                    <a:cubicBezTo>
                      <a:pt x="241281" y="1525"/>
                      <a:pt x="281470" y="243829"/>
                      <a:pt x="344031" y="244459"/>
                    </a:cubicBezTo>
                    <a:cubicBezTo>
                      <a:pt x="406592" y="245089"/>
                      <a:pt x="466712" y="-1322"/>
                      <a:pt x="547380" y="3795"/>
                    </a:cubicBezTo>
                    <a:cubicBezTo>
                      <a:pt x="628048" y="8912"/>
                      <a:pt x="669253" y="226832"/>
                      <a:pt x="732621" y="227455"/>
                    </a:cubicBezTo>
                    <a:cubicBezTo>
                      <a:pt x="795989" y="228078"/>
                      <a:pt x="873495" y="5796"/>
                      <a:pt x="927586" y="7534"/>
                    </a:cubicBezTo>
                    <a:cubicBezTo>
                      <a:pt x="981677" y="9272"/>
                      <a:pt x="1043825" y="172044"/>
                      <a:pt x="1057168" y="237884"/>
                    </a:cubicBezTo>
                  </a:path>
                </a:pathLst>
              </a:cu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sp>
          <p:nvSpPr>
            <p:cNvPr id="346" name="TextBox 345"/>
            <p:cNvSpPr txBox="1"/>
            <p:nvPr/>
          </p:nvSpPr>
          <p:spPr>
            <a:xfrm>
              <a:off x="2795868" y="4224397"/>
              <a:ext cx="862347" cy="367791"/>
            </a:xfrm>
            <a:prstGeom prst="rect">
              <a:avLst/>
            </a:prstGeom>
            <a:noFill/>
          </p:spPr>
          <p:txBody>
            <a:bodyPr wrap="square" lIns="0" tIns="0" rIns="0" bIns="0" rtlCol="0">
              <a:noAutofit/>
            </a:bodyPr>
            <a:lstStyle/>
            <a:p>
              <a:r>
                <a:rPr lang="en-US" sz="1000" b="1" i="1" dirty="0" smtClean="0">
                  <a:solidFill>
                    <a:srgbClr val="FF0000"/>
                  </a:solidFill>
                  <a:latin typeface="Calibri" pitchFamily="34" charset="0"/>
                  <a:cs typeface="Calibri" pitchFamily="34" charset="0"/>
                </a:rPr>
                <a:t>1 thread per voxel-fragment</a:t>
              </a:r>
              <a:endParaRPr lang="en-US" sz="1000" b="1" i="1" dirty="0">
                <a:solidFill>
                  <a:srgbClr val="FF0000"/>
                </a:solidFill>
                <a:latin typeface="Calibri" pitchFamily="34" charset="0"/>
                <a:cs typeface="Calibri" pitchFamily="34" charset="0"/>
              </a:endParaRPr>
            </a:p>
          </p:txBody>
        </p:sp>
        <p:sp>
          <p:nvSpPr>
            <p:cNvPr id="388" name="Rounded Rectangle 387"/>
            <p:cNvSpPr/>
            <p:nvPr/>
          </p:nvSpPr>
          <p:spPr>
            <a:xfrm>
              <a:off x="2428045" y="3127366"/>
              <a:ext cx="311663" cy="1329896"/>
            </a:xfrm>
            <a:prstGeom prst="roundRect">
              <a:avLst>
                <a:gd name="adj" fmla="val 7524"/>
              </a:avLst>
            </a:prstGeom>
            <a:noFill/>
            <a:ln w="12700" cap="flat" cmpd="sng" algn="ctr">
              <a:solidFill>
                <a:srgbClr val="FF0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a:ea typeface="+mn-ea"/>
                <a:cs typeface="+mn-cs"/>
              </a:endParaRPr>
            </a:p>
          </p:txBody>
        </p:sp>
      </p:grpSp>
      <p:pic>
        <p:nvPicPr>
          <p:cNvPr id="490" name="Picture 489"/>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253716" y="3756882"/>
            <a:ext cx="978811" cy="1004294"/>
          </a:xfrm>
          <a:prstGeom prst="rect">
            <a:avLst/>
          </a:prstGeom>
          <a:noFill/>
          <a:ln w="9525">
            <a:noFill/>
            <a:miter lim="800000"/>
            <a:headEnd/>
            <a:tailEnd/>
          </a:ln>
          <a:effectLst/>
        </p:spPr>
      </p:pic>
      <p:grpSp>
        <p:nvGrpSpPr>
          <p:cNvPr id="703" name="Group 702"/>
          <p:cNvGrpSpPr/>
          <p:nvPr/>
        </p:nvGrpSpPr>
        <p:grpSpPr>
          <a:xfrm>
            <a:off x="4572000" y="2609810"/>
            <a:ext cx="3036730" cy="780994"/>
            <a:chOff x="6419523" y="4031900"/>
            <a:chExt cx="3036730" cy="780994"/>
          </a:xfrm>
        </p:grpSpPr>
        <p:sp>
          <p:nvSpPr>
            <p:cNvPr id="704" name="TextBox 703"/>
            <p:cNvSpPr txBox="1"/>
            <p:nvPr/>
          </p:nvSpPr>
          <p:spPr>
            <a:xfrm>
              <a:off x="6947080" y="4031900"/>
              <a:ext cx="2509173" cy="780994"/>
            </a:xfrm>
            <a:prstGeom prst="rect">
              <a:avLst/>
            </a:prstGeom>
            <a:ln/>
          </p:spPr>
          <p:style>
            <a:lnRef idx="1">
              <a:schemeClr val="dk1"/>
            </a:lnRef>
            <a:fillRef idx="2">
              <a:schemeClr val="dk1"/>
            </a:fillRef>
            <a:effectRef idx="1">
              <a:schemeClr val="dk1"/>
            </a:effectRef>
            <a:fontRef idx="minor">
              <a:schemeClr val="dk1"/>
            </a:fontRef>
          </p:style>
          <p:txBody>
            <a:bodyPr wrap="squar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Create New Node Tiles</a:t>
              </a:r>
              <a:endParaRPr kumimoji="0" lang="en-US" sz="1600" b="1" i="1" u="none" strike="noStrike" kern="0" cap="none" spc="0" normalizeH="0" baseline="0" noProof="0" dirty="0">
                <a:ln>
                  <a:noFill/>
                </a:ln>
                <a:solidFill>
                  <a:sysClr val="windowText" lastClr="000000"/>
                </a:solidFill>
                <a:effectLst/>
                <a:uLnTx/>
                <a:uFillTx/>
                <a:latin typeface="Calibri" pitchFamily="34" charset="0"/>
                <a:cs typeface="Calibri" pitchFamily="34" charset="0"/>
              </a:endParaRPr>
            </a:p>
          </p:txBody>
        </p:sp>
        <p:sp>
          <p:nvSpPr>
            <p:cNvPr id="705" name="Right Arrow 704"/>
            <p:cNvSpPr/>
            <p:nvPr/>
          </p:nvSpPr>
          <p:spPr>
            <a:xfrm>
              <a:off x="6419523" y="4031900"/>
              <a:ext cx="426758" cy="780994"/>
            </a:xfrm>
            <a:prstGeom prst="rightArrow">
              <a:avLst/>
            </a:prstGeom>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pitchFamily="34" charset="0"/>
                <a:ea typeface="+mn-ea"/>
                <a:cs typeface="Calibri" pitchFamily="34" charset="0"/>
              </a:endParaRPr>
            </a:p>
          </p:txBody>
        </p:sp>
      </p:grpSp>
      <p:grpSp>
        <p:nvGrpSpPr>
          <p:cNvPr id="706" name="Group 705"/>
          <p:cNvGrpSpPr/>
          <p:nvPr/>
        </p:nvGrpSpPr>
        <p:grpSpPr>
          <a:xfrm>
            <a:off x="7778632" y="2609810"/>
            <a:ext cx="3023207" cy="780994"/>
            <a:chOff x="6840885" y="4902259"/>
            <a:chExt cx="3023207" cy="780994"/>
          </a:xfrm>
        </p:grpSpPr>
        <p:sp>
          <p:nvSpPr>
            <p:cNvPr id="707" name="TextBox 706"/>
            <p:cNvSpPr txBox="1"/>
            <p:nvPr/>
          </p:nvSpPr>
          <p:spPr>
            <a:xfrm>
              <a:off x="7332368" y="4902259"/>
              <a:ext cx="2531724" cy="780994"/>
            </a:xfrm>
            <a:prstGeom prst="rect">
              <a:avLst/>
            </a:prstGeom>
            <a:ln/>
          </p:spPr>
          <p:style>
            <a:lnRef idx="1">
              <a:schemeClr val="dk1"/>
            </a:lnRef>
            <a:fillRef idx="2">
              <a:schemeClr val="dk1"/>
            </a:fillRef>
            <a:effectRef idx="1">
              <a:schemeClr val="dk1"/>
            </a:effectRef>
            <a:fontRef idx="minor">
              <a:schemeClr val="dk1"/>
            </a:fontRef>
          </p:style>
          <p:txBody>
            <a:bodyPr wrap="squar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err="1" smtClean="0">
                  <a:ln>
                    <a:noFill/>
                  </a:ln>
                  <a:solidFill>
                    <a:sysClr val="windowText" lastClr="000000"/>
                  </a:solidFill>
                  <a:effectLst/>
                  <a:uLnTx/>
                  <a:uFillTx/>
                  <a:latin typeface="Calibri" pitchFamily="34" charset="0"/>
                  <a:cs typeface="Calibri" pitchFamily="34" charset="0"/>
                </a:rPr>
                <a:t>Init</a:t>
              </a:r>
              <a:r>
                <a:rPr kumimoji="0" lang="en-US" sz="1600" b="1" i="1"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 New Node Tiles</a:t>
              </a:r>
              <a:endParaRPr kumimoji="0" lang="en-US" sz="1600" b="1" i="1" u="none" strike="noStrike" kern="0" cap="none" spc="0" normalizeH="0" baseline="0" noProof="0" dirty="0">
                <a:ln>
                  <a:noFill/>
                </a:ln>
                <a:solidFill>
                  <a:sysClr val="windowText" lastClr="000000"/>
                </a:solidFill>
                <a:effectLst/>
                <a:uLnTx/>
                <a:uFillTx/>
                <a:latin typeface="Calibri" pitchFamily="34" charset="0"/>
                <a:cs typeface="Calibri" pitchFamily="34" charset="0"/>
              </a:endParaRPr>
            </a:p>
          </p:txBody>
        </p:sp>
        <p:sp>
          <p:nvSpPr>
            <p:cNvPr id="708" name="Right Arrow 707"/>
            <p:cNvSpPr/>
            <p:nvPr/>
          </p:nvSpPr>
          <p:spPr>
            <a:xfrm>
              <a:off x="6840885" y="4902259"/>
              <a:ext cx="357605" cy="780994"/>
            </a:xfrm>
            <a:prstGeom prst="rightArrow">
              <a:avLst/>
            </a:prstGeom>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pitchFamily="34" charset="0"/>
                <a:ea typeface="+mn-ea"/>
                <a:cs typeface="Calibri" pitchFamily="34" charset="0"/>
              </a:endParaRPr>
            </a:p>
          </p:txBody>
        </p:sp>
      </p:grpSp>
      <p:grpSp>
        <p:nvGrpSpPr>
          <p:cNvPr id="351" name="Group 350"/>
          <p:cNvGrpSpPr/>
          <p:nvPr/>
        </p:nvGrpSpPr>
        <p:grpSpPr>
          <a:xfrm>
            <a:off x="5039088" y="5189561"/>
            <a:ext cx="2739544" cy="836342"/>
            <a:chOff x="4117745" y="4499940"/>
            <a:chExt cx="2739544" cy="836342"/>
          </a:xfrm>
        </p:grpSpPr>
        <p:grpSp>
          <p:nvGrpSpPr>
            <p:cNvPr id="352" name="Group 351"/>
            <p:cNvGrpSpPr/>
            <p:nvPr/>
          </p:nvGrpSpPr>
          <p:grpSpPr>
            <a:xfrm>
              <a:off x="4117745" y="4499940"/>
              <a:ext cx="2739544" cy="836342"/>
              <a:chOff x="1762173" y="5012200"/>
              <a:chExt cx="1906524" cy="1188587"/>
            </a:xfrm>
          </p:grpSpPr>
          <p:sp>
            <p:nvSpPr>
              <p:cNvPr id="385" name="Rounded Rectangle 384"/>
              <p:cNvSpPr/>
              <p:nvPr/>
            </p:nvSpPr>
            <p:spPr>
              <a:xfrm>
                <a:off x="1762173" y="5012200"/>
                <a:ext cx="1906524" cy="1126130"/>
              </a:xfrm>
              <a:prstGeom prst="roundRect">
                <a:avLst>
                  <a:gd name="adj" fmla="val 7524"/>
                </a:avLst>
              </a:prstGeom>
              <a:solidFill>
                <a:srgbClr val="505C70"/>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86" name="Rounded Rectangle 385"/>
              <p:cNvSpPr/>
              <p:nvPr/>
            </p:nvSpPr>
            <p:spPr>
              <a:xfrm>
                <a:off x="1762173" y="5012891"/>
                <a:ext cx="1906524" cy="1125439"/>
              </a:xfrm>
              <a:prstGeom prst="roundRect">
                <a:avLst>
                  <a:gd name="adj" fmla="val 7524"/>
                </a:avLst>
              </a:prstGeom>
              <a:solidFill>
                <a:srgbClr val="FEB80A">
                  <a:lumMod val="75000"/>
                  <a:alpha val="20000"/>
                </a:srgbClr>
              </a:solidFill>
              <a:ln w="19050" cap="flat" cmpd="sng" algn="ctr">
                <a:solidFill>
                  <a:srgbClr val="FEB80A">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87" name="TextBox 386"/>
              <p:cNvSpPr txBox="1"/>
              <p:nvPr/>
            </p:nvSpPr>
            <p:spPr>
              <a:xfrm>
                <a:off x="2717889" y="5828994"/>
                <a:ext cx="950808" cy="371793"/>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smtClean="0">
                    <a:ln>
                      <a:noFill/>
                    </a:ln>
                    <a:solidFill>
                      <a:sysClr val="window" lastClr="FFFFFF">
                        <a:lumMod val="75000"/>
                      </a:sysClr>
                    </a:solidFill>
                    <a:effectLst/>
                    <a:uLnTx/>
                    <a:uFillTx/>
                  </a:rPr>
                  <a:t>Node pool</a:t>
                </a:r>
                <a:endParaRPr kumimoji="0" lang="en-US" sz="1100" b="0" i="1" u="none" strike="noStrike" kern="0" cap="none" spc="0" normalizeH="0" baseline="0" noProof="0" dirty="0">
                  <a:ln>
                    <a:noFill/>
                  </a:ln>
                  <a:solidFill>
                    <a:sysClr val="window" lastClr="FFFFFF">
                      <a:lumMod val="75000"/>
                    </a:sysClr>
                  </a:solidFill>
                  <a:effectLst/>
                  <a:uLnTx/>
                  <a:uFillTx/>
                </a:endParaRPr>
              </a:p>
            </p:txBody>
          </p:sp>
        </p:grpSp>
        <p:grpSp>
          <p:nvGrpSpPr>
            <p:cNvPr id="353" name="Group 352"/>
            <p:cNvGrpSpPr/>
            <p:nvPr/>
          </p:nvGrpSpPr>
          <p:grpSpPr>
            <a:xfrm>
              <a:off x="5078287" y="4654214"/>
              <a:ext cx="800958" cy="201774"/>
              <a:chOff x="6465445" y="4411998"/>
              <a:chExt cx="800958" cy="201774"/>
            </a:xfrm>
          </p:grpSpPr>
          <p:sp>
            <p:nvSpPr>
              <p:cNvPr id="381" name="Rectangle 380"/>
              <p:cNvSpPr/>
              <p:nvPr/>
            </p:nvSpPr>
            <p:spPr>
              <a:xfrm>
                <a:off x="6465445" y="441199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1</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382" name="Rectangle 381"/>
              <p:cNvSpPr/>
              <p:nvPr/>
            </p:nvSpPr>
            <p:spPr>
              <a:xfrm>
                <a:off x="6667219" y="4411998"/>
                <a:ext cx="201774" cy="201774"/>
              </a:xfrm>
              <a:prstGeom prst="rect">
                <a:avLst/>
              </a:prstGeom>
              <a:solidFill>
                <a:srgbClr val="7FD13B"/>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2</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383" name="Rectangle 382"/>
              <p:cNvSpPr/>
              <p:nvPr/>
            </p:nvSpPr>
            <p:spPr>
              <a:xfrm>
                <a:off x="6868993" y="4411998"/>
                <a:ext cx="201774" cy="201774"/>
              </a:xfrm>
              <a:prstGeom prst="rect">
                <a:avLst/>
              </a:prstGeom>
              <a:solidFill>
                <a:srgbClr val="7FD13B"/>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3</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384" name="Rectangle 383"/>
              <p:cNvSpPr/>
              <p:nvPr/>
            </p:nvSpPr>
            <p:spPr>
              <a:xfrm>
                <a:off x="7064629" y="4411998"/>
                <a:ext cx="201774" cy="201774"/>
              </a:xfrm>
              <a:prstGeom prst="rect">
                <a:avLst/>
              </a:prstGeom>
              <a:solidFill>
                <a:srgbClr val="7FD13B"/>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4</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grpSp>
        <p:grpSp>
          <p:nvGrpSpPr>
            <p:cNvPr id="354" name="Group 353"/>
            <p:cNvGrpSpPr/>
            <p:nvPr/>
          </p:nvGrpSpPr>
          <p:grpSpPr>
            <a:xfrm>
              <a:off x="5987316" y="4651724"/>
              <a:ext cx="800958" cy="201774"/>
              <a:chOff x="7302466" y="4409508"/>
              <a:chExt cx="800958" cy="201774"/>
            </a:xfrm>
          </p:grpSpPr>
          <p:sp>
            <p:nvSpPr>
              <p:cNvPr id="377" name="Rectangle 376"/>
              <p:cNvSpPr/>
              <p:nvPr/>
            </p:nvSpPr>
            <p:spPr>
              <a:xfrm>
                <a:off x="7302466" y="440950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5</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378" name="Rectangle 377"/>
              <p:cNvSpPr/>
              <p:nvPr/>
            </p:nvSpPr>
            <p:spPr>
              <a:xfrm>
                <a:off x="7504240" y="440950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6</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379" name="Rectangle 378"/>
              <p:cNvSpPr/>
              <p:nvPr/>
            </p:nvSpPr>
            <p:spPr>
              <a:xfrm>
                <a:off x="7706014" y="440950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7</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380" name="Rectangle 379"/>
              <p:cNvSpPr/>
              <p:nvPr/>
            </p:nvSpPr>
            <p:spPr>
              <a:xfrm>
                <a:off x="7901650" y="440950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8</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grpSp>
        <p:grpSp>
          <p:nvGrpSpPr>
            <p:cNvPr id="355" name="Group 354"/>
            <p:cNvGrpSpPr/>
            <p:nvPr/>
          </p:nvGrpSpPr>
          <p:grpSpPr>
            <a:xfrm>
              <a:off x="4175582" y="4655986"/>
              <a:ext cx="800958" cy="201774"/>
              <a:chOff x="7302466" y="4409508"/>
              <a:chExt cx="800958" cy="201774"/>
            </a:xfrm>
          </p:grpSpPr>
          <p:sp>
            <p:nvSpPr>
              <p:cNvPr id="373" name="Rectangle 372"/>
              <p:cNvSpPr/>
              <p:nvPr/>
            </p:nvSpPr>
            <p:spPr>
              <a:xfrm>
                <a:off x="7302466" y="4409508"/>
                <a:ext cx="201774" cy="201774"/>
              </a:xfrm>
              <a:prstGeom prst="rect">
                <a:avLst/>
              </a:prstGeom>
              <a:solidFill>
                <a:srgbClr val="7FD13B"/>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0</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374" name="Rectangle 373"/>
              <p:cNvSpPr/>
              <p:nvPr/>
            </p:nvSpPr>
            <p:spPr>
              <a:xfrm>
                <a:off x="7504240" y="4409508"/>
                <a:ext cx="201774" cy="201774"/>
              </a:xfrm>
              <a:prstGeom prst="rect">
                <a:avLst/>
              </a:prstGeom>
              <a:solidFill>
                <a:sysClr val="window" lastClr="FFFFFF">
                  <a:lumMod val="75000"/>
                </a:sysClr>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375" name="Rectangle 374"/>
              <p:cNvSpPr/>
              <p:nvPr/>
            </p:nvSpPr>
            <p:spPr>
              <a:xfrm>
                <a:off x="7706014" y="4409508"/>
                <a:ext cx="201774" cy="201774"/>
              </a:xfrm>
              <a:prstGeom prst="rect">
                <a:avLst/>
              </a:prstGeom>
              <a:solidFill>
                <a:sysClr val="window" lastClr="FFFFFF">
                  <a:lumMod val="75000"/>
                </a:sysClr>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376" name="Rectangle 375"/>
              <p:cNvSpPr/>
              <p:nvPr/>
            </p:nvSpPr>
            <p:spPr>
              <a:xfrm>
                <a:off x="7901650" y="4409508"/>
                <a:ext cx="201774" cy="201774"/>
              </a:xfrm>
              <a:prstGeom prst="rect">
                <a:avLst/>
              </a:prstGeom>
              <a:solidFill>
                <a:sysClr val="window" lastClr="FFFFFF">
                  <a:lumMod val="75000"/>
                </a:sysClr>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grpSp>
        <p:grpSp>
          <p:nvGrpSpPr>
            <p:cNvPr id="356" name="Group 355"/>
            <p:cNvGrpSpPr/>
            <p:nvPr/>
          </p:nvGrpSpPr>
          <p:grpSpPr>
            <a:xfrm>
              <a:off x="4175582" y="5012875"/>
              <a:ext cx="800958" cy="201774"/>
              <a:chOff x="7302466" y="4409508"/>
              <a:chExt cx="800958" cy="201774"/>
            </a:xfrm>
          </p:grpSpPr>
          <p:sp>
            <p:nvSpPr>
              <p:cNvPr id="369" name="Rectangle 368"/>
              <p:cNvSpPr/>
              <p:nvPr/>
            </p:nvSpPr>
            <p:spPr>
              <a:xfrm>
                <a:off x="7302466" y="440950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9</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370" name="Rectangle 369"/>
              <p:cNvSpPr/>
              <p:nvPr/>
            </p:nvSpPr>
            <p:spPr>
              <a:xfrm>
                <a:off x="7504240" y="440950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10</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371" name="Rectangle 370"/>
              <p:cNvSpPr/>
              <p:nvPr/>
            </p:nvSpPr>
            <p:spPr>
              <a:xfrm>
                <a:off x="7706014" y="440950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11</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372" name="Rectangle 371"/>
              <p:cNvSpPr/>
              <p:nvPr/>
            </p:nvSpPr>
            <p:spPr>
              <a:xfrm>
                <a:off x="7901650" y="440950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12</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grpSp>
        <p:grpSp>
          <p:nvGrpSpPr>
            <p:cNvPr id="357" name="Group 356"/>
            <p:cNvGrpSpPr/>
            <p:nvPr/>
          </p:nvGrpSpPr>
          <p:grpSpPr>
            <a:xfrm>
              <a:off x="5075270" y="5012875"/>
              <a:ext cx="800958" cy="201774"/>
              <a:chOff x="7302466" y="4409508"/>
              <a:chExt cx="800958" cy="201774"/>
            </a:xfrm>
          </p:grpSpPr>
          <p:sp>
            <p:nvSpPr>
              <p:cNvPr id="365" name="Rectangle 364"/>
              <p:cNvSpPr/>
              <p:nvPr/>
            </p:nvSpPr>
            <p:spPr>
              <a:xfrm>
                <a:off x="7302466" y="440950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13</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366" name="Rectangle 365"/>
              <p:cNvSpPr/>
              <p:nvPr/>
            </p:nvSpPr>
            <p:spPr>
              <a:xfrm>
                <a:off x="7504240" y="440950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14</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367" name="Rectangle 366"/>
              <p:cNvSpPr/>
              <p:nvPr/>
            </p:nvSpPr>
            <p:spPr>
              <a:xfrm>
                <a:off x="7706014" y="440950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15</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368" name="Rectangle 367"/>
              <p:cNvSpPr/>
              <p:nvPr/>
            </p:nvSpPr>
            <p:spPr>
              <a:xfrm>
                <a:off x="7901650" y="440950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16</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grpSp>
        <p:cxnSp>
          <p:nvCxnSpPr>
            <p:cNvPr id="358" name="Curved Connector 357"/>
            <p:cNvCxnSpPr>
              <a:stCxn id="373" idx="0"/>
              <a:endCxn id="381" idx="0"/>
            </p:cNvCxnSpPr>
            <p:nvPr/>
          </p:nvCxnSpPr>
          <p:spPr>
            <a:xfrm rot="5400000" flipH="1" flipV="1">
              <a:off x="4726935" y="4203748"/>
              <a:ext cx="1772" cy="902705"/>
            </a:xfrm>
            <a:prstGeom prst="curvedConnector3">
              <a:avLst>
                <a:gd name="adj1" fmla="val 5081321"/>
              </a:avLst>
            </a:prstGeom>
            <a:noFill/>
            <a:ln w="19050" cap="flat" cmpd="sng" algn="ctr">
              <a:solidFill>
                <a:srgbClr val="4E5B6F">
                  <a:lumMod val="75000"/>
                </a:srgbClr>
              </a:solidFill>
              <a:prstDash val="solid"/>
              <a:headEnd type="oval" w="sm" len="sm"/>
              <a:tailEnd type="triangle" w="med" len="lg"/>
            </a:ln>
            <a:effectLst>
              <a:outerShdw blurRad="50800" dist="38100" dir="2700000" algn="tl" rotWithShape="0">
                <a:prstClr val="black">
                  <a:alpha val="40000"/>
                </a:prstClr>
              </a:outerShdw>
            </a:effectLst>
          </p:spPr>
        </p:cxnSp>
        <p:cxnSp>
          <p:nvCxnSpPr>
            <p:cNvPr id="360" name="Curved Connector 359"/>
            <p:cNvCxnSpPr>
              <a:stCxn id="382" idx="0"/>
              <a:endCxn id="377" idx="0"/>
            </p:cNvCxnSpPr>
            <p:nvPr/>
          </p:nvCxnSpPr>
          <p:spPr>
            <a:xfrm rot="5400000" flipH="1" flipV="1">
              <a:off x="5733330" y="4299342"/>
              <a:ext cx="2490" cy="707255"/>
            </a:xfrm>
            <a:prstGeom prst="curvedConnector3">
              <a:avLst>
                <a:gd name="adj1" fmla="val 3644940"/>
              </a:avLst>
            </a:prstGeom>
            <a:noFill/>
            <a:ln w="19050" cap="flat" cmpd="sng" algn="ctr">
              <a:solidFill>
                <a:srgbClr val="4E5B6F">
                  <a:lumMod val="75000"/>
                </a:srgbClr>
              </a:solidFill>
              <a:prstDash val="solid"/>
              <a:headEnd type="oval" w="sm" len="sm"/>
              <a:tailEnd type="triangle" w="med" len="lg"/>
            </a:ln>
            <a:effectLst>
              <a:outerShdw blurRad="50800" dist="38100" dir="2700000" algn="tl" rotWithShape="0">
                <a:prstClr val="black">
                  <a:alpha val="40000"/>
                </a:prstClr>
              </a:outerShdw>
            </a:effectLst>
          </p:spPr>
        </p:cxnSp>
        <p:cxnSp>
          <p:nvCxnSpPr>
            <p:cNvPr id="363" name="Curved Connector 362"/>
            <p:cNvCxnSpPr>
              <a:stCxn id="384" idx="2"/>
              <a:endCxn id="365" idx="0"/>
            </p:cNvCxnSpPr>
            <p:nvPr/>
          </p:nvCxnSpPr>
          <p:spPr>
            <a:xfrm rot="5400000">
              <a:off x="5398815" y="4633331"/>
              <a:ext cx="156887" cy="602201"/>
            </a:xfrm>
            <a:prstGeom prst="curvedConnector3">
              <a:avLst>
                <a:gd name="adj1" fmla="val 50000"/>
              </a:avLst>
            </a:prstGeom>
            <a:noFill/>
            <a:ln w="19050" cap="flat" cmpd="sng" algn="ctr">
              <a:solidFill>
                <a:srgbClr val="4E5B6F">
                  <a:lumMod val="75000"/>
                </a:srgbClr>
              </a:solidFill>
              <a:prstDash val="solid"/>
              <a:headEnd type="oval" w="sm" len="sm"/>
              <a:tailEnd type="triangle" w="med" len="lg"/>
            </a:ln>
            <a:effectLst>
              <a:outerShdw blurRad="50800" dist="38100" dir="2700000" algn="tl" rotWithShape="0">
                <a:prstClr val="black">
                  <a:alpha val="40000"/>
                </a:prstClr>
              </a:outerShdw>
            </a:effectLst>
          </p:spPr>
        </p:cxnSp>
        <p:cxnSp>
          <p:nvCxnSpPr>
            <p:cNvPr id="364" name="Curved Connector 363"/>
            <p:cNvCxnSpPr>
              <a:stCxn id="383" idx="2"/>
              <a:endCxn id="369" idx="0"/>
            </p:cNvCxnSpPr>
            <p:nvPr/>
          </p:nvCxnSpPr>
          <p:spPr>
            <a:xfrm rot="5400000">
              <a:off x="4851153" y="4281305"/>
              <a:ext cx="156887" cy="1306253"/>
            </a:xfrm>
            <a:prstGeom prst="curvedConnector3">
              <a:avLst>
                <a:gd name="adj1" fmla="val 50000"/>
              </a:avLst>
            </a:prstGeom>
            <a:noFill/>
            <a:ln w="19050" cap="flat" cmpd="sng" algn="ctr">
              <a:solidFill>
                <a:srgbClr val="4E5B6F">
                  <a:lumMod val="75000"/>
                </a:srgbClr>
              </a:solidFill>
              <a:prstDash val="solid"/>
              <a:headEnd type="oval" w="sm" len="sm"/>
              <a:tailEnd type="triangle" w="med" len="lg"/>
            </a:ln>
            <a:effectLst>
              <a:outerShdw blurRad="50800" dist="38100" dir="2700000" algn="tl" rotWithShape="0">
                <a:prstClr val="black">
                  <a:alpha val="40000"/>
                </a:prstClr>
              </a:outerShdw>
            </a:effectLst>
          </p:spPr>
        </p:cxnSp>
      </p:grpSp>
      <p:grpSp>
        <p:nvGrpSpPr>
          <p:cNvPr id="809" name="Group 808"/>
          <p:cNvGrpSpPr/>
          <p:nvPr/>
        </p:nvGrpSpPr>
        <p:grpSpPr>
          <a:xfrm>
            <a:off x="5894903" y="4938645"/>
            <a:ext cx="963952" cy="490134"/>
            <a:chOff x="3299464" y="4555065"/>
            <a:chExt cx="963952" cy="490134"/>
          </a:xfrm>
        </p:grpSpPr>
        <p:sp>
          <p:nvSpPr>
            <p:cNvPr id="347" name="Freeform 346"/>
            <p:cNvSpPr/>
            <p:nvPr/>
          </p:nvSpPr>
          <p:spPr>
            <a:xfrm rot="5400000">
              <a:off x="3395733" y="4853627"/>
              <a:ext cx="216024" cy="61115"/>
            </a:xfrm>
            <a:custGeom>
              <a:avLst/>
              <a:gdLst>
                <a:gd name="connsiteX0" fmla="*/ 0 w 1430448"/>
                <a:gd name="connsiteY0" fmla="*/ 308316 h 371733"/>
                <a:gd name="connsiteX1" fmla="*/ 108642 w 1430448"/>
                <a:gd name="connsiteY1" fmla="*/ 498 h 371733"/>
                <a:gd name="connsiteX2" fmla="*/ 307818 w 1430448"/>
                <a:gd name="connsiteY2" fmla="*/ 371690 h 371733"/>
                <a:gd name="connsiteX3" fmla="*/ 606583 w 1430448"/>
                <a:gd name="connsiteY3" fmla="*/ 27659 h 371733"/>
                <a:gd name="connsiteX4" fmla="*/ 887240 w 1430448"/>
                <a:gd name="connsiteY4" fmla="*/ 362637 h 371733"/>
                <a:gd name="connsiteX5" fmla="*/ 1149790 w 1430448"/>
                <a:gd name="connsiteY5" fmla="*/ 91033 h 371733"/>
                <a:gd name="connsiteX6" fmla="*/ 1430448 w 1430448"/>
                <a:gd name="connsiteY6" fmla="*/ 154407 h 371733"/>
                <a:gd name="connsiteX0" fmla="*/ 0 w 1466661"/>
                <a:gd name="connsiteY0" fmla="*/ 362147 h 371244"/>
                <a:gd name="connsiteX1" fmla="*/ 144855 w 1466661"/>
                <a:gd name="connsiteY1" fmla="*/ 9 h 371244"/>
                <a:gd name="connsiteX2" fmla="*/ 344031 w 1466661"/>
                <a:gd name="connsiteY2" fmla="*/ 371201 h 371244"/>
                <a:gd name="connsiteX3" fmla="*/ 642796 w 1466661"/>
                <a:gd name="connsiteY3" fmla="*/ 27170 h 371244"/>
                <a:gd name="connsiteX4" fmla="*/ 923453 w 1466661"/>
                <a:gd name="connsiteY4" fmla="*/ 362148 h 371244"/>
                <a:gd name="connsiteX5" fmla="*/ 1186003 w 1466661"/>
                <a:gd name="connsiteY5" fmla="*/ 90544 h 371244"/>
                <a:gd name="connsiteX6" fmla="*/ 1466661 w 1466661"/>
                <a:gd name="connsiteY6" fmla="*/ 153918 h 371244"/>
                <a:gd name="connsiteX0" fmla="*/ 0 w 1466661"/>
                <a:gd name="connsiteY0" fmla="*/ 334983 h 344800"/>
                <a:gd name="connsiteX1" fmla="*/ 172016 w 1466661"/>
                <a:gd name="connsiteY1" fmla="*/ 99594 h 344800"/>
                <a:gd name="connsiteX2" fmla="*/ 344031 w 1466661"/>
                <a:gd name="connsiteY2" fmla="*/ 344037 h 344800"/>
                <a:gd name="connsiteX3" fmla="*/ 642796 w 1466661"/>
                <a:gd name="connsiteY3" fmla="*/ 6 h 344800"/>
                <a:gd name="connsiteX4" fmla="*/ 923453 w 1466661"/>
                <a:gd name="connsiteY4" fmla="*/ 334984 h 344800"/>
                <a:gd name="connsiteX5" fmla="*/ 1186003 w 1466661"/>
                <a:gd name="connsiteY5" fmla="*/ 63380 h 344800"/>
                <a:gd name="connsiteX6" fmla="*/ 1466661 w 1466661"/>
                <a:gd name="connsiteY6" fmla="*/ 126754 h 344800"/>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101"/>
                <a:gd name="connsiteX1" fmla="*/ 172016 w 1466661"/>
                <a:gd name="connsiteY1" fmla="*/ 99594 h 344101"/>
                <a:gd name="connsiteX2" fmla="*/ 344031 w 1466661"/>
                <a:gd name="connsiteY2" fmla="*/ 344037 h 344101"/>
                <a:gd name="connsiteX3" fmla="*/ 642796 w 1466661"/>
                <a:gd name="connsiteY3" fmla="*/ 6 h 344101"/>
                <a:gd name="connsiteX4" fmla="*/ 923453 w 1466661"/>
                <a:gd name="connsiteY4" fmla="*/ 334984 h 344101"/>
                <a:gd name="connsiteX5" fmla="*/ 1186003 w 1466661"/>
                <a:gd name="connsiteY5" fmla="*/ 63380 h 344101"/>
                <a:gd name="connsiteX6" fmla="*/ 1466661 w 1466661"/>
                <a:gd name="connsiteY6" fmla="*/ 126754 h 344101"/>
                <a:gd name="connsiteX0" fmla="*/ 0 w 1466661"/>
                <a:gd name="connsiteY0" fmla="*/ 334989 h 344106"/>
                <a:gd name="connsiteX1" fmla="*/ 172016 w 1466661"/>
                <a:gd name="connsiteY1" fmla="*/ 99600 h 344106"/>
                <a:gd name="connsiteX2" fmla="*/ 344031 w 1466661"/>
                <a:gd name="connsiteY2" fmla="*/ 344043 h 344106"/>
                <a:gd name="connsiteX3" fmla="*/ 642796 w 1466661"/>
                <a:gd name="connsiteY3" fmla="*/ 12 h 344106"/>
                <a:gd name="connsiteX4" fmla="*/ 923453 w 1466661"/>
                <a:gd name="connsiteY4" fmla="*/ 334990 h 344106"/>
                <a:gd name="connsiteX5" fmla="*/ 1186003 w 1466661"/>
                <a:gd name="connsiteY5" fmla="*/ 63386 h 344106"/>
                <a:gd name="connsiteX6" fmla="*/ 1466661 w 1466661"/>
                <a:gd name="connsiteY6" fmla="*/ 126760 h 344106"/>
                <a:gd name="connsiteX0" fmla="*/ 0 w 1466661"/>
                <a:gd name="connsiteY0" fmla="*/ 285097 h 294163"/>
                <a:gd name="connsiteX1" fmla="*/ 172016 w 1466661"/>
                <a:gd name="connsiteY1" fmla="*/ 49708 h 294163"/>
                <a:gd name="connsiteX2" fmla="*/ 344031 w 1466661"/>
                <a:gd name="connsiteY2" fmla="*/ 294151 h 294163"/>
                <a:gd name="connsiteX3" fmla="*/ 626893 w 1466661"/>
                <a:gd name="connsiteY3" fmla="*/ 37584 h 294163"/>
                <a:gd name="connsiteX4" fmla="*/ 923453 w 1466661"/>
                <a:gd name="connsiteY4" fmla="*/ 285098 h 294163"/>
                <a:gd name="connsiteX5" fmla="*/ 1186003 w 1466661"/>
                <a:gd name="connsiteY5" fmla="*/ 13494 h 294163"/>
                <a:gd name="connsiteX6" fmla="*/ 1466661 w 1466661"/>
                <a:gd name="connsiteY6" fmla="*/ 76868 h 294163"/>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4527 h 293616"/>
                <a:gd name="connsiteX1" fmla="*/ 172016 w 1466661"/>
                <a:gd name="connsiteY1" fmla="*/ 49138 h 293616"/>
                <a:gd name="connsiteX2" fmla="*/ 344031 w 1466661"/>
                <a:gd name="connsiteY2" fmla="*/ 293581 h 293616"/>
                <a:gd name="connsiteX3" fmla="*/ 547380 w 1466661"/>
                <a:gd name="connsiteY3" fmla="*/ 68820 h 293616"/>
                <a:gd name="connsiteX4" fmla="*/ 732621 w 1466661"/>
                <a:gd name="connsiteY4" fmla="*/ 276577 h 293616"/>
                <a:gd name="connsiteX5" fmla="*/ 1186003 w 1466661"/>
                <a:gd name="connsiteY5" fmla="*/ 12924 h 293616"/>
                <a:gd name="connsiteX6" fmla="*/ 1466661 w 1466661"/>
                <a:gd name="connsiteY6" fmla="*/ 76298 h 293616"/>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53883 h 262938"/>
                <a:gd name="connsiteX1" fmla="*/ 172016 w 1466661"/>
                <a:gd name="connsiteY1" fmla="*/ 18494 h 262938"/>
                <a:gd name="connsiteX2" fmla="*/ 344031 w 1466661"/>
                <a:gd name="connsiteY2" fmla="*/ 262937 h 262938"/>
                <a:gd name="connsiteX3" fmla="*/ 547380 w 1466661"/>
                <a:gd name="connsiteY3" fmla="*/ 22273 h 262938"/>
                <a:gd name="connsiteX4" fmla="*/ 732621 w 1466661"/>
                <a:gd name="connsiteY4" fmla="*/ 245933 h 262938"/>
                <a:gd name="connsiteX5" fmla="*/ 927586 w 1466661"/>
                <a:gd name="connsiteY5" fmla="*/ 26012 h 262938"/>
                <a:gd name="connsiteX6" fmla="*/ 1466661 w 1466661"/>
                <a:gd name="connsiteY6" fmla="*/ 45654 h 262938"/>
                <a:gd name="connsiteX0" fmla="*/ 0 w 1466661"/>
                <a:gd name="connsiteY0" fmla="*/ 241204 h 250259"/>
                <a:gd name="connsiteX1" fmla="*/ 172016 w 1466661"/>
                <a:gd name="connsiteY1" fmla="*/ 5815 h 250259"/>
                <a:gd name="connsiteX2" fmla="*/ 344031 w 1466661"/>
                <a:gd name="connsiteY2" fmla="*/ 250258 h 250259"/>
                <a:gd name="connsiteX3" fmla="*/ 547380 w 1466661"/>
                <a:gd name="connsiteY3" fmla="*/ 9594 h 250259"/>
                <a:gd name="connsiteX4" fmla="*/ 732621 w 1466661"/>
                <a:gd name="connsiteY4" fmla="*/ 233254 h 250259"/>
                <a:gd name="connsiteX5" fmla="*/ 927586 w 1466661"/>
                <a:gd name="connsiteY5" fmla="*/ 13333 h 250259"/>
                <a:gd name="connsiteX6" fmla="*/ 1466661 w 1466661"/>
                <a:gd name="connsiteY6" fmla="*/ 32975 h 250259"/>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7168"/>
                <a:gd name="connsiteY0" fmla="*/ 235411 h 244466"/>
                <a:gd name="connsiteX1" fmla="*/ 172016 w 1057168"/>
                <a:gd name="connsiteY1" fmla="*/ 22 h 244466"/>
                <a:gd name="connsiteX2" fmla="*/ 344031 w 1057168"/>
                <a:gd name="connsiteY2" fmla="*/ 244465 h 244466"/>
                <a:gd name="connsiteX3" fmla="*/ 547380 w 1057168"/>
                <a:gd name="connsiteY3" fmla="*/ 3801 h 244466"/>
                <a:gd name="connsiteX4" fmla="*/ 732621 w 1057168"/>
                <a:gd name="connsiteY4" fmla="*/ 227461 h 244466"/>
                <a:gd name="connsiteX5" fmla="*/ 927586 w 1057168"/>
                <a:gd name="connsiteY5" fmla="*/ 7540 h 244466"/>
                <a:gd name="connsiteX6" fmla="*/ 1057168 w 1057168"/>
                <a:gd name="connsiteY6" fmla="*/ 237890 h 244466"/>
                <a:gd name="connsiteX0" fmla="*/ 0 w 1057168"/>
                <a:gd name="connsiteY0" fmla="*/ 235405 h 244460"/>
                <a:gd name="connsiteX1" fmla="*/ 172016 w 1057168"/>
                <a:gd name="connsiteY1" fmla="*/ 16 h 244460"/>
                <a:gd name="connsiteX2" fmla="*/ 344031 w 1057168"/>
                <a:gd name="connsiteY2" fmla="*/ 244459 h 244460"/>
                <a:gd name="connsiteX3" fmla="*/ 547380 w 1057168"/>
                <a:gd name="connsiteY3" fmla="*/ 3795 h 244460"/>
                <a:gd name="connsiteX4" fmla="*/ 732621 w 1057168"/>
                <a:gd name="connsiteY4" fmla="*/ 227455 h 244460"/>
                <a:gd name="connsiteX5" fmla="*/ 927586 w 1057168"/>
                <a:gd name="connsiteY5" fmla="*/ 7534 h 244460"/>
                <a:gd name="connsiteX6" fmla="*/ 1057168 w 1057168"/>
                <a:gd name="connsiteY6" fmla="*/ 237884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168" h="244460">
                  <a:moveTo>
                    <a:pt x="0" y="235405"/>
                  </a:moveTo>
                  <a:cubicBezTo>
                    <a:pt x="52523" y="104045"/>
                    <a:pt x="102751" y="-1493"/>
                    <a:pt x="172016" y="16"/>
                  </a:cubicBezTo>
                  <a:cubicBezTo>
                    <a:pt x="241281" y="1525"/>
                    <a:pt x="281470" y="243829"/>
                    <a:pt x="344031" y="244459"/>
                  </a:cubicBezTo>
                  <a:cubicBezTo>
                    <a:pt x="406592" y="245089"/>
                    <a:pt x="466712" y="-1322"/>
                    <a:pt x="547380" y="3795"/>
                  </a:cubicBezTo>
                  <a:cubicBezTo>
                    <a:pt x="628048" y="8912"/>
                    <a:pt x="669253" y="226832"/>
                    <a:pt x="732621" y="227455"/>
                  </a:cubicBezTo>
                  <a:cubicBezTo>
                    <a:pt x="795989" y="228078"/>
                    <a:pt x="873495" y="5796"/>
                    <a:pt x="927586" y="7534"/>
                  </a:cubicBezTo>
                  <a:cubicBezTo>
                    <a:pt x="981677" y="9272"/>
                    <a:pt x="1043825" y="172044"/>
                    <a:pt x="1057168" y="237884"/>
                  </a:cubicBezTo>
                </a:path>
              </a:pathLst>
            </a:custGeom>
            <a:noFill/>
            <a:ln w="1905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48" name="Freeform 347"/>
            <p:cNvSpPr/>
            <p:nvPr/>
          </p:nvSpPr>
          <p:spPr>
            <a:xfrm rot="5400000">
              <a:off x="3606590" y="4853627"/>
              <a:ext cx="216024" cy="61115"/>
            </a:xfrm>
            <a:custGeom>
              <a:avLst/>
              <a:gdLst>
                <a:gd name="connsiteX0" fmla="*/ 0 w 1430448"/>
                <a:gd name="connsiteY0" fmla="*/ 308316 h 371733"/>
                <a:gd name="connsiteX1" fmla="*/ 108642 w 1430448"/>
                <a:gd name="connsiteY1" fmla="*/ 498 h 371733"/>
                <a:gd name="connsiteX2" fmla="*/ 307818 w 1430448"/>
                <a:gd name="connsiteY2" fmla="*/ 371690 h 371733"/>
                <a:gd name="connsiteX3" fmla="*/ 606583 w 1430448"/>
                <a:gd name="connsiteY3" fmla="*/ 27659 h 371733"/>
                <a:gd name="connsiteX4" fmla="*/ 887240 w 1430448"/>
                <a:gd name="connsiteY4" fmla="*/ 362637 h 371733"/>
                <a:gd name="connsiteX5" fmla="*/ 1149790 w 1430448"/>
                <a:gd name="connsiteY5" fmla="*/ 91033 h 371733"/>
                <a:gd name="connsiteX6" fmla="*/ 1430448 w 1430448"/>
                <a:gd name="connsiteY6" fmla="*/ 154407 h 371733"/>
                <a:gd name="connsiteX0" fmla="*/ 0 w 1466661"/>
                <a:gd name="connsiteY0" fmla="*/ 362147 h 371244"/>
                <a:gd name="connsiteX1" fmla="*/ 144855 w 1466661"/>
                <a:gd name="connsiteY1" fmla="*/ 9 h 371244"/>
                <a:gd name="connsiteX2" fmla="*/ 344031 w 1466661"/>
                <a:gd name="connsiteY2" fmla="*/ 371201 h 371244"/>
                <a:gd name="connsiteX3" fmla="*/ 642796 w 1466661"/>
                <a:gd name="connsiteY3" fmla="*/ 27170 h 371244"/>
                <a:gd name="connsiteX4" fmla="*/ 923453 w 1466661"/>
                <a:gd name="connsiteY4" fmla="*/ 362148 h 371244"/>
                <a:gd name="connsiteX5" fmla="*/ 1186003 w 1466661"/>
                <a:gd name="connsiteY5" fmla="*/ 90544 h 371244"/>
                <a:gd name="connsiteX6" fmla="*/ 1466661 w 1466661"/>
                <a:gd name="connsiteY6" fmla="*/ 153918 h 371244"/>
                <a:gd name="connsiteX0" fmla="*/ 0 w 1466661"/>
                <a:gd name="connsiteY0" fmla="*/ 334983 h 344800"/>
                <a:gd name="connsiteX1" fmla="*/ 172016 w 1466661"/>
                <a:gd name="connsiteY1" fmla="*/ 99594 h 344800"/>
                <a:gd name="connsiteX2" fmla="*/ 344031 w 1466661"/>
                <a:gd name="connsiteY2" fmla="*/ 344037 h 344800"/>
                <a:gd name="connsiteX3" fmla="*/ 642796 w 1466661"/>
                <a:gd name="connsiteY3" fmla="*/ 6 h 344800"/>
                <a:gd name="connsiteX4" fmla="*/ 923453 w 1466661"/>
                <a:gd name="connsiteY4" fmla="*/ 334984 h 344800"/>
                <a:gd name="connsiteX5" fmla="*/ 1186003 w 1466661"/>
                <a:gd name="connsiteY5" fmla="*/ 63380 h 344800"/>
                <a:gd name="connsiteX6" fmla="*/ 1466661 w 1466661"/>
                <a:gd name="connsiteY6" fmla="*/ 126754 h 344800"/>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101"/>
                <a:gd name="connsiteX1" fmla="*/ 172016 w 1466661"/>
                <a:gd name="connsiteY1" fmla="*/ 99594 h 344101"/>
                <a:gd name="connsiteX2" fmla="*/ 344031 w 1466661"/>
                <a:gd name="connsiteY2" fmla="*/ 344037 h 344101"/>
                <a:gd name="connsiteX3" fmla="*/ 642796 w 1466661"/>
                <a:gd name="connsiteY3" fmla="*/ 6 h 344101"/>
                <a:gd name="connsiteX4" fmla="*/ 923453 w 1466661"/>
                <a:gd name="connsiteY4" fmla="*/ 334984 h 344101"/>
                <a:gd name="connsiteX5" fmla="*/ 1186003 w 1466661"/>
                <a:gd name="connsiteY5" fmla="*/ 63380 h 344101"/>
                <a:gd name="connsiteX6" fmla="*/ 1466661 w 1466661"/>
                <a:gd name="connsiteY6" fmla="*/ 126754 h 344101"/>
                <a:gd name="connsiteX0" fmla="*/ 0 w 1466661"/>
                <a:gd name="connsiteY0" fmla="*/ 334989 h 344106"/>
                <a:gd name="connsiteX1" fmla="*/ 172016 w 1466661"/>
                <a:gd name="connsiteY1" fmla="*/ 99600 h 344106"/>
                <a:gd name="connsiteX2" fmla="*/ 344031 w 1466661"/>
                <a:gd name="connsiteY2" fmla="*/ 344043 h 344106"/>
                <a:gd name="connsiteX3" fmla="*/ 642796 w 1466661"/>
                <a:gd name="connsiteY3" fmla="*/ 12 h 344106"/>
                <a:gd name="connsiteX4" fmla="*/ 923453 w 1466661"/>
                <a:gd name="connsiteY4" fmla="*/ 334990 h 344106"/>
                <a:gd name="connsiteX5" fmla="*/ 1186003 w 1466661"/>
                <a:gd name="connsiteY5" fmla="*/ 63386 h 344106"/>
                <a:gd name="connsiteX6" fmla="*/ 1466661 w 1466661"/>
                <a:gd name="connsiteY6" fmla="*/ 126760 h 344106"/>
                <a:gd name="connsiteX0" fmla="*/ 0 w 1466661"/>
                <a:gd name="connsiteY0" fmla="*/ 285097 h 294163"/>
                <a:gd name="connsiteX1" fmla="*/ 172016 w 1466661"/>
                <a:gd name="connsiteY1" fmla="*/ 49708 h 294163"/>
                <a:gd name="connsiteX2" fmla="*/ 344031 w 1466661"/>
                <a:gd name="connsiteY2" fmla="*/ 294151 h 294163"/>
                <a:gd name="connsiteX3" fmla="*/ 626893 w 1466661"/>
                <a:gd name="connsiteY3" fmla="*/ 37584 h 294163"/>
                <a:gd name="connsiteX4" fmla="*/ 923453 w 1466661"/>
                <a:gd name="connsiteY4" fmla="*/ 285098 h 294163"/>
                <a:gd name="connsiteX5" fmla="*/ 1186003 w 1466661"/>
                <a:gd name="connsiteY5" fmla="*/ 13494 h 294163"/>
                <a:gd name="connsiteX6" fmla="*/ 1466661 w 1466661"/>
                <a:gd name="connsiteY6" fmla="*/ 76868 h 294163"/>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4527 h 293616"/>
                <a:gd name="connsiteX1" fmla="*/ 172016 w 1466661"/>
                <a:gd name="connsiteY1" fmla="*/ 49138 h 293616"/>
                <a:gd name="connsiteX2" fmla="*/ 344031 w 1466661"/>
                <a:gd name="connsiteY2" fmla="*/ 293581 h 293616"/>
                <a:gd name="connsiteX3" fmla="*/ 547380 w 1466661"/>
                <a:gd name="connsiteY3" fmla="*/ 68820 h 293616"/>
                <a:gd name="connsiteX4" fmla="*/ 732621 w 1466661"/>
                <a:gd name="connsiteY4" fmla="*/ 276577 h 293616"/>
                <a:gd name="connsiteX5" fmla="*/ 1186003 w 1466661"/>
                <a:gd name="connsiteY5" fmla="*/ 12924 h 293616"/>
                <a:gd name="connsiteX6" fmla="*/ 1466661 w 1466661"/>
                <a:gd name="connsiteY6" fmla="*/ 76298 h 293616"/>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53883 h 262938"/>
                <a:gd name="connsiteX1" fmla="*/ 172016 w 1466661"/>
                <a:gd name="connsiteY1" fmla="*/ 18494 h 262938"/>
                <a:gd name="connsiteX2" fmla="*/ 344031 w 1466661"/>
                <a:gd name="connsiteY2" fmla="*/ 262937 h 262938"/>
                <a:gd name="connsiteX3" fmla="*/ 547380 w 1466661"/>
                <a:gd name="connsiteY3" fmla="*/ 22273 h 262938"/>
                <a:gd name="connsiteX4" fmla="*/ 732621 w 1466661"/>
                <a:gd name="connsiteY4" fmla="*/ 245933 h 262938"/>
                <a:gd name="connsiteX5" fmla="*/ 927586 w 1466661"/>
                <a:gd name="connsiteY5" fmla="*/ 26012 h 262938"/>
                <a:gd name="connsiteX6" fmla="*/ 1466661 w 1466661"/>
                <a:gd name="connsiteY6" fmla="*/ 45654 h 262938"/>
                <a:gd name="connsiteX0" fmla="*/ 0 w 1466661"/>
                <a:gd name="connsiteY0" fmla="*/ 241204 h 250259"/>
                <a:gd name="connsiteX1" fmla="*/ 172016 w 1466661"/>
                <a:gd name="connsiteY1" fmla="*/ 5815 h 250259"/>
                <a:gd name="connsiteX2" fmla="*/ 344031 w 1466661"/>
                <a:gd name="connsiteY2" fmla="*/ 250258 h 250259"/>
                <a:gd name="connsiteX3" fmla="*/ 547380 w 1466661"/>
                <a:gd name="connsiteY3" fmla="*/ 9594 h 250259"/>
                <a:gd name="connsiteX4" fmla="*/ 732621 w 1466661"/>
                <a:gd name="connsiteY4" fmla="*/ 233254 h 250259"/>
                <a:gd name="connsiteX5" fmla="*/ 927586 w 1466661"/>
                <a:gd name="connsiteY5" fmla="*/ 13333 h 250259"/>
                <a:gd name="connsiteX6" fmla="*/ 1466661 w 1466661"/>
                <a:gd name="connsiteY6" fmla="*/ 32975 h 250259"/>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7168"/>
                <a:gd name="connsiteY0" fmla="*/ 235411 h 244466"/>
                <a:gd name="connsiteX1" fmla="*/ 172016 w 1057168"/>
                <a:gd name="connsiteY1" fmla="*/ 22 h 244466"/>
                <a:gd name="connsiteX2" fmla="*/ 344031 w 1057168"/>
                <a:gd name="connsiteY2" fmla="*/ 244465 h 244466"/>
                <a:gd name="connsiteX3" fmla="*/ 547380 w 1057168"/>
                <a:gd name="connsiteY3" fmla="*/ 3801 h 244466"/>
                <a:gd name="connsiteX4" fmla="*/ 732621 w 1057168"/>
                <a:gd name="connsiteY4" fmla="*/ 227461 h 244466"/>
                <a:gd name="connsiteX5" fmla="*/ 927586 w 1057168"/>
                <a:gd name="connsiteY5" fmla="*/ 7540 h 244466"/>
                <a:gd name="connsiteX6" fmla="*/ 1057168 w 1057168"/>
                <a:gd name="connsiteY6" fmla="*/ 237890 h 244466"/>
                <a:gd name="connsiteX0" fmla="*/ 0 w 1057168"/>
                <a:gd name="connsiteY0" fmla="*/ 235405 h 244460"/>
                <a:gd name="connsiteX1" fmla="*/ 172016 w 1057168"/>
                <a:gd name="connsiteY1" fmla="*/ 16 h 244460"/>
                <a:gd name="connsiteX2" fmla="*/ 344031 w 1057168"/>
                <a:gd name="connsiteY2" fmla="*/ 244459 h 244460"/>
                <a:gd name="connsiteX3" fmla="*/ 547380 w 1057168"/>
                <a:gd name="connsiteY3" fmla="*/ 3795 h 244460"/>
                <a:gd name="connsiteX4" fmla="*/ 732621 w 1057168"/>
                <a:gd name="connsiteY4" fmla="*/ 227455 h 244460"/>
                <a:gd name="connsiteX5" fmla="*/ 927586 w 1057168"/>
                <a:gd name="connsiteY5" fmla="*/ 7534 h 244460"/>
                <a:gd name="connsiteX6" fmla="*/ 1057168 w 1057168"/>
                <a:gd name="connsiteY6" fmla="*/ 237884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168" h="244460">
                  <a:moveTo>
                    <a:pt x="0" y="235405"/>
                  </a:moveTo>
                  <a:cubicBezTo>
                    <a:pt x="52523" y="104045"/>
                    <a:pt x="102751" y="-1493"/>
                    <a:pt x="172016" y="16"/>
                  </a:cubicBezTo>
                  <a:cubicBezTo>
                    <a:pt x="241281" y="1525"/>
                    <a:pt x="281470" y="243829"/>
                    <a:pt x="344031" y="244459"/>
                  </a:cubicBezTo>
                  <a:cubicBezTo>
                    <a:pt x="406592" y="245089"/>
                    <a:pt x="466712" y="-1322"/>
                    <a:pt x="547380" y="3795"/>
                  </a:cubicBezTo>
                  <a:cubicBezTo>
                    <a:pt x="628048" y="8912"/>
                    <a:pt x="669253" y="226832"/>
                    <a:pt x="732621" y="227455"/>
                  </a:cubicBezTo>
                  <a:cubicBezTo>
                    <a:pt x="795989" y="228078"/>
                    <a:pt x="873495" y="5796"/>
                    <a:pt x="927586" y="7534"/>
                  </a:cubicBezTo>
                  <a:cubicBezTo>
                    <a:pt x="981677" y="9272"/>
                    <a:pt x="1043825" y="172044"/>
                    <a:pt x="1057168" y="237884"/>
                  </a:cubicBezTo>
                </a:path>
              </a:pathLst>
            </a:cu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49" name="Freeform 348"/>
            <p:cNvSpPr/>
            <p:nvPr/>
          </p:nvSpPr>
          <p:spPr>
            <a:xfrm rot="5400000">
              <a:off x="3802142" y="4853611"/>
              <a:ext cx="216024" cy="61115"/>
            </a:xfrm>
            <a:custGeom>
              <a:avLst/>
              <a:gdLst>
                <a:gd name="connsiteX0" fmla="*/ 0 w 1430448"/>
                <a:gd name="connsiteY0" fmla="*/ 308316 h 371733"/>
                <a:gd name="connsiteX1" fmla="*/ 108642 w 1430448"/>
                <a:gd name="connsiteY1" fmla="*/ 498 h 371733"/>
                <a:gd name="connsiteX2" fmla="*/ 307818 w 1430448"/>
                <a:gd name="connsiteY2" fmla="*/ 371690 h 371733"/>
                <a:gd name="connsiteX3" fmla="*/ 606583 w 1430448"/>
                <a:gd name="connsiteY3" fmla="*/ 27659 h 371733"/>
                <a:gd name="connsiteX4" fmla="*/ 887240 w 1430448"/>
                <a:gd name="connsiteY4" fmla="*/ 362637 h 371733"/>
                <a:gd name="connsiteX5" fmla="*/ 1149790 w 1430448"/>
                <a:gd name="connsiteY5" fmla="*/ 91033 h 371733"/>
                <a:gd name="connsiteX6" fmla="*/ 1430448 w 1430448"/>
                <a:gd name="connsiteY6" fmla="*/ 154407 h 371733"/>
                <a:gd name="connsiteX0" fmla="*/ 0 w 1466661"/>
                <a:gd name="connsiteY0" fmla="*/ 362147 h 371244"/>
                <a:gd name="connsiteX1" fmla="*/ 144855 w 1466661"/>
                <a:gd name="connsiteY1" fmla="*/ 9 h 371244"/>
                <a:gd name="connsiteX2" fmla="*/ 344031 w 1466661"/>
                <a:gd name="connsiteY2" fmla="*/ 371201 h 371244"/>
                <a:gd name="connsiteX3" fmla="*/ 642796 w 1466661"/>
                <a:gd name="connsiteY3" fmla="*/ 27170 h 371244"/>
                <a:gd name="connsiteX4" fmla="*/ 923453 w 1466661"/>
                <a:gd name="connsiteY4" fmla="*/ 362148 h 371244"/>
                <a:gd name="connsiteX5" fmla="*/ 1186003 w 1466661"/>
                <a:gd name="connsiteY5" fmla="*/ 90544 h 371244"/>
                <a:gd name="connsiteX6" fmla="*/ 1466661 w 1466661"/>
                <a:gd name="connsiteY6" fmla="*/ 153918 h 371244"/>
                <a:gd name="connsiteX0" fmla="*/ 0 w 1466661"/>
                <a:gd name="connsiteY0" fmla="*/ 334983 h 344800"/>
                <a:gd name="connsiteX1" fmla="*/ 172016 w 1466661"/>
                <a:gd name="connsiteY1" fmla="*/ 99594 h 344800"/>
                <a:gd name="connsiteX2" fmla="*/ 344031 w 1466661"/>
                <a:gd name="connsiteY2" fmla="*/ 344037 h 344800"/>
                <a:gd name="connsiteX3" fmla="*/ 642796 w 1466661"/>
                <a:gd name="connsiteY3" fmla="*/ 6 h 344800"/>
                <a:gd name="connsiteX4" fmla="*/ 923453 w 1466661"/>
                <a:gd name="connsiteY4" fmla="*/ 334984 h 344800"/>
                <a:gd name="connsiteX5" fmla="*/ 1186003 w 1466661"/>
                <a:gd name="connsiteY5" fmla="*/ 63380 h 344800"/>
                <a:gd name="connsiteX6" fmla="*/ 1466661 w 1466661"/>
                <a:gd name="connsiteY6" fmla="*/ 126754 h 344800"/>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101"/>
                <a:gd name="connsiteX1" fmla="*/ 172016 w 1466661"/>
                <a:gd name="connsiteY1" fmla="*/ 99594 h 344101"/>
                <a:gd name="connsiteX2" fmla="*/ 344031 w 1466661"/>
                <a:gd name="connsiteY2" fmla="*/ 344037 h 344101"/>
                <a:gd name="connsiteX3" fmla="*/ 642796 w 1466661"/>
                <a:gd name="connsiteY3" fmla="*/ 6 h 344101"/>
                <a:gd name="connsiteX4" fmla="*/ 923453 w 1466661"/>
                <a:gd name="connsiteY4" fmla="*/ 334984 h 344101"/>
                <a:gd name="connsiteX5" fmla="*/ 1186003 w 1466661"/>
                <a:gd name="connsiteY5" fmla="*/ 63380 h 344101"/>
                <a:gd name="connsiteX6" fmla="*/ 1466661 w 1466661"/>
                <a:gd name="connsiteY6" fmla="*/ 126754 h 344101"/>
                <a:gd name="connsiteX0" fmla="*/ 0 w 1466661"/>
                <a:gd name="connsiteY0" fmla="*/ 334989 h 344106"/>
                <a:gd name="connsiteX1" fmla="*/ 172016 w 1466661"/>
                <a:gd name="connsiteY1" fmla="*/ 99600 h 344106"/>
                <a:gd name="connsiteX2" fmla="*/ 344031 w 1466661"/>
                <a:gd name="connsiteY2" fmla="*/ 344043 h 344106"/>
                <a:gd name="connsiteX3" fmla="*/ 642796 w 1466661"/>
                <a:gd name="connsiteY3" fmla="*/ 12 h 344106"/>
                <a:gd name="connsiteX4" fmla="*/ 923453 w 1466661"/>
                <a:gd name="connsiteY4" fmla="*/ 334990 h 344106"/>
                <a:gd name="connsiteX5" fmla="*/ 1186003 w 1466661"/>
                <a:gd name="connsiteY5" fmla="*/ 63386 h 344106"/>
                <a:gd name="connsiteX6" fmla="*/ 1466661 w 1466661"/>
                <a:gd name="connsiteY6" fmla="*/ 126760 h 344106"/>
                <a:gd name="connsiteX0" fmla="*/ 0 w 1466661"/>
                <a:gd name="connsiteY0" fmla="*/ 285097 h 294163"/>
                <a:gd name="connsiteX1" fmla="*/ 172016 w 1466661"/>
                <a:gd name="connsiteY1" fmla="*/ 49708 h 294163"/>
                <a:gd name="connsiteX2" fmla="*/ 344031 w 1466661"/>
                <a:gd name="connsiteY2" fmla="*/ 294151 h 294163"/>
                <a:gd name="connsiteX3" fmla="*/ 626893 w 1466661"/>
                <a:gd name="connsiteY3" fmla="*/ 37584 h 294163"/>
                <a:gd name="connsiteX4" fmla="*/ 923453 w 1466661"/>
                <a:gd name="connsiteY4" fmla="*/ 285098 h 294163"/>
                <a:gd name="connsiteX5" fmla="*/ 1186003 w 1466661"/>
                <a:gd name="connsiteY5" fmla="*/ 13494 h 294163"/>
                <a:gd name="connsiteX6" fmla="*/ 1466661 w 1466661"/>
                <a:gd name="connsiteY6" fmla="*/ 76868 h 294163"/>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4527 h 293616"/>
                <a:gd name="connsiteX1" fmla="*/ 172016 w 1466661"/>
                <a:gd name="connsiteY1" fmla="*/ 49138 h 293616"/>
                <a:gd name="connsiteX2" fmla="*/ 344031 w 1466661"/>
                <a:gd name="connsiteY2" fmla="*/ 293581 h 293616"/>
                <a:gd name="connsiteX3" fmla="*/ 547380 w 1466661"/>
                <a:gd name="connsiteY3" fmla="*/ 68820 h 293616"/>
                <a:gd name="connsiteX4" fmla="*/ 732621 w 1466661"/>
                <a:gd name="connsiteY4" fmla="*/ 276577 h 293616"/>
                <a:gd name="connsiteX5" fmla="*/ 1186003 w 1466661"/>
                <a:gd name="connsiteY5" fmla="*/ 12924 h 293616"/>
                <a:gd name="connsiteX6" fmla="*/ 1466661 w 1466661"/>
                <a:gd name="connsiteY6" fmla="*/ 76298 h 293616"/>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53883 h 262938"/>
                <a:gd name="connsiteX1" fmla="*/ 172016 w 1466661"/>
                <a:gd name="connsiteY1" fmla="*/ 18494 h 262938"/>
                <a:gd name="connsiteX2" fmla="*/ 344031 w 1466661"/>
                <a:gd name="connsiteY2" fmla="*/ 262937 h 262938"/>
                <a:gd name="connsiteX3" fmla="*/ 547380 w 1466661"/>
                <a:gd name="connsiteY3" fmla="*/ 22273 h 262938"/>
                <a:gd name="connsiteX4" fmla="*/ 732621 w 1466661"/>
                <a:gd name="connsiteY4" fmla="*/ 245933 h 262938"/>
                <a:gd name="connsiteX5" fmla="*/ 927586 w 1466661"/>
                <a:gd name="connsiteY5" fmla="*/ 26012 h 262938"/>
                <a:gd name="connsiteX6" fmla="*/ 1466661 w 1466661"/>
                <a:gd name="connsiteY6" fmla="*/ 45654 h 262938"/>
                <a:gd name="connsiteX0" fmla="*/ 0 w 1466661"/>
                <a:gd name="connsiteY0" fmla="*/ 241204 h 250259"/>
                <a:gd name="connsiteX1" fmla="*/ 172016 w 1466661"/>
                <a:gd name="connsiteY1" fmla="*/ 5815 h 250259"/>
                <a:gd name="connsiteX2" fmla="*/ 344031 w 1466661"/>
                <a:gd name="connsiteY2" fmla="*/ 250258 h 250259"/>
                <a:gd name="connsiteX3" fmla="*/ 547380 w 1466661"/>
                <a:gd name="connsiteY3" fmla="*/ 9594 h 250259"/>
                <a:gd name="connsiteX4" fmla="*/ 732621 w 1466661"/>
                <a:gd name="connsiteY4" fmla="*/ 233254 h 250259"/>
                <a:gd name="connsiteX5" fmla="*/ 927586 w 1466661"/>
                <a:gd name="connsiteY5" fmla="*/ 13333 h 250259"/>
                <a:gd name="connsiteX6" fmla="*/ 1466661 w 1466661"/>
                <a:gd name="connsiteY6" fmla="*/ 32975 h 250259"/>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7168"/>
                <a:gd name="connsiteY0" fmla="*/ 235411 h 244466"/>
                <a:gd name="connsiteX1" fmla="*/ 172016 w 1057168"/>
                <a:gd name="connsiteY1" fmla="*/ 22 h 244466"/>
                <a:gd name="connsiteX2" fmla="*/ 344031 w 1057168"/>
                <a:gd name="connsiteY2" fmla="*/ 244465 h 244466"/>
                <a:gd name="connsiteX3" fmla="*/ 547380 w 1057168"/>
                <a:gd name="connsiteY3" fmla="*/ 3801 h 244466"/>
                <a:gd name="connsiteX4" fmla="*/ 732621 w 1057168"/>
                <a:gd name="connsiteY4" fmla="*/ 227461 h 244466"/>
                <a:gd name="connsiteX5" fmla="*/ 927586 w 1057168"/>
                <a:gd name="connsiteY5" fmla="*/ 7540 h 244466"/>
                <a:gd name="connsiteX6" fmla="*/ 1057168 w 1057168"/>
                <a:gd name="connsiteY6" fmla="*/ 237890 h 244466"/>
                <a:gd name="connsiteX0" fmla="*/ 0 w 1057168"/>
                <a:gd name="connsiteY0" fmla="*/ 235405 h 244460"/>
                <a:gd name="connsiteX1" fmla="*/ 172016 w 1057168"/>
                <a:gd name="connsiteY1" fmla="*/ 16 h 244460"/>
                <a:gd name="connsiteX2" fmla="*/ 344031 w 1057168"/>
                <a:gd name="connsiteY2" fmla="*/ 244459 h 244460"/>
                <a:gd name="connsiteX3" fmla="*/ 547380 w 1057168"/>
                <a:gd name="connsiteY3" fmla="*/ 3795 h 244460"/>
                <a:gd name="connsiteX4" fmla="*/ 732621 w 1057168"/>
                <a:gd name="connsiteY4" fmla="*/ 227455 h 244460"/>
                <a:gd name="connsiteX5" fmla="*/ 927586 w 1057168"/>
                <a:gd name="connsiteY5" fmla="*/ 7534 h 244460"/>
                <a:gd name="connsiteX6" fmla="*/ 1057168 w 1057168"/>
                <a:gd name="connsiteY6" fmla="*/ 237884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168" h="244460">
                  <a:moveTo>
                    <a:pt x="0" y="235405"/>
                  </a:moveTo>
                  <a:cubicBezTo>
                    <a:pt x="52523" y="104045"/>
                    <a:pt x="102751" y="-1493"/>
                    <a:pt x="172016" y="16"/>
                  </a:cubicBezTo>
                  <a:cubicBezTo>
                    <a:pt x="241281" y="1525"/>
                    <a:pt x="281470" y="243829"/>
                    <a:pt x="344031" y="244459"/>
                  </a:cubicBezTo>
                  <a:cubicBezTo>
                    <a:pt x="406592" y="245089"/>
                    <a:pt x="466712" y="-1322"/>
                    <a:pt x="547380" y="3795"/>
                  </a:cubicBezTo>
                  <a:cubicBezTo>
                    <a:pt x="628048" y="8912"/>
                    <a:pt x="669253" y="226832"/>
                    <a:pt x="732621" y="227455"/>
                  </a:cubicBezTo>
                  <a:cubicBezTo>
                    <a:pt x="795989" y="228078"/>
                    <a:pt x="873495" y="5796"/>
                    <a:pt x="927586" y="7534"/>
                  </a:cubicBezTo>
                  <a:cubicBezTo>
                    <a:pt x="981677" y="9272"/>
                    <a:pt x="1043825" y="172044"/>
                    <a:pt x="1057168" y="237884"/>
                  </a:cubicBezTo>
                </a:path>
              </a:pathLst>
            </a:cu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50" name="Freeform 349"/>
            <p:cNvSpPr/>
            <p:nvPr/>
          </p:nvSpPr>
          <p:spPr>
            <a:xfrm rot="5400000">
              <a:off x="3997694" y="4853611"/>
              <a:ext cx="216024" cy="61115"/>
            </a:xfrm>
            <a:custGeom>
              <a:avLst/>
              <a:gdLst>
                <a:gd name="connsiteX0" fmla="*/ 0 w 1430448"/>
                <a:gd name="connsiteY0" fmla="*/ 308316 h 371733"/>
                <a:gd name="connsiteX1" fmla="*/ 108642 w 1430448"/>
                <a:gd name="connsiteY1" fmla="*/ 498 h 371733"/>
                <a:gd name="connsiteX2" fmla="*/ 307818 w 1430448"/>
                <a:gd name="connsiteY2" fmla="*/ 371690 h 371733"/>
                <a:gd name="connsiteX3" fmla="*/ 606583 w 1430448"/>
                <a:gd name="connsiteY3" fmla="*/ 27659 h 371733"/>
                <a:gd name="connsiteX4" fmla="*/ 887240 w 1430448"/>
                <a:gd name="connsiteY4" fmla="*/ 362637 h 371733"/>
                <a:gd name="connsiteX5" fmla="*/ 1149790 w 1430448"/>
                <a:gd name="connsiteY5" fmla="*/ 91033 h 371733"/>
                <a:gd name="connsiteX6" fmla="*/ 1430448 w 1430448"/>
                <a:gd name="connsiteY6" fmla="*/ 154407 h 371733"/>
                <a:gd name="connsiteX0" fmla="*/ 0 w 1466661"/>
                <a:gd name="connsiteY0" fmla="*/ 362147 h 371244"/>
                <a:gd name="connsiteX1" fmla="*/ 144855 w 1466661"/>
                <a:gd name="connsiteY1" fmla="*/ 9 h 371244"/>
                <a:gd name="connsiteX2" fmla="*/ 344031 w 1466661"/>
                <a:gd name="connsiteY2" fmla="*/ 371201 h 371244"/>
                <a:gd name="connsiteX3" fmla="*/ 642796 w 1466661"/>
                <a:gd name="connsiteY3" fmla="*/ 27170 h 371244"/>
                <a:gd name="connsiteX4" fmla="*/ 923453 w 1466661"/>
                <a:gd name="connsiteY4" fmla="*/ 362148 h 371244"/>
                <a:gd name="connsiteX5" fmla="*/ 1186003 w 1466661"/>
                <a:gd name="connsiteY5" fmla="*/ 90544 h 371244"/>
                <a:gd name="connsiteX6" fmla="*/ 1466661 w 1466661"/>
                <a:gd name="connsiteY6" fmla="*/ 153918 h 371244"/>
                <a:gd name="connsiteX0" fmla="*/ 0 w 1466661"/>
                <a:gd name="connsiteY0" fmla="*/ 334983 h 344800"/>
                <a:gd name="connsiteX1" fmla="*/ 172016 w 1466661"/>
                <a:gd name="connsiteY1" fmla="*/ 99594 h 344800"/>
                <a:gd name="connsiteX2" fmla="*/ 344031 w 1466661"/>
                <a:gd name="connsiteY2" fmla="*/ 344037 h 344800"/>
                <a:gd name="connsiteX3" fmla="*/ 642796 w 1466661"/>
                <a:gd name="connsiteY3" fmla="*/ 6 h 344800"/>
                <a:gd name="connsiteX4" fmla="*/ 923453 w 1466661"/>
                <a:gd name="connsiteY4" fmla="*/ 334984 h 344800"/>
                <a:gd name="connsiteX5" fmla="*/ 1186003 w 1466661"/>
                <a:gd name="connsiteY5" fmla="*/ 63380 h 344800"/>
                <a:gd name="connsiteX6" fmla="*/ 1466661 w 1466661"/>
                <a:gd name="connsiteY6" fmla="*/ 126754 h 344800"/>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101"/>
                <a:gd name="connsiteX1" fmla="*/ 172016 w 1466661"/>
                <a:gd name="connsiteY1" fmla="*/ 99594 h 344101"/>
                <a:gd name="connsiteX2" fmla="*/ 344031 w 1466661"/>
                <a:gd name="connsiteY2" fmla="*/ 344037 h 344101"/>
                <a:gd name="connsiteX3" fmla="*/ 642796 w 1466661"/>
                <a:gd name="connsiteY3" fmla="*/ 6 h 344101"/>
                <a:gd name="connsiteX4" fmla="*/ 923453 w 1466661"/>
                <a:gd name="connsiteY4" fmla="*/ 334984 h 344101"/>
                <a:gd name="connsiteX5" fmla="*/ 1186003 w 1466661"/>
                <a:gd name="connsiteY5" fmla="*/ 63380 h 344101"/>
                <a:gd name="connsiteX6" fmla="*/ 1466661 w 1466661"/>
                <a:gd name="connsiteY6" fmla="*/ 126754 h 344101"/>
                <a:gd name="connsiteX0" fmla="*/ 0 w 1466661"/>
                <a:gd name="connsiteY0" fmla="*/ 334989 h 344106"/>
                <a:gd name="connsiteX1" fmla="*/ 172016 w 1466661"/>
                <a:gd name="connsiteY1" fmla="*/ 99600 h 344106"/>
                <a:gd name="connsiteX2" fmla="*/ 344031 w 1466661"/>
                <a:gd name="connsiteY2" fmla="*/ 344043 h 344106"/>
                <a:gd name="connsiteX3" fmla="*/ 642796 w 1466661"/>
                <a:gd name="connsiteY3" fmla="*/ 12 h 344106"/>
                <a:gd name="connsiteX4" fmla="*/ 923453 w 1466661"/>
                <a:gd name="connsiteY4" fmla="*/ 334990 h 344106"/>
                <a:gd name="connsiteX5" fmla="*/ 1186003 w 1466661"/>
                <a:gd name="connsiteY5" fmla="*/ 63386 h 344106"/>
                <a:gd name="connsiteX6" fmla="*/ 1466661 w 1466661"/>
                <a:gd name="connsiteY6" fmla="*/ 126760 h 344106"/>
                <a:gd name="connsiteX0" fmla="*/ 0 w 1466661"/>
                <a:gd name="connsiteY0" fmla="*/ 285097 h 294163"/>
                <a:gd name="connsiteX1" fmla="*/ 172016 w 1466661"/>
                <a:gd name="connsiteY1" fmla="*/ 49708 h 294163"/>
                <a:gd name="connsiteX2" fmla="*/ 344031 w 1466661"/>
                <a:gd name="connsiteY2" fmla="*/ 294151 h 294163"/>
                <a:gd name="connsiteX3" fmla="*/ 626893 w 1466661"/>
                <a:gd name="connsiteY3" fmla="*/ 37584 h 294163"/>
                <a:gd name="connsiteX4" fmla="*/ 923453 w 1466661"/>
                <a:gd name="connsiteY4" fmla="*/ 285098 h 294163"/>
                <a:gd name="connsiteX5" fmla="*/ 1186003 w 1466661"/>
                <a:gd name="connsiteY5" fmla="*/ 13494 h 294163"/>
                <a:gd name="connsiteX6" fmla="*/ 1466661 w 1466661"/>
                <a:gd name="connsiteY6" fmla="*/ 76868 h 294163"/>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4527 h 293616"/>
                <a:gd name="connsiteX1" fmla="*/ 172016 w 1466661"/>
                <a:gd name="connsiteY1" fmla="*/ 49138 h 293616"/>
                <a:gd name="connsiteX2" fmla="*/ 344031 w 1466661"/>
                <a:gd name="connsiteY2" fmla="*/ 293581 h 293616"/>
                <a:gd name="connsiteX3" fmla="*/ 547380 w 1466661"/>
                <a:gd name="connsiteY3" fmla="*/ 68820 h 293616"/>
                <a:gd name="connsiteX4" fmla="*/ 732621 w 1466661"/>
                <a:gd name="connsiteY4" fmla="*/ 276577 h 293616"/>
                <a:gd name="connsiteX5" fmla="*/ 1186003 w 1466661"/>
                <a:gd name="connsiteY5" fmla="*/ 12924 h 293616"/>
                <a:gd name="connsiteX6" fmla="*/ 1466661 w 1466661"/>
                <a:gd name="connsiteY6" fmla="*/ 76298 h 293616"/>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53883 h 262938"/>
                <a:gd name="connsiteX1" fmla="*/ 172016 w 1466661"/>
                <a:gd name="connsiteY1" fmla="*/ 18494 h 262938"/>
                <a:gd name="connsiteX2" fmla="*/ 344031 w 1466661"/>
                <a:gd name="connsiteY2" fmla="*/ 262937 h 262938"/>
                <a:gd name="connsiteX3" fmla="*/ 547380 w 1466661"/>
                <a:gd name="connsiteY3" fmla="*/ 22273 h 262938"/>
                <a:gd name="connsiteX4" fmla="*/ 732621 w 1466661"/>
                <a:gd name="connsiteY4" fmla="*/ 245933 h 262938"/>
                <a:gd name="connsiteX5" fmla="*/ 927586 w 1466661"/>
                <a:gd name="connsiteY5" fmla="*/ 26012 h 262938"/>
                <a:gd name="connsiteX6" fmla="*/ 1466661 w 1466661"/>
                <a:gd name="connsiteY6" fmla="*/ 45654 h 262938"/>
                <a:gd name="connsiteX0" fmla="*/ 0 w 1466661"/>
                <a:gd name="connsiteY0" fmla="*/ 241204 h 250259"/>
                <a:gd name="connsiteX1" fmla="*/ 172016 w 1466661"/>
                <a:gd name="connsiteY1" fmla="*/ 5815 h 250259"/>
                <a:gd name="connsiteX2" fmla="*/ 344031 w 1466661"/>
                <a:gd name="connsiteY2" fmla="*/ 250258 h 250259"/>
                <a:gd name="connsiteX3" fmla="*/ 547380 w 1466661"/>
                <a:gd name="connsiteY3" fmla="*/ 9594 h 250259"/>
                <a:gd name="connsiteX4" fmla="*/ 732621 w 1466661"/>
                <a:gd name="connsiteY4" fmla="*/ 233254 h 250259"/>
                <a:gd name="connsiteX5" fmla="*/ 927586 w 1466661"/>
                <a:gd name="connsiteY5" fmla="*/ 13333 h 250259"/>
                <a:gd name="connsiteX6" fmla="*/ 1466661 w 1466661"/>
                <a:gd name="connsiteY6" fmla="*/ 32975 h 250259"/>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7168"/>
                <a:gd name="connsiteY0" fmla="*/ 235411 h 244466"/>
                <a:gd name="connsiteX1" fmla="*/ 172016 w 1057168"/>
                <a:gd name="connsiteY1" fmla="*/ 22 h 244466"/>
                <a:gd name="connsiteX2" fmla="*/ 344031 w 1057168"/>
                <a:gd name="connsiteY2" fmla="*/ 244465 h 244466"/>
                <a:gd name="connsiteX3" fmla="*/ 547380 w 1057168"/>
                <a:gd name="connsiteY3" fmla="*/ 3801 h 244466"/>
                <a:gd name="connsiteX4" fmla="*/ 732621 w 1057168"/>
                <a:gd name="connsiteY4" fmla="*/ 227461 h 244466"/>
                <a:gd name="connsiteX5" fmla="*/ 927586 w 1057168"/>
                <a:gd name="connsiteY5" fmla="*/ 7540 h 244466"/>
                <a:gd name="connsiteX6" fmla="*/ 1057168 w 1057168"/>
                <a:gd name="connsiteY6" fmla="*/ 237890 h 244466"/>
                <a:gd name="connsiteX0" fmla="*/ 0 w 1057168"/>
                <a:gd name="connsiteY0" fmla="*/ 235405 h 244460"/>
                <a:gd name="connsiteX1" fmla="*/ 172016 w 1057168"/>
                <a:gd name="connsiteY1" fmla="*/ 16 h 244460"/>
                <a:gd name="connsiteX2" fmla="*/ 344031 w 1057168"/>
                <a:gd name="connsiteY2" fmla="*/ 244459 h 244460"/>
                <a:gd name="connsiteX3" fmla="*/ 547380 w 1057168"/>
                <a:gd name="connsiteY3" fmla="*/ 3795 h 244460"/>
                <a:gd name="connsiteX4" fmla="*/ 732621 w 1057168"/>
                <a:gd name="connsiteY4" fmla="*/ 227455 h 244460"/>
                <a:gd name="connsiteX5" fmla="*/ 927586 w 1057168"/>
                <a:gd name="connsiteY5" fmla="*/ 7534 h 244460"/>
                <a:gd name="connsiteX6" fmla="*/ 1057168 w 1057168"/>
                <a:gd name="connsiteY6" fmla="*/ 237884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168" h="244460">
                  <a:moveTo>
                    <a:pt x="0" y="235405"/>
                  </a:moveTo>
                  <a:cubicBezTo>
                    <a:pt x="52523" y="104045"/>
                    <a:pt x="102751" y="-1493"/>
                    <a:pt x="172016" y="16"/>
                  </a:cubicBezTo>
                  <a:cubicBezTo>
                    <a:pt x="241281" y="1525"/>
                    <a:pt x="281470" y="243829"/>
                    <a:pt x="344031" y="244459"/>
                  </a:cubicBezTo>
                  <a:cubicBezTo>
                    <a:pt x="406592" y="245089"/>
                    <a:pt x="466712" y="-1322"/>
                    <a:pt x="547380" y="3795"/>
                  </a:cubicBezTo>
                  <a:cubicBezTo>
                    <a:pt x="628048" y="8912"/>
                    <a:pt x="669253" y="226832"/>
                    <a:pt x="732621" y="227455"/>
                  </a:cubicBezTo>
                  <a:cubicBezTo>
                    <a:pt x="795989" y="228078"/>
                    <a:pt x="873495" y="5796"/>
                    <a:pt x="927586" y="7534"/>
                  </a:cubicBezTo>
                  <a:cubicBezTo>
                    <a:pt x="981677" y="9272"/>
                    <a:pt x="1043825" y="172044"/>
                    <a:pt x="1057168" y="237884"/>
                  </a:cubicBezTo>
                </a:path>
              </a:pathLst>
            </a:cu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89" name="Rounded Rectangle 388"/>
            <p:cNvSpPr/>
            <p:nvPr/>
          </p:nvSpPr>
          <p:spPr>
            <a:xfrm flipV="1">
              <a:off x="3414560" y="4744800"/>
              <a:ext cx="782309" cy="300399"/>
            </a:xfrm>
            <a:prstGeom prst="roundRect">
              <a:avLst>
                <a:gd name="adj" fmla="val 7524"/>
              </a:avLst>
            </a:prstGeom>
            <a:noFill/>
            <a:ln w="12700" cap="flat" cmpd="sng" algn="ctr">
              <a:solidFill>
                <a:srgbClr val="FF0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390" name="TextBox 389"/>
            <p:cNvSpPr txBox="1"/>
            <p:nvPr/>
          </p:nvSpPr>
          <p:spPr>
            <a:xfrm>
              <a:off x="3299464" y="4555065"/>
              <a:ext cx="963952" cy="174567"/>
            </a:xfrm>
            <a:prstGeom prst="rect">
              <a:avLst/>
            </a:prstGeom>
            <a:noFill/>
          </p:spPr>
          <p:txBody>
            <a:bodyPr wrap="square" lIns="0" tIns="0" rIns="0" bIns="0" rtlCol="0">
              <a:noAutofit/>
            </a:bodyPr>
            <a:lstStyle/>
            <a:p>
              <a:pPr algn="ctr"/>
              <a:r>
                <a:rPr lang="en-US" sz="1000" b="1" i="1" dirty="0" smtClean="0">
                  <a:solidFill>
                    <a:srgbClr val="FF0000"/>
                  </a:solidFill>
                  <a:latin typeface="Calibri" pitchFamily="34" charset="0"/>
                  <a:cs typeface="Calibri" pitchFamily="34" charset="0"/>
                </a:rPr>
                <a:t>1 thread per node</a:t>
              </a:r>
              <a:endParaRPr lang="en-US" sz="1000" b="1" i="1" dirty="0">
                <a:solidFill>
                  <a:srgbClr val="FF0000"/>
                </a:solidFill>
                <a:latin typeface="Calibri" pitchFamily="34" charset="0"/>
                <a:cs typeface="Calibri" pitchFamily="34" charset="0"/>
              </a:endParaRPr>
            </a:p>
          </p:txBody>
        </p:sp>
      </p:grpSp>
      <p:grpSp>
        <p:nvGrpSpPr>
          <p:cNvPr id="709" name="Group 708"/>
          <p:cNvGrpSpPr/>
          <p:nvPr/>
        </p:nvGrpSpPr>
        <p:grpSpPr>
          <a:xfrm>
            <a:off x="5848551" y="3207954"/>
            <a:ext cx="1165172" cy="1848951"/>
            <a:chOff x="9747754" y="3312460"/>
            <a:chExt cx="921044" cy="1461557"/>
          </a:xfrm>
        </p:grpSpPr>
        <p:grpSp>
          <p:nvGrpSpPr>
            <p:cNvPr id="710" name="Group 256"/>
            <p:cNvGrpSpPr/>
            <p:nvPr/>
          </p:nvGrpSpPr>
          <p:grpSpPr>
            <a:xfrm>
              <a:off x="9747758" y="3852978"/>
              <a:ext cx="921040" cy="921039"/>
              <a:chOff x="1571604" y="2519756"/>
              <a:chExt cx="1655135" cy="1655135"/>
            </a:xfrm>
            <a:solidFill>
              <a:srgbClr val="738AC8">
                <a:lumMod val="75000"/>
                <a:alpha val="60000"/>
              </a:srgbClr>
            </a:solidFill>
            <a:scene3d>
              <a:camera prst="isometricOffAxis2Top"/>
              <a:lightRig rig="threePt" dir="t"/>
            </a:scene3d>
          </p:grpSpPr>
          <p:sp>
            <p:nvSpPr>
              <p:cNvPr id="738" name="Rectangle 737"/>
              <p:cNvSpPr/>
              <p:nvPr/>
            </p:nvSpPr>
            <p:spPr>
              <a:xfrm>
                <a:off x="1571604" y="3761107"/>
                <a:ext cx="413784" cy="413784"/>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39" name="Rectangle 738"/>
              <p:cNvSpPr/>
              <p:nvPr/>
            </p:nvSpPr>
            <p:spPr>
              <a:xfrm>
                <a:off x="1985388" y="3761107"/>
                <a:ext cx="413784" cy="413784"/>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40" name="Rectangle 739"/>
              <p:cNvSpPr/>
              <p:nvPr/>
            </p:nvSpPr>
            <p:spPr>
              <a:xfrm>
                <a:off x="1571604" y="3347323"/>
                <a:ext cx="413784" cy="413784"/>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41" name="Rectangle 740"/>
              <p:cNvSpPr/>
              <p:nvPr/>
            </p:nvSpPr>
            <p:spPr>
              <a:xfrm>
                <a:off x="1985388" y="3347323"/>
                <a:ext cx="413784" cy="413784"/>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42" name="Rectangle 741"/>
              <p:cNvSpPr/>
              <p:nvPr/>
            </p:nvSpPr>
            <p:spPr>
              <a:xfrm>
                <a:off x="2399171" y="3761107"/>
                <a:ext cx="413784" cy="413784"/>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43" name="Rectangle 742"/>
              <p:cNvSpPr/>
              <p:nvPr/>
            </p:nvSpPr>
            <p:spPr>
              <a:xfrm>
                <a:off x="2812955" y="3761107"/>
                <a:ext cx="413784" cy="413784"/>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44" name="Rectangle 743"/>
              <p:cNvSpPr/>
              <p:nvPr/>
            </p:nvSpPr>
            <p:spPr>
              <a:xfrm>
                <a:off x="2399171" y="3347323"/>
                <a:ext cx="413784" cy="413784"/>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45" name="Rectangle 744"/>
              <p:cNvSpPr/>
              <p:nvPr/>
            </p:nvSpPr>
            <p:spPr>
              <a:xfrm>
                <a:off x="2812955" y="3347323"/>
                <a:ext cx="413784" cy="413784"/>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46" name="Rectangle 745"/>
              <p:cNvSpPr/>
              <p:nvPr/>
            </p:nvSpPr>
            <p:spPr>
              <a:xfrm>
                <a:off x="2399171" y="2933540"/>
                <a:ext cx="413784" cy="413784"/>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47" name="Rectangle 746"/>
              <p:cNvSpPr/>
              <p:nvPr/>
            </p:nvSpPr>
            <p:spPr>
              <a:xfrm>
                <a:off x="2812955" y="2933540"/>
                <a:ext cx="413784" cy="413784"/>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48" name="Rectangle 747"/>
              <p:cNvSpPr/>
              <p:nvPr/>
            </p:nvSpPr>
            <p:spPr>
              <a:xfrm>
                <a:off x="2399171" y="2519756"/>
                <a:ext cx="413784" cy="413784"/>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49" name="Rectangle 748"/>
              <p:cNvSpPr/>
              <p:nvPr/>
            </p:nvSpPr>
            <p:spPr>
              <a:xfrm>
                <a:off x="2812955" y="2519756"/>
                <a:ext cx="413784" cy="413784"/>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711" name="Group 710"/>
            <p:cNvGrpSpPr/>
            <p:nvPr/>
          </p:nvGrpSpPr>
          <p:grpSpPr>
            <a:xfrm>
              <a:off x="9747754" y="4004026"/>
              <a:ext cx="907788" cy="457475"/>
              <a:chOff x="-1992001" y="3877378"/>
              <a:chExt cx="1631321" cy="822096"/>
            </a:xfrm>
          </p:grpSpPr>
          <p:grpSp>
            <p:nvGrpSpPr>
              <p:cNvPr id="723" name="Group 722"/>
              <p:cNvGrpSpPr/>
              <p:nvPr/>
            </p:nvGrpSpPr>
            <p:grpSpPr>
              <a:xfrm>
                <a:off x="-1992001" y="3974555"/>
                <a:ext cx="539121" cy="603744"/>
                <a:chOff x="-1992001" y="3974555"/>
                <a:chExt cx="539121" cy="603744"/>
              </a:xfrm>
            </p:grpSpPr>
            <p:cxnSp>
              <p:nvCxnSpPr>
                <p:cNvPr id="734" name="Straight Connector 733"/>
                <p:cNvCxnSpPr/>
                <p:nvPr/>
              </p:nvCxnSpPr>
              <p:spPr>
                <a:xfrm flipH="1">
                  <a:off x="-1828800" y="3980437"/>
                  <a:ext cx="137661" cy="423923"/>
                </a:xfrm>
                <a:prstGeom prst="line">
                  <a:avLst/>
                </a:prstGeom>
                <a:noFill/>
                <a:ln w="9525" cap="flat" cmpd="sng" algn="ctr">
                  <a:solidFill>
                    <a:srgbClr val="FFFFFF">
                      <a:lumMod val="85000"/>
                    </a:srgbClr>
                  </a:solidFill>
                  <a:prstDash val="sysDot"/>
                </a:ln>
                <a:effectLst/>
              </p:spPr>
            </p:cxnSp>
            <p:cxnSp>
              <p:nvCxnSpPr>
                <p:cNvPr id="735" name="Straight Connector 734"/>
                <p:cNvCxnSpPr/>
                <p:nvPr/>
              </p:nvCxnSpPr>
              <p:spPr>
                <a:xfrm>
                  <a:off x="-1691139" y="3974555"/>
                  <a:ext cx="238259" cy="495845"/>
                </a:xfrm>
                <a:prstGeom prst="line">
                  <a:avLst/>
                </a:prstGeom>
                <a:noFill/>
                <a:ln w="9525" cap="flat" cmpd="sng" algn="ctr">
                  <a:solidFill>
                    <a:srgbClr val="FFFFFF">
                      <a:lumMod val="85000"/>
                    </a:srgbClr>
                  </a:solidFill>
                  <a:prstDash val="sysDot"/>
                </a:ln>
                <a:effectLst/>
              </p:spPr>
            </p:cxnSp>
            <p:cxnSp>
              <p:nvCxnSpPr>
                <p:cNvPr id="736" name="Straight Connector 735"/>
                <p:cNvCxnSpPr/>
                <p:nvPr/>
              </p:nvCxnSpPr>
              <p:spPr>
                <a:xfrm flipH="1">
                  <a:off x="-1992001" y="3980437"/>
                  <a:ext cx="300863" cy="529530"/>
                </a:xfrm>
                <a:prstGeom prst="line">
                  <a:avLst/>
                </a:prstGeom>
                <a:noFill/>
                <a:ln w="9525" cap="flat" cmpd="sng" algn="ctr">
                  <a:solidFill>
                    <a:srgbClr val="FFFFFF">
                      <a:lumMod val="85000"/>
                    </a:srgbClr>
                  </a:solidFill>
                  <a:prstDash val="sysDot"/>
                </a:ln>
                <a:effectLst/>
              </p:spPr>
            </p:cxnSp>
            <p:cxnSp>
              <p:nvCxnSpPr>
                <p:cNvPr id="737" name="Straight Connector 736"/>
                <p:cNvCxnSpPr/>
                <p:nvPr/>
              </p:nvCxnSpPr>
              <p:spPr>
                <a:xfrm>
                  <a:off x="-1691139" y="3974555"/>
                  <a:ext cx="70371" cy="603744"/>
                </a:xfrm>
                <a:prstGeom prst="line">
                  <a:avLst/>
                </a:prstGeom>
                <a:noFill/>
                <a:ln w="9525" cap="flat" cmpd="sng" algn="ctr">
                  <a:solidFill>
                    <a:srgbClr val="FFFFFF">
                      <a:lumMod val="85000"/>
                    </a:srgbClr>
                  </a:solidFill>
                  <a:prstDash val="sysDot"/>
                </a:ln>
                <a:effectLst/>
              </p:spPr>
            </p:cxnSp>
          </p:grpSp>
          <p:grpSp>
            <p:nvGrpSpPr>
              <p:cNvPr id="724" name="Group 723"/>
              <p:cNvGrpSpPr/>
              <p:nvPr/>
            </p:nvGrpSpPr>
            <p:grpSpPr>
              <a:xfrm>
                <a:off x="-1266549" y="4095730"/>
                <a:ext cx="539121" cy="603744"/>
                <a:chOff x="-1992001" y="3974555"/>
                <a:chExt cx="539121" cy="603744"/>
              </a:xfrm>
            </p:grpSpPr>
            <p:cxnSp>
              <p:nvCxnSpPr>
                <p:cNvPr id="730" name="Straight Connector 729"/>
                <p:cNvCxnSpPr/>
                <p:nvPr/>
              </p:nvCxnSpPr>
              <p:spPr>
                <a:xfrm flipH="1">
                  <a:off x="-1828800" y="3980437"/>
                  <a:ext cx="137661" cy="423923"/>
                </a:xfrm>
                <a:prstGeom prst="line">
                  <a:avLst/>
                </a:prstGeom>
                <a:noFill/>
                <a:ln w="9525" cap="flat" cmpd="sng" algn="ctr">
                  <a:solidFill>
                    <a:srgbClr val="FFFFFF">
                      <a:lumMod val="85000"/>
                    </a:srgbClr>
                  </a:solidFill>
                  <a:prstDash val="sysDot"/>
                </a:ln>
                <a:effectLst/>
              </p:spPr>
            </p:cxnSp>
            <p:cxnSp>
              <p:nvCxnSpPr>
                <p:cNvPr id="731" name="Straight Connector 730"/>
                <p:cNvCxnSpPr/>
                <p:nvPr/>
              </p:nvCxnSpPr>
              <p:spPr>
                <a:xfrm>
                  <a:off x="-1691139" y="3974555"/>
                  <a:ext cx="238259" cy="495845"/>
                </a:xfrm>
                <a:prstGeom prst="line">
                  <a:avLst/>
                </a:prstGeom>
                <a:noFill/>
                <a:ln w="9525" cap="flat" cmpd="sng" algn="ctr">
                  <a:solidFill>
                    <a:srgbClr val="FFFFFF">
                      <a:lumMod val="85000"/>
                    </a:srgbClr>
                  </a:solidFill>
                  <a:prstDash val="sysDot"/>
                </a:ln>
                <a:effectLst/>
              </p:spPr>
            </p:cxnSp>
            <p:cxnSp>
              <p:nvCxnSpPr>
                <p:cNvPr id="732" name="Straight Connector 731"/>
                <p:cNvCxnSpPr/>
                <p:nvPr/>
              </p:nvCxnSpPr>
              <p:spPr>
                <a:xfrm flipH="1">
                  <a:off x="-1992001" y="3980437"/>
                  <a:ext cx="300863" cy="529530"/>
                </a:xfrm>
                <a:prstGeom prst="line">
                  <a:avLst/>
                </a:prstGeom>
                <a:noFill/>
                <a:ln w="9525" cap="flat" cmpd="sng" algn="ctr">
                  <a:solidFill>
                    <a:srgbClr val="FFFFFF">
                      <a:lumMod val="85000"/>
                    </a:srgbClr>
                  </a:solidFill>
                  <a:prstDash val="sysDot"/>
                </a:ln>
                <a:effectLst/>
              </p:spPr>
            </p:cxnSp>
            <p:cxnSp>
              <p:nvCxnSpPr>
                <p:cNvPr id="733" name="Straight Connector 732"/>
                <p:cNvCxnSpPr/>
                <p:nvPr/>
              </p:nvCxnSpPr>
              <p:spPr>
                <a:xfrm>
                  <a:off x="-1691139" y="3974555"/>
                  <a:ext cx="70371" cy="603744"/>
                </a:xfrm>
                <a:prstGeom prst="line">
                  <a:avLst/>
                </a:prstGeom>
                <a:noFill/>
                <a:ln w="9525" cap="flat" cmpd="sng" algn="ctr">
                  <a:solidFill>
                    <a:srgbClr val="FFFFFF">
                      <a:lumMod val="85000"/>
                    </a:srgbClr>
                  </a:solidFill>
                  <a:prstDash val="sysDot"/>
                </a:ln>
                <a:effectLst/>
              </p:spPr>
            </p:cxnSp>
          </p:grpSp>
          <p:grpSp>
            <p:nvGrpSpPr>
              <p:cNvPr id="725" name="Group 724"/>
              <p:cNvGrpSpPr/>
              <p:nvPr/>
            </p:nvGrpSpPr>
            <p:grpSpPr>
              <a:xfrm>
                <a:off x="-922601" y="3877378"/>
                <a:ext cx="561921" cy="577782"/>
                <a:chOff x="-1992001" y="3974555"/>
                <a:chExt cx="561921" cy="577782"/>
              </a:xfrm>
            </p:grpSpPr>
            <p:cxnSp>
              <p:nvCxnSpPr>
                <p:cNvPr id="726" name="Straight Connector 725"/>
                <p:cNvCxnSpPr/>
                <p:nvPr/>
              </p:nvCxnSpPr>
              <p:spPr>
                <a:xfrm flipH="1">
                  <a:off x="-1828800" y="3980437"/>
                  <a:ext cx="137661" cy="423923"/>
                </a:xfrm>
                <a:prstGeom prst="line">
                  <a:avLst/>
                </a:prstGeom>
                <a:noFill/>
                <a:ln w="9525" cap="flat" cmpd="sng" algn="ctr">
                  <a:solidFill>
                    <a:srgbClr val="FFFFFF">
                      <a:lumMod val="85000"/>
                    </a:srgbClr>
                  </a:solidFill>
                  <a:prstDash val="sysDot"/>
                </a:ln>
                <a:effectLst/>
              </p:spPr>
            </p:cxnSp>
            <p:cxnSp>
              <p:nvCxnSpPr>
                <p:cNvPr id="727" name="Straight Connector 726"/>
                <p:cNvCxnSpPr/>
                <p:nvPr/>
              </p:nvCxnSpPr>
              <p:spPr>
                <a:xfrm>
                  <a:off x="-1691139" y="3974555"/>
                  <a:ext cx="261059" cy="466022"/>
                </a:xfrm>
                <a:prstGeom prst="line">
                  <a:avLst/>
                </a:prstGeom>
                <a:noFill/>
                <a:ln w="9525" cap="flat" cmpd="sng" algn="ctr">
                  <a:solidFill>
                    <a:srgbClr val="FFFFFF">
                      <a:lumMod val="85000"/>
                    </a:srgbClr>
                  </a:solidFill>
                  <a:prstDash val="sysDot"/>
                </a:ln>
                <a:effectLst/>
              </p:spPr>
            </p:cxnSp>
            <p:cxnSp>
              <p:nvCxnSpPr>
                <p:cNvPr id="728" name="Straight Connector 727"/>
                <p:cNvCxnSpPr/>
                <p:nvPr/>
              </p:nvCxnSpPr>
              <p:spPr>
                <a:xfrm flipH="1">
                  <a:off x="-1992001" y="3980437"/>
                  <a:ext cx="300863" cy="529530"/>
                </a:xfrm>
                <a:prstGeom prst="line">
                  <a:avLst/>
                </a:prstGeom>
                <a:noFill/>
                <a:ln w="9525" cap="flat" cmpd="sng" algn="ctr">
                  <a:solidFill>
                    <a:srgbClr val="FFFFFF">
                      <a:lumMod val="85000"/>
                    </a:srgbClr>
                  </a:solidFill>
                  <a:prstDash val="sysDot"/>
                </a:ln>
                <a:effectLst/>
              </p:spPr>
            </p:cxnSp>
            <p:cxnSp>
              <p:nvCxnSpPr>
                <p:cNvPr id="729" name="Straight Connector 728"/>
                <p:cNvCxnSpPr/>
                <p:nvPr/>
              </p:nvCxnSpPr>
              <p:spPr>
                <a:xfrm>
                  <a:off x="-1691139" y="3974555"/>
                  <a:ext cx="88339" cy="577782"/>
                </a:xfrm>
                <a:prstGeom prst="line">
                  <a:avLst/>
                </a:prstGeom>
                <a:noFill/>
                <a:ln w="9525" cap="flat" cmpd="sng" algn="ctr">
                  <a:solidFill>
                    <a:srgbClr val="FFFFFF">
                      <a:lumMod val="85000"/>
                    </a:srgbClr>
                  </a:solidFill>
                  <a:prstDash val="sysDot"/>
                </a:ln>
                <a:effectLst/>
              </p:spPr>
            </p:cxnSp>
          </p:grpSp>
        </p:grpSp>
        <p:grpSp>
          <p:nvGrpSpPr>
            <p:cNvPr id="712" name="Group 298"/>
            <p:cNvGrpSpPr/>
            <p:nvPr/>
          </p:nvGrpSpPr>
          <p:grpSpPr>
            <a:xfrm>
              <a:off x="9747756" y="3566144"/>
              <a:ext cx="921037" cy="921038"/>
              <a:chOff x="1571601" y="2004307"/>
              <a:chExt cx="1655130" cy="1655132"/>
            </a:xfrm>
            <a:scene3d>
              <a:camera prst="isometricOffAxis2Top"/>
              <a:lightRig rig="threePt" dir="t"/>
            </a:scene3d>
          </p:grpSpPr>
          <p:sp>
            <p:nvSpPr>
              <p:cNvPr id="719" name="Rectangle 718"/>
              <p:cNvSpPr/>
              <p:nvPr/>
            </p:nvSpPr>
            <p:spPr>
              <a:xfrm>
                <a:off x="1571601" y="2831873"/>
                <a:ext cx="827565" cy="827566"/>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20" name="Rectangle 719"/>
              <p:cNvSpPr/>
              <p:nvPr/>
            </p:nvSpPr>
            <p:spPr>
              <a:xfrm>
                <a:off x="2399166" y="2831873"/>
                <a:ext cx="827565" cy="827566"/>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21" name="Rectangle 720"/>
              <p:cNvSpPr/>
              <p:nvPr/>
            </p:nvSpPr>
            <p:spPr>
              <a:xfrm>
                <a:off x="1571601" y="2004307"/>
                <a:ext cx="827565" cy="827566"/>
              </a:xfrm>
              <a:prstGeom prst="rect">
                <a:avLst/>
              </a:prstGeom>
              <a:solidFill>
                <a:srgbClr val="738AC8">
                  <a:lumMod val="75000"/>
                  <a:alpha val="6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22" name="Rectangle 721"/>
              <p:cNvSpPr/>
              <p:nvPr/>
            </p:nvSpPr>
            <p:spPr>
              <a:xfrm>
                <a:off x="2399166" y="2004307"/>
                <a:ext cx="827565" cy="827566"/>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713" name="Group 712"/>
            <p:cNvGrpSpPr/>
            <p:nvPr/>
          </p:nvGrpSpPr>
          <p:grpSpPr>
            <a:xfrm>
              <a:off x="9920448" y="3749097"/>
              <a:ext cx="589250" cy="369679"/>
              <a:chOff x="-1681665" y="3419261"/>
              <a:chExt cx="1058898" cy="664325"/>
            </a:xfrm>
          </p:grpSpPr>
          <p:cxnSp>
            <p:nvCxnSpPr>
              <p:cNvPr id="715" name="Straight Connector 714"/>
              <p:cNvCxnSpPr/>
              <p:nvPr/>
            </p:nvCxnSpPr>
            <p:spPr>
              <a:xfrm flipH="1">
                <a:off x="-1371317" y="3426228"/>
                <a:ext cx="227205" cy="347022"/>
              </a:xfrm>
              <a:prstGeom prst="line">
                <a:avLst/>
              </a:prstGeom>
              <a:noFill/>
              <a:ln w="9525" cap="flat" cmpd="sng" algn="ctr">
                <a:solidFill>
                  <a:srgbClr val="FFFFFF">
                    <a:lumMod val="85000"/>
                  </a:srgbClr>
                </a:solidFill>
                <a:prstDash val="sysDot"/>
              </a:ln>
              <a:effectLst/>
            </p:spPr>
          </p:cxnSp>
          <p:cxnSp>
            <p:nvCxnSpPr>
              <p:cNvPr id="716" name="Straight Connector 715"/>
              <p:cNvCxnSpPr/>
              <p:nvPr/>
            </p:nvCxnSpPr>
            <p:spPr>
              <a:xfrm>
                <a:off x="-1144112" y="3419261"/>
                <a:ext cx="521345" cy="457433"/>
              </a:xfrm>
              <a:prstGeom prst="line">
                <a:avLst/>
              </a:prstGeom>
              <a:noFill/>
              <a:ln w="9525" cap="flat" cmpd="sng" algn="ctr">
                <a:solidFill>
                  <a:srgbClr val="FFFFFF">
                    <a:lumMod val="85000"/>
                  </a:srgbClr>
                </a:solidFill>
                <a:prstDash val="sysDot"/>
              </a:ln>
              <a:effectLst/>
            </p:spPr>
          </p:cxnSp>
          <p:cxnSp>
            <p:nvCxnSpPr>
              <p:cNvPr id="717" name="Straight Connector 716"/>
              <p:cNvCxnSpPr/>
              <p:nvPr/>
            </p:nvCxnSpPr>
            <p:spPr>
              <a:xfrm flipH="1">
                <a:off x="-1681665" y="3426228"/>
                <a:ext cx="537553" cy="540143"/>
              </a:xfrm>
              <a:prstGeom prst="line">
                <a:avLst/>
              </a:prstGeom>
              <a:noFill/>
              <a:ln w="9525" cap="flat" cmpd="sng" algn="ctr">
                <a:solidFill>
                  <a:srgbClr val="FFFFFF">
                    <a:lumMod val="85000"/>
                  </a:srgbClr>
                </a:solidFill>
                <a:prstDash val="sysDot"/>
              </a:ln>
              <a:effectLst/>
            </p:spPr>
          </p:cxnSp>
          <p:cxnSp>
            <p:nvCxnSpPr>
              <p:cNvPr id="718" name="Straight Connector 717"/>
              <p:cNvCxnSpPr/>
              <p:nvPr/>
            </p:nvCxnSpPr>
            <p:spPr>
              <a:xfrm>
                <a:off x="-1144112" y="3419261"/>
                <a:ext cx="166699" cy="664325"/>
              </a:xfrm>
              <a:prstGeom prst="line">
                <a:avLst/>
              </a:prstGeom>
              <a:noFill/>
              <a:ln w="9525" cap="flat" cmpd="sng" algn="ctr">
                <a:solidFill>
                  <a:srgbClr val="FFFFFF">
                    <a:lumMod val="85000"/>
                  </a:srgbClr>
                </a:solidFill>
                <a:prstDash val="sysDot"/>
              </a:ln>
              <a:effectLst/>
            </p:spPr>
          </p:cxnSp>
        </p:grpSp>
        <p:sp>
          <p:nvSpPr>
            <p:cNvPr id="714" name="Rectangle 713"/>
            <p:cNvSpPr/>
            <p:nvPr/>
          </p:nvSpPr>
          <p:spPr>
            <a:xfrm>
              <a:off x="9747758" y="3312460"/>
              <a:ext cx="921039" cy="921039"/>
            </a:xfrm>
            <a:prstGeom prst="rect">
              <a:avLst/>
            </a:prstGeom>
            <a:solidFill>
              <a:srgbClr val="7FD13B">
                <a:lumMod val="75000"/>
                <a:alpha val="70000"/>
              </a:srgbClr>
            </a:solidFill>
            <a:ln w="19050" cap="flat" cmpd="sng" algn="ctr">
              <a:solidFill>
                <a:srgbClr val="4E5B6F">
                  <a:lumMod val="50000"/>
                </a:srgbClr>
              </a:solidFill>
              <a:prstDash val="solid"/>
            </a:ln>
            <a:effectLst/>
            <a:scene3d>
              <a:camera prst="isometricOffAxis2To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750" name="Group 749"/>
          <p:cNvGrpSpPr/>
          <p:nvPr/>
        </p:nvGrpSpPr>
        <p:grpSpPr>
          <a:xfrm>
            <a:off x="3067646" y="3232337"/>
            <a:ext cx="1165171" cy="1486089"/>
            <a:chOff x="9747758" y="2119045"/>
            <a:chExt cx="921043" cy="1174722"/>
          </a:xfrm>
        </p:grpSpPr>
        <p:grpSp>
          <p:nvGrpSpPr>
            <p:cNvPr id="751" name="Group 298"/>
            <p:cNvGrpSpPr/>
            <p:nvPr/>
          </p:nvGrpSpPr>
          <p:grpSpPr>
            <a:xfrm>
              <a:off x="9747758" y="2372729"/>
              <a:ext cx="921039" cy="921038"/>
              <a:chOff x="1571601" y="2004307"/>
              <a:chExt cx="1655130" cy="1655132"/>
            </a:xfrm>
            <a:scene3d>
              <a:camera prst="isometricOffAxis2Top"/>
              <a:lightRig rig="threePt" dir="t"/>
            </a:scene3d>
          </p:grpSpPr>
          <p:sp>
            <p:nvSpPr>
              <p:cNvPr id="762" name="Rectangle 761"/>
              <p:cNvSpPr/>
              <p:nvPr/>
            </p:nvSpPr>
            <p:spPr>
              <a:xfrm>
                <a:off x="1571601" y="2831873"/>
                <a:ext cx="827565" cy="827566"/>
              </a:xfrm>
              <a:prstGeom prst="rect">
                <a:avLst/>
              </a:prstGeom>
              <a:solidFill>
                <a:srgbClr val="738AC8">
                  <a:lumMod val="75000"/>
                  <a:alpha val="6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63" name="Rectangle 762"/>
              <p:cNvSpPr/>
              <p:nvPr/>
            </p:nvSpPr>
            <p:spPr>
              <a:xfrm>
                <a:off x="2399166" y="2831873"/>
                <a:ext cx="827565" cy="827566"/>
              </a:xfrm>
              <a:prstGeom prst="rect">
                <a:avLst/>
              </a:prstGeom>
              <a:solidFill>
                <a:srgbClr val="738AC8">
                  <a:lumMod val="75000"/>
                  <a:alpha val="6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64" name="Rectangle 763"/>
              <p:cNvSpPr/>
              <p:nvPr/>
            </p:nvSpPr>
            <p:spPr>
              <a:xfrm>
                <a:off x="1571601" y="2004307"/>
                <a:ext cx="827565" cy="827566"/>
              </a:xfrm>
              <a:prstGeom prst="rect">
                <a:avLst/>
              </a:prstGeom>
              <a:solidFill>
                <a:srgbClr val="738AC8">
                  <a:lumMod val="75000"/>
                  <a:alpha val="6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65" name="Rectangle 764"/>
              <p:cNvSpPr/>
              <p:nvPr/>
            </p:nvSpPr>
            <p:spPr>
              <a:xfrm>
                <a:off x="2399166" y="2004307"/>
                <a:ext cx="827565" cy="827566"/>
              </a:xfrm>
              <a:prstGeom prst="rect">
                <a:avLst/>
              </a:prstGeom>
              <a:solidFill>
                <a:srgbClr val="738AC8">
                  <a:lumMod val="75000"/>
                  <a:alpha val="6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752" name="Group 751"/>
            <p:cNvGrpSpPr/>
            <p:nvPr/>
          </p:nvGrpSpPr>
          <p:grpSpPr>
            <a:xfrm>
              <a:off x="9920450" y="2555682"/>
              <a:ext cx="589250" cy="369681"/>
              <a:chOff x="-1681665" y="3419261"/>
              <a:chExt cx="1058898" cy="664325"/>
            </a:xfrm>
          </p:grpSpPr>
          <p:cxnSp>
            <p:nvCxnSpPr>
              <p:cNvPr id="758" name="Straight Connector 757"/>
              <p:cNvCxnSpPr/>
              <p:nvPr/>
            </p:nvCxnSpPr>
            <p:spPr>
              <a:xfrm flipH="1">
                <a:off x="-1371317" y="3426228"/>
                <a:ext cx="227205" cy="347022"/>
              </a:xfrm>
              <a:prstGeom prst="line">
                <a:avLst/>
              </a:prstGeom>
              <a:noFill/>
              <a:ln w="9525" cap="flat" cmpd="sng" algn="ctr">
                <a:solidFill>
                  <a:srgbClr val="FFFFFF">
                    <a:lumMod val="85000"/>
                  </a:srgbClr>
                </a:solidFill>
                <a:prstDash val="sysDot"/>
              </a:ln>
              <a:effectLst/>
            </p:spPr>
          </p:cxnSp>
          <p:cxnSp>
            <p:nvCxnSpPr>
              <p:cNvPr id="759" name="Straight Connector 758"/>
              <p:cNvCxnSpPr/>
              <p:nvPr/>
            </p:nvCxnSpPr>
            <p:spPr>
              <a:xfrm>
                <a:off x="-1144112" y="3419261"/>
                <a:ext cx="521345" cy="457433"/>
              </a:xfrm>
              <a:prstGeom prst="line">
                <a:avLst/>
              </a:prstGeom>
              <a:noFill/>
              <a:ln w="9525" cap="flat" cmpd="sng" algn="ctr">
                <a:solidFill>
                  <a:srgbClr val="FFFFFF">
                    <a:lumMod val="85000"/>
                  </a:srgbClr>
                </a:solidFill>
                <a:prstDash val="sysDot"/>
              </a:ln>
              <a:effectLst/>
            </p:spPr>
          </p:cxnSp>
          <p:cxnSp>
            <p:nvCxnSpPr>
              <p:cNvPr id="760" name="Straight Connector 759"/>
              <p:cNvCxnSpPr/>
              <p:nvPr/>
            </p:nvCxnSpPr>
            <p:spPr>
              <a:xfrm flipH="1">
                <a:off x="-1681665" y="3426228"/>
                <a:ext cx="537553" cy="540143"/>
              </a:xfrm>
              <a:prstGeom prst="line">
                <a:avLst/>
              </a:prstGeom>
              <a:noFill/>
              <a:ln w="9525" cap="flat" cmpd="sng" algn="ctr">
                <a:solidFill>
                  <a:srgbClr val="FFFFFF">
                    <a:lumMod val="85000"/>
                  </a:srgbClr>
                </a:solidFill>
                <a:prstDash val="sysDot"/>
              </a:ln>
              <a:effectLst/>
            </p:spPr>
          </p:cxnSp>
          <p:cxnSp>
            <p:nvCxnSpPr>
              <p:cNvPr id="761" name="Straight Connector 760"/>
              <p:cNvCxnSpPr/>
              <p:nvPr/>
            </p:nvCxnSpPr>
            <p:spPr>
              <a:xfrm>
                <a:off x="-1144112" y="3419261"/>
                <a:ext cx="166699" cy="664325"/>
              </a:xfrm>
              <a:prstGeom prst="line">
                <a:avLst/>
              </a:prstGeom>
              <a:noFill/>
              <a:ln w="9525" cap="flat" cmpd="sng" algn="ctr">
                <a:solidFill>
                  <a:srgbClr val="FFFFFF">
                    <a:lumMod val="85000"/>
                  </a:srgbClr>
                </a:solidFill>
                <a:prstDash val="sysDot"/>
              </a:ln>
              <a:effectLst/>
            </p:spPr>
          </p:cxnSp>
        </p:grpSp>
        <p:sp>
          <p:nvSpPr>
            <p:cNvPr id="753" name="Rectangle 752"/>
            <p:cNvSpPr/>
            <p:nvPr/>
          </p:nvSpPr>
          <p:spPr>
            <a:xfrm>
              <a:off x="9747759" y="2119045"/>
              <a:ext cx="921042" cy="921040"/>
            </a:xfrm>
            <a:prstGeom prst="rect">
              <a:avLst/>
            </a:prstGeom>
            <a:solidFill>
              <a:srgbClr val="7FD13B">
                <a:lumMod val="75000"/>
                <a:alpha val="70000"/>
              </a:srgbClr>
            </a:solidFill>
            <a:ln w="19050" cap="flat" cmpd="sng" algn="ctr">
              <a:solidFill>
                <a:srgbClr val="4E5B6F">
                  <a:lumMod val="50000"/>
                </a:srgbClr>
              </a:solidFill>
              <a:prstDash val="solid"/>
            </a:ln>
            <a:effectLst/>
            <a:scene3d>
              <a:camera prst="isometricOffAxis2To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945" name="Group 944"/>
          <p:cNvGrpSpPr/>
          <p:nvPr/>
        </p:nvGrpSpPr>
        <p:grpSpPr>
          <a:xfrm>
            <a:off x="8131310" y="5189562"/>
            <a:ext cx="2739544" cy="836342"/>
            <a:chOff x="8131310" y="5189562"/>
            <a:chExt cx="2739544" cy="836342"/>
          </a:xfrm>
        </p:grpSpPr>
        <p:grpSp>
          <p:nvGrpSpPr>
            <p:cNvPr id="394" name="Group 393"/>
            <p:cNvGrpSpPr/>
            <p:nvPr/>
          </p:nvGrpSpPr>
          <p:grpSpPr>
            <a:xfrm>
              <a:off x="8131310" y="5189562"/>
              <a:ext cx="2739544" cy="836342"/>
              <a:chOff x="1762173" y="5012200"/>
              <a:chExt cx="1906524" cy="1188587"/>
            </a:xfrm>
          </p:grpSpPr>
          <p:sp>
            <p:nvSpPr>
              <p:cNvPr id="395" name="Rounded Rectangle 394"/>
              <p:cNvSpPr/>
              <p:nvPr/>
            </p:nvSpPr>
            <p:spPr>
              <a:xfrm>
                <a:off x="1762173" y="5012200"/>
                <a:ext cx="1906524" cy="1126130"/>
              </a:xfrm>
              <a:prstGeom prst="roundRect">
                <a:avLst>
                  <a:gd name="adj" fmla="val 7524"/>
                </a:avLst>
              </a:prstGeom>
              <a:solidFill>
                <a:srgbClr val="505C70"/>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96" name="Rounded Rectangle 395"/>
              <p:cNvSpPr/>
              <p:nvPr/>
            </p:nvSpPr>
            <p:spPr>
              <a:xfrm>
                <a:off x="1762173" y="5012891"/>
                <a:ext cx="1906524" cy="1125439"/>
              </a:xfrm>
              <a:prstGeom prst="roundRect">
                <a:avLst>
                  <a:gd name="adj" fmla="val 7524"/>
                </a:avLst>
              </a:prstGeom>
              <a:solidFill>
                <a:srgbClr val="FEB80A">
                  <a:lumMod val="75000"/>
                  <a:alpha val="20000"/>
                </a:srgbClr>
              </a:solidFill>
              <a:ln w="19050" cap="flat" cmpd="sng" algn="ctr">
                <a:solidFill>
                  <a:srgbClr val="FEB80A">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97" name="TextBox 396"/>
              <p:cNvSpPr txBox="1"/>
              <p:nvPr/>
            </p:nvSpPr>
            <p:spPr>
              <a:xfrm>
                <a:off x="2717889" y="5828994"/>
                <a:ext cx="950808" cy="371793"/>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smtClean="0">
                    <a:ln>
                      <a:noFill/>
                    </a:ln>
                    <a:solidFill>
                      <a:sysClr val="window" lastClr="FFFFFF">
                        <a:lumMod val="75000"/>
                      </a:sysClr>
                    </a:solidFill>
                    <a:effectLst/>
                    <a:uLnTx/>
                    <a:uFillTx/>
                  </a:rPr>
                  <a:t>Node pool</a:t>
                </a:r>
                <a:endParaRPr kumimoji="0" lang="en-US" sz="1100" b="0" i="1" u="none" strike="noStrike" kern="0" cap="none" spc="0" normalizeH="0" baseline="0" noProof="0" dirty="0">
                  <a:ln>
                    <a:noFill/>
                  </a:ln>
                  <a:solidFill>
                    <a:sysClr val="window" lastClr="FFFFFF">
                      <a:lumMod val="75000"/>
                    </a:sysClr>
                  </a:solidFill>
                  <a:effectLst/>
                  <a:uLnTx/>
                  <a:uFillTx/>
                </a:endParaRPr>
              </a:p>
            </p:txBody>
          </p:sp>
        </p:grpSp>
        <p:grpSp>
          <p:nvGrpSpPr>
            <p:cNvPr id="398" name="Group 397"/>
            <p:cNvGrpSpPr/>
            <p:nvPr/>
          </p:nvGrpSpPr>
          <p:grpSpPr>
            <a:xfrm>
              <a:off x="9091852" y="5343837"/>
              <a:ext cx="800958" cy="201775"/>
              <a:chOff x="6465445" y="4411998"/>
              <a:chExt cx="800958" cy="201774"/>
            </a:xfrm>
          </p:grpSpPr>
          <p:sp>
            <p:nvSpPr>
              <p:cNvPr id="399" name="Rectangle 398"/>
              <p:cNvSpPr/>
              <p:nvPr/>
            </p:nvSpPr>
            <p:spPr>
              <a:xfrm>
                <a:off x="6465445" y="441199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1</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400" name="Rectangle 399"/>
              <p:cNvSpPr/>
              <p:nvPr/>
            </p:nvSpPr>
            <p:spPr>
              <a:xfrm>
                <a:off x="6667219" y="4411998"/>
                <a:ext cx="201774" cy="201774"/>
              </a:xfrm>
              <a:prstGeom prst="rect">
                <a:avLst/>
              </a:prstGeom>
              <a:solidFill>
                <a:srgbClr val="7FD13B"/>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2</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401" name="Rectangle 400"/>
              <p:cNvSpPr/>
              <p:nvPr/>
            </p:nvSpPr>
            <p:spPr>
              <a:xfrm>
                <a:off x="6868993" y="4411998"/>
                <a:ext cx="201774" cy="201774"/>
              </a:xfrm>
              <a:prstGeom prst="rect">
                <a:avLst/>
              </a:prstGeom>
              <a:solidFill>
                <a:srgbClr val="7FD13B"/>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3</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402" name="Rectangle 401"/>
              <p:cNvSpPr/>
              <p:nvPr/>
            </p:nvSpPr>
            <p:spPr>
              <a:xfrm>
                <a:off x="7064629" y="4411998"/>
                <a:ext cx="201774" cy="201774"/>
              </a:xfrm>
              <a:prstGeom prst="rect">
                <a:avLst/>
              </a:prstGeom>
              <a:solidFill>
                <a:srgbClr val="7FD13B"/>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4</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grpSp>
        <p:grpSp>
          <p:nvGrpSpPr>
            <p:cNvPr id="403" name="Group 402"/>
            <p:cNvGrpSpPr/>
            <p:nvPr/>
          </p:nvGrpSpPr>
          <p:grpSpPr>
            <a:xfrm>
              <a:off x="10000881" y="5341348"/>
              <a:ext cx="800958" cy="201775"/>
              <a:chOff x="7302466" y="4409508"/>
              <a:chExt cx="800958" cy="201774"/>
            </a:xfrm>
          </p:grpSpPr>
          <p:sp>
            <p:nvSpPr>
              <p:cNvPr id="404" name="Rectangle 403"/>
              <p:cNvSpPr/>
              <p:nvPr/>
            </p:nvSpPr>
            <p:spPr>
              <a:xfrm>
                <a:off x="7302466" y="440950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5</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405" name="Rectangle 404"/>
              <p:cNvSpPr/>
              <p:nvPr/>
            </p:nvSpPr>
            <p:spPr>
              <a:xfrm>
                <a:off x="7504240" y="440950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6</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406" name="Rectangle 405"/>
              <p:cNvSpPr/>
              <p:nvPr/>
            </p:nvSpPr>
            <p:spPr>
              <a:xfrm>
                <a:off x="7706014" y="440950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7</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407" name="Rectangle 406"/>
              <p:cNvSpPr/>
              <p:nvPr/>
            </p:nvSpPr>
            <p:spPr>
              <a:xfrm>
                <a:off x="7901650" y="440950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8</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grpSp>
        <p:grpSp>
          <p:nvGrpSpPr>
            <p:cNvPr id="408" name="Group 407"/>
            <p:cNvGrpSpPr/>
            <p:nvPr/>
          </p:nvGrpSpPr>
          <p:grpSpPr>
            <a:xfrm>
              <a:off x="8189147" y="5345609"/>
              <a:ext cx="800958" cy="201775"/>
              <a:chOff x="7302466" y="4409508"/>
              <a:chExt cx="800958" cy="201774"/>
            </a:xfrm>
          </p:grpSpPr>
          <p:sp>
            <p:nvSpPr>
              <p:cNvPr id="409" name="Rectangle 408"/>
              <p:cNvSpPr/>
              <p:nvPr/>
            </p:nvSpPr>
            <p:spPr>
              <a:xfrm>
                <a:off x="7302466" y="4409508"/>
                <a:ext cx="201774" cy="201774"/>
              </a:xfrm>
              <a:prstGeom prst="rect">
                <a:avLst/>
              </a:prstGeom>
              <a:solidFill>
                <a:srgbClr val="7FD13B"/>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0</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410" name="Rectangle 409"/>
              <p:cNvSpPr/>
              <p:nvPr/>
            </p:nvSpPr>
            <p:spPr>
              <a:xfrm>
                <a:off x="7504240" y="4409508"/>
                <a:ext cx="201774" cy="201774"/>
              </a:xfrm>
              <a:prstGeom prst="rect">
                <a:avLst/>
              </a:prstGeom>
              <a:solidFill>
                <a:sysClr val="window" lastClr="FFFFFF">
                  <a:lumMod val="75000"/>
                </a:sysClr>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411" name="Rectangle 410"/>
              <p:cNvSpPr/>
              <p:nvPr/>
            </p:nvSpPr>
            <p:spPr>
              <a:xfrm>
                <a:off x="7706014" y="4409508"/>
                <a:ext cx="201774" cy="201774"/>
              </a:xfrm>
              <a:prstGeom prst="rect">
                <a:avLst/>
              </a:prstGeom>
              <a:solidFill>
                <a:sysClr val="window" lastClr="FFFFFF">
                  <a:lumMod val="75000"/>
                </a:sysClr>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412" name="Rectangle 411"/>
              <p:cNvSpPr/>
              <p:nvPr/>
            </p:nvSpPr>
            <p:spPr>
              <a:xfrm>
                <a:off x="7901650" y="4409508"/>
                <a:ext cx="201774" cy="201774"/>
              </a:xfrm>
              <a:prstGeom prst="rect">
                <a:avLst/>
              </a:prstGeom>
              <a:solidFill>
                <a:sysClr val="window" lastClr="FFFFFF">
                  <a:lumMod val="75000"/>
                </a:sysClr>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grpSp>
        <p:grpSp>
          <p:nvGrpSpPr>
            <p:cNvPr id="413" name="Group 412"/>
            <p:cNvGrpSpPr/>
            <p:nvPr/>
          </p:nvGrpSpPr>
          <p:grpSpPr>
            <a:xfrm>
              <a:off x="8189147" y="5702498"/>
              <a:ext cx="800958" cy="201775"/>
              <a:chOff x="7302466" y="4409508"/>
              <a:chExt cx="800958" cy="201774"/>
            </a:xfrm>
          </p:grpSpPr>
          <p:sp>
            <p:nvSpPr>
              <p:cNvPr id="414" name="Rectangle 413"/>
              <p:cNvSpPr/>
              <p:nvPr/>
            </p:nvSpPr>
            <p:spPr>
              <a:xfrm>
                <a:off x="7302466" y="440950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9</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415" name="Rectangle 414"/>
              <p:cNvSpPr/>
              <p:nvPr/>
            </p:nvSpPr>
            <p:spPr>
              <a:xfrm>
                <a:off x="7504240" y="440950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10</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416" name="Rectangle 415"/>
              <p:cNvSpPr/>
              <p:nvPr/>
            </p:nvSpPr>
            <p:spPr>
              <a:xfrm>
                <a:off x="7706014" y="440950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11</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417" name="Rectangle 416"/>
              <p:cNvSpPr/>
              <p:nvPr/>
            </p:nvSpPr>
            <p:spPr>
              <a:xfrm>
                <a:off x="7901650" y="440950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12</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grpSp>
        <p:grpSp>
          <p:nvGrpSpPr>
            <p:cNvPr id="418" name="Group 417"/>
            <p:cNvGrpSpPr/>
            <p:nvPr/>
          </p:nvGrpSpPr>
          <p:grpSpPr>
            <a:xfrm>
              <a:off x="9088835" y="5702498"/>
              <a:ext cx="800958" cy="201775"/>
              <a:chOff x="7302466" y="4409508"/>
              <a:chExt cx="800958" cy="201774"/>
            </a:xfrm>
          </p:grpSpPr>
          <p:sp>
            <p:nvSpPr>
              <p:cNvPr id="419" name="Rectangle 418"/>
              <p:cNvSpPr/>
              <p:nvPr/>
            </p:nvSpPr>
            <p:spPr>
              <a:xfrm>
                <a:off x="7302466" y="440950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13</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420" name="Rectangle 419"/>
              <p:cNvSpPr/>
              <p:nvPr/>
            </p:nvSpPr>
            <p:spPr>
              <a:xfrm>
                <a:off x="7504240" y="440950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14</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421" name="Rectangle 420"/>
              <p:cNvSpPr/>
              <p:nvPr/>
            </p:nvSpPr>
            <p:spPr>
              <a:xfrm>
                <a:off x="7706014" y="440950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15</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422" name="Rectangle 421"/>
              <p:cNvSpPr/>
              <p:nvPr/>
            </p:nvSpPr>
            <p:spPr>
              <a:xfrm>
                <a:off x="7901650" y="4409508"/>
                <a:ext cx="201774" cy="201774"/>
              </a:xfrm>
              <a:prstGeom prst="rect">
                <a:avLst/>
              </a:prstGeom>
              <a:solidFill>
                <a:srgbClr val="738AC8"/>
              </a:solidFill>
              <a:ln w="19050" cap="flat" cmpd="sng" algn="ctr">
                <a:solidFill>
                  <a:sysClr val="window" lastClr="FFFFFF">
                    <a:lumMod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 lastClr="FFFFFF"/>
                    </a:solidFill>
                    <a:effectLst/>
                    <a:uLnTx/>
                    <a:uFillTx/>
                    <a:latin typeface="Arial"/>
                    <a:ea typeface="+mn-ea"/>
                    <a:cs typeface="+mn-cs"/>
                  </a:rPr>
                  <a:t>16</a:t>
                </a: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grpSp>
        <p:cxnSp>
          <p:nvCxnSpPr>
            <p:cNvPr id="423" name="Curved Connector 422"/>
            <p:cNvCxnSpPr>
              <a:stCxn id="409" idx="0"/>
              <a:endCxn id="399" idx="0"/>
            </p:cNvCxnSpPr>
            <p:nvPr/>
          </p:nvCxnSpPr>
          <p:spPr>
            <a:xfrm rot="5400000" flipH="1" flipV="1">
              <a:off x="8740501" y="4893372"/>
              <a:ext cx="1772" cy="902705"/>
            </a:xfrm>
            <a:prstGeom prst="curvedConnector3">
              <a:avLst>
                <a:gd name="adj1" fmla="val 5081321"/>
              </a:avLst>
            </a:prstGeom>
            <a:noFill/>
            <a:ln w="19050" cap="flat" cmpd="sng" algn="ctr">
              <a:solidFill>
                <a:srgbClr val="4E5B6F">
                  <a:lumMod val="75000"/>
                </a:srgbClr>
              </a:solidFill>
              <a:prstDash val="solid"/>
              <a:headEnd type="oval" w="sm" len="sm"/>
              <a:tailEnd type="triangle" w="med" len="lg"/>
            </a:ln>
            <a:effectLst>
              <a:outerShdw blurRad="50800" dist="38100" dir="2700000" algn="tl" rotWithShape="0">
                <a:prstClr val="black">
                  <a:alpha val="40000"/>
                </a:prstClr>
              </a:outerShdw>
            </a:effectLst>
          </p:spPr>
        </p:cxnSp>
        <p:cxnSp>
          <p:nvCxnSpPr>
            <p:cNvPr id="424" name="Curved Connector 423"/>
            <p:cNvCxnSpPr>
              <a:stCxn id="400" idx="0"/>
              <a:endCxn id="404" idx="0"/>
            </p:cNvCxnSpPr>
            <p:nvPr/>
          </p:nvCxnSpPr>
          <p:spPr>
            <a:xfrm rot="5400000" flipH="1" flipV="1">
              <a:off x="9746895" y="4988966"/>
              <a:ext cx="2491" cy="707255"/>
            </a:xfrm>
            <a:prstGeom prst="curvedConnector3">
              <a:avLst>
                <a:gd name="adj1" fmla="val 3644940"/>
              </a:avLst>
            </a:prstGeom>
            <a:noFill/>
            <a:ln w="19050" cap="flat" cmpd="sng" algn="ctr">
              <a:solidFill>
                <a:srgbClr val="4E5B6F">
                  <a:lumMod val="75000"/>
                </a:srgbClr>
              </a:solidFill>
              <a:prstDash val="solid"/>
              <a:headEnd type="oval" w="sm" len="sm"/>
              <a:tailEnd type="triangle" w="med" len="lg"/>
            </a:ln>
            <a:effectLst>
              <a:outerShdw blurRad="50800" dist="38100" dir="2700000" algn="tl" rotWithShape="0">
                <a:prstClr val="black">
                  <a:alpha val="40000"/>
                </a:prstClr>
              </a:outerShdw>
            </a:effectLst>
          </p:spPr>
        </p:cxnSp>
        <p:cxnSp>
          <p:nvCxnSpPr>
            <p:cNvPr id="425" name="Curved Connector 424"/>
            <p:cNvCxnSpPr>
              <a:stCxn id="402" idx="2"/>
              <a:endCxn id="419" idx="0"/>
            </p:cNvCxnSpPr>
            <p:nvPr/>
          </p:nvCxnSpPr>
          <p:spPr>
            <a:xfrm rot="5400000">
              <a:off x="9412381" y="5322956"/>
              <a:ext cx="156887" cy="602201"/>
            </a:xfrm>
            <a:prstGeom prst="curvedConnector3">
              <a:avLst>
                <a:gd name="adj1" fmla="val 50000"/>
              </a:avLst>
            </a:prstGeom>
            <a:noFill/>
            <a:ln w="19050" cap="flat" cmpd="sng" algn="ctr">
              <a:solidFill>
                <a:srgbClr val="4E5B6F">
                  <a:lumMod val="75000"/>
                </a:srgbClr>
              </a:solidFill>
              <a:prstDash val="solid"/>
              <a:headEnd type="oval" w="sm" len="sm"/>
              <a:tailEnd type="triangle" w="med" len="lg"/>
            </a:ln>
            <a:effectLst>
              <a:outerShdw blurRad="50800" dist="38100" dir="2700000" algn="tl" rotWithShape="0">
                <a:prstClr val="black">
                  <a:alpha val="40000"/>
                </a:prstClr>
              </a:outerShdw>
            </a:effectLst>
          </p:spPr>
        </p:cxnSp>
        <p:cxnSp>
          <p:nvCxnSpPr>
            <p:cNvPr id="426" name="Curved Connector 425"/>
            <p:cNvCxnSpPr>
              <a:stCxn id="401" idx="2"/>
              <a:endCxn id="414" idx="0"/>
            </p:cNvCxnSpPr>
            <p:nvPr/>
          </p:nvCxnSpPr>
          <p:spPr>
            <a:xfrm rot="5400000">
              <a:off x="8864719" y="4970930"/>
              <a:ext cx="156887" cy="1306253"/>
            </a:xfrm>
            <a:prstGeom prst="curvedConnector3">
              <a:avLst>
                <a:gd name="adj1" fmla="val 50000"/>
              </a:avLst>
            </a:prstGeom>
            <a:noFill/>
            <a:ln w="19050" cap="flat" cmpd="sng" algn="ctr">
              <a:solidFill>
                <a:srgbClr val="4E5B6F">
                  <a:lumMod val="75000"/>
                </a:srgbClr>
              </a:solidFill>
              <a:prstDash val="solid"/>
              <a:headEnd type="oval" w="sm" len="sm"/>
              <a:tailEnd type="triangle" w="med" len="lg"/>
            </a:ln>
            <a:effectLst>
              <a:outerShdw blurRad="50800" dist="38100" dir="2700000" algn="tl" rotWithShape="0">
                <a:prstClr val="black">
                  <a:alpha val="40000"/>
                </a:prstClr>
              </a:outerShdw>
            </a:effectLst>
          </p:spPr>
        </p:cxnSp>
      </p:grpSp>
      <p:grpSp>
        <p:nvGrpSpPr>
          <p:cNvPr id="944" name="Group 943"/>
          <p:cNvGrpSpPr/>
          <p:nvPr/>
        </p:nvGrpSpPr>
        <p:grpSpPr>
          <a:xfrm>
            <a:off x="8201093" y="5501014"/>
            <a:ext cx="2669761" cy="666482"/>
            <a:chOff x="8201093" y="5501014"/>
            <a:chExt cx="2669761" cy="666482"/>
          </a:xfrm>
        </p:grpSpPr>
        <p:grpSp>
          <p:nvGrpSpPr>
            <p:cNvPr id="428" name="Group 427"/>
            <p:cNvGrpSpPr/>
            <p:nvPr/>
          </p:nvGrpSpPr>
          <p:grpSpPr>
            <a:xfrm>
              <a:off x="10010338" y="5501014"/>
              <a:ext cx="782309" cy="236120"/>
              <a:chOff x="5830619" y="5907375"/>
              <a:chExt cx="782309" cy="300398"/>
            </a:xfrm>
          </p:grpSpPr>
          <p:sp>
            <p:nvSpPr>
              <p:cNvPr id="429" name="Rounded Rectangle 428"/>
              <p:cNvSpPr/>
              <p:nvPr/>
            </p:nvSpPr>
            <p:spPr>
              <a:xfrm flipV="1">
                <a:off x="5830619" y="5907375"/>
                <a:ext cx="782309" cy="300398"/>
              </a:xfrm>
              <a:prstGeom prst="roundRect">
                <a:avLst>
                  <a:gd name="adj" fmla="val 7524"/>
                </a:avLst>
              </a:prstGeom>
              <a:noFill/>
              <a:ln w="12700" cap="flat" cmpd="sng" algn="ctr">
                <a:solidFill>
                  <a:srgbClr val="FF0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a:ea typeface="+mn-ea"/>
                  <a:cs typeface="+mn-cs"/>
                </a:endParaRPr>
              </a:p>
            </p:txBody>
          </p:sp>
          <p:grpSp>
            <p:nvGrpSpPr>
              <p:cNvPr id="430" name="Group 429"/>
              <p:cNvGrpSpPr/>
              <p:nvPr/>
            </p:nvGrpSpPr>
            <p:grpSpPr>
              <a:xfrm>
                <a:off x="5899641" y="5949563"/>
                <a:ext cx="644265" cy="216042"/>
                <a:chOff x="8161673" y="4833365"/>
                <a:chExt cx="644265" cy="216042"/>
              </a:xfrm>
            </p:grpSpPr>
            <p:sp>
              <p:nvSpPr>
                <p:cNvPr id="431" name="Freeform 430"/>
                <p:cNvSpPr/>
                <p:nvPr/>
              </p:nvSpPr>
              <p:spPr>
                <a:xfrm rot="5400000">
                  <a:off x="8084219" y="4910836"/>
                  <a:ext cx="216024" cy="61115"/>
                </a:xfrm>
                <a:custGeom>
                  <a:avLst/>
                  <a:gdLst>
                    <a:gd name="connsiteX0" fmla="*/ 0 w 1430448"/>
                    <a:gd name="connsiteY0" fmla="*/ 308316 h 371733"/>
                    <a:gd name="connsiteX1" fmla="*/ 108642 w 1430448"/>
                    <a:gd name="connsiteY1" fmla="*/ 498 h 371733"/>
                    <a:gd name="connsiteX2" fmla="*/ 307818 w 1430448"/>
                    <a:gd name="connsiteY2" fmla="*/ 371690 h 371733"/>
                    <a:gd name="connsiteX3" fmla="*/ 606583 w 1430448"/>
                    <a:gd name="connsiteY3" fmla="*/ 27659 h 371733"/>
                    <a:gd name="connsiteX4" fmla="*/ 887240 w 1430448"/>
                    <a:gd name="connsiteY4" fmla="*/ 362637 h 371733"/>
                    <a:gd name="connsiteX5" fmla="*/ 1149790 w 1430448"/>
                    <a:gd name="connsiteY5" fmla="*/ 91033 h 371733"/>
                    <a:gd name="connsiteX6" fmla="*/ 1430448 w 1430448"/>
                    <a:gd name="connsiteY6" fmla="*/ 154407 h 371733"/>
                    <a:gd name="connsiteX0" fmla="*/ 0 w 1466661"/>
                    <a:gd name="connsiteY0" fmla="*/ 362147 h 371244"/>
                    <a:gd name="connsiteX1" fmla="*/ 144855 w 1466661"/>
                    <a:gd name="connsiteY1" fmla="*/ 9 h 371244"/>
                    <a:gd name="connsiteX2" fmla="*/ 344031 w 1466661"/>
                    <a:gd name="connsiteY2" fmla="*/ 371201 h 371244"/>
                    <a:gd name="connsiteX3" fmla="*/ 642796 w 1466661"/>
                    <a:gd name="connsiteY3" fmla="*/ 27170 h 371244"/>
                    <a:gd name="connsiteX4" fmla="*/ 923453 w 1466661"/>
                    <a:gd name="connsiteY4" fmla="*/ 362148 h 371244"/>
                    <a:gd name="connsiteX5" fmla="*/ 1186003 w 1466661"/>
                    <a:gd name="connsiteY5" fmla="*/ 90544 h 371244"/>
                    <a:gd name="connsiteX6" fmla="*/ 1466661 w 1466661"/>
                    <a:gd name="connsiteY6" fmla="*/ 153918 h 371244"/>
                    <a:gd name="connsiteX0" fmla="*/ 0 w 1466661"/>
                    <a:gd name="connsiteY0" fmla="*/ 334983 h 344800"/>
                    <a:gd name="connsiteX1" fmla="*/ 172016 w 1466661"/>
                    <a:gd name="connsiteY1" fmla="*/ 99594 h 344800"/>
                    <a:gd name="connsiteX2" fmla="*/ 344031 w 1466661"/>
                    <a:gd name="connsiteY2" fmla="*/ 344037 h 344800"/>
                    <a:gd name="connsiteX3" fmla="*/ 642796 w 1466661"/>
                    <a:gd name="connsiteY3" fmla="*/ 6 h 344800"/>
                    <a:gd name="connsiteX4" fmla="*/ 923453 w 1466661"/>
                    <a:gd name="connsiteY4" fmla="*/ 334984 h 344800"/>
                    <a:gd name="connsiteX5" fmla="*/ 1186003 w 1466661"/>
                    <a:gd name="connsiteY5" fmla="*/ 63380 h 344800"/>
                    <a:gd name="connsiteX6" fmla="*/ 1466661 w 1466661"/>
                    <a:gd name="connsiteY6" fmla="*/ 126754 h 344800"/>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101"/>
                    <a:gd name="connsiteX1" fmla="*/ 172016 w 1466661"/>
                    <a:gd name="connsiteY1" fmla="*/ 99594 h 344101"/>
                    <a:gd name="connsiteX2" fmla="*/ 344031 w 1466661"/>
                    <a:gd name="connsiteY2" fmla="*/ 344037 h 344101"/>
                    <a:gd name="connsiteX3" fmla="*/ 642796 w 1466661"/>
                    <a:gd name="connsiteY3" fmla="*/ 6 h 344101"/>
                    <a:gd name="connsiteX4" fmla="*/ 923453 w 1466661"/>
                    <a:gd name="connsiteY4" fmla="*/ 334984 h 344101"/>
                    <a:gd name="connsiteX5" fmla="*/ 1186003 w 1466661"/>
                    <a:gd name="connsiteY5" fmla="*/ 63380 h 344101"/>
                    <a:gd name="connsiteX6" fmla="*/ 1466661 w 1466661"/>
                    <a:gd name="connsiteY6" fmla="*/ 126754 h 344101"/>
                    <a:gd name="connsiteX0" fmla="*/ 0 w 1466661"/>
                    <a:gd name="connsiteY0" fmla="*/ 334989 h 344106"/>
                    <a:gd name="connsiteX1" fmla="*/ 172016 w 1466661"/>
                    <a:gd name="connsiteY1" fmla="*/ 99600 h 344106"/>
                    <a:gd name="connsiteX2" fmla="*/ 344031 w 1466661"/>
                    <a:gd name="connsiteY2" fmla="*/ 344043 h 344106"/>
                    <a:gd name="connsiteX3" fmla="*/ 642796 w 1466661"/>
                    <a:gd name="connsiteY3" fmla="*/ 12 h 344106"/>
                    <a:gd name="connsiteX4" fmla="*/ 923453 w 1466661"/>
                    <a:gd name="connsiteY4" fmla="*/ 334990 h 344106"/>
                    <a:gd name="connsiteX5" fmla="*/ 1186003 w 1466661"/>
                    <a:gd name="connsiteY5" fmla="*/ 63386 h 344106"/>
                    <a:gd name="connsiteX6" fmla="*/ 1466661 w 1466661"/>
                    <a:gd name="connsiteY6" fmla="*/ 126760 h 344106"/>
                    <a:gd name="connsiteX0" fmla="*/ 0 w 1466661"/>
                    <a:gd name="connsiteY0" fmla="*/ 285097 h 294163"/>
                    <a:gd name="connsiteX1" fmla="*/ 172016 w 1466661"/>
                    <a:gd name="connsiteY1" fmla="*/ 49708 h 294163"/>
                    <a:gd name="connsiteX2" fmla="*/ 344031 w 1466661"/>
                    <a:gd name="connsiteY2" fmla="*/ 294151 h 294163"/>
                    <a:gd name="connsiteX3" fmla="*/ 626893 w 1466661"/>
                    <a:gd name="connsiteY3" fmla="*/ 37584 h 294163"/>
                    <a:gd name="connsiteX4" fmla="*/ 923453 w 1466661"/>
                    <a:gd name="connsiteY4" fmla="*/ 285098 h 294163"/>
                    <a:gd name="connsiteX5" fmla="*/ 1186003 w 1466661"/>
                    <a:gd name="connsiteY5" fmla="*/ 13494 h 294163"/>
                    <a:gd name="connsiteX6" fmla="*/ 1466661 w 1466661"/>
                    <a:gd name="connsiteY6" fmla="*/ 76868 h 294163"/>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4527 h 293616"/>
                    <a:gd name="connsiteX1" fmla="*/ 172016 w 1466661"/>
                    <a:gd name="connsiteY1" fmla="*/ 49138 h 293616"/>
                    <a:gd name="connsiteX2" fmla="*/ 344031 w 1466661"/>
                    <a:gd name="connsiteY2" fmla="*/ 293581 h 293616"/>
                    <a:gd name="connsiteX3" fmla="*/ 547380 w 1466661"/>
                    <a:gd name="connsiteY3" fmla="*/ 68820 h 293616"/>
                    <a:gd name="connsiteX4" fmla="*/ 732621 w 1466661"/>
                    <a:gd name="connsiteY4" fmla="*/ 276577 h 293616"/>
                    <a:gd name="connsiteX5" fmla="*/ 1186003 w 1466661"/>
                    <a:gd name="connsiteY5" fmla="*/ 12924 h 293616"/>
                    <a:gd name="connsiteX6" fmla="*/ 1466661 w 1466661"/>
                    <a:gd name="connsiteY6" fmla="*/ 76298 h 293616"/>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53883 h 262938"/>
                    <a:gd name="connsiteX1" fmla="*/ 172016 w 1466661"/>
                    <a:gd name="connsiteY1" fmla="*/ 18494 h 262938"/>
                    <a:gd name="connsiteX2" fmla="*/ 344031 w 1466661"/>
                    <a:gd name="connsiteY2" fmla="*/ 262937 h 262938"/>
                    <a:gd name="connsiteX3" fmla="*/ 547380 w 1466661"/>
                    <a:gd name="connsiteY3" fmla="*/ 22273 h 262938"/>
                    <a:gd name="connsiteX4" fmla="*/ 732621 w 1466661"/>
                    <a:gd name="connsiteY4" fmla="*/ 245933 h 262938"/>
                    <a:gd name="connsiteX5" fmla="*/ 927586 w 1466661"/>
                    <a:gd name="connsiteY5" fmla="*/ 26012 h 262938"/>
                    <a:gd name="connsiteX6" fmla="*/ 1466661 w 1466661"/>
                    <a:gd name="connsiteY6" fmla="*/ 45654 h 262938"/>
                    <a:gd name="connsiteX0" fmla="*/ 0 w 1466661"/>
                    <a:gd name="connsiteY0" fmla="*/ 241204 h 250259"/>
                    <a:gd name="connsiteX1" fmla="*/ 172016 w 1466661"/>
                    <a:gd name="connsiteY1" fmla="*/ 5815 h 250259"/>
                    <a:gd name="connsiteX2" fmla="*/ 344031 w 1466661"/>
                    <a:gd name="connsiteY2" fmla="*/ 250258 h 250259"/>
                    <a:gd name="connsiteX3" fmla="*/ 547380 w 1466661"/>
                    <a:gd name="connsiteY3" fmla="*/ 9594 h 250259"/>
                    <a:gd name="connsiteX4" fmla="*/ 732621 w 1466661"/>
                    <a:gd name="connsiteY4" fmla="*/ 233254 h 250259"/>
                    <a:gd name="connsiteX5" fmla="*/ 927586 w 1466661"/>
                    <a:gd name="connsiteY5" fmla="*/ 13333 h 250259"/>
                    <a:gd name="connsiteX6" fmla="*/ 1466661 w 1466661"/>
                    <a:gd name="connsiteY6" fmla="*/ 32975 h 250259"/>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7168"/>
                    <a:gd name="connsiteY0" fmla="*/ 235411 h 244466"/>
                    <a:gd name="connsiteX1" fmla="*/ 172016 w 1057168"/>
                    <a:gd name="connsiteY1" fmla="*/ 22 h 244466"/>
                    <a:gd name="connsiteX2" fmla="*/ 344031 w 1057168"/>
                    <a:gd name="connsiteY2" fmla="*/ 244465 h 244466"/>
                    <a:gd name="connsiteX3" fmla="*/ 547380 w 1057168"/>
                    <a:gd name="connsiteY3" fmla="*/ 3801 h 244466"/>
                    <a:gd name="connsiteX4" fmla="*/ 732621 w 1057168"/>
                    <a:gd name="connsiteY4" fmla="*/ 227461 h 244466"/>
                    <a:gd name="connsiteX5" fmla="*/ 927586 w 1057168"/>
                    <a:gd name="connsiteY5" fmla="*/ 7540 h 244466"/>
                    <a:gd name="connsiteX6" fmla="*/ 1057168 w 1057168"/>
                    <a:gd name="connsiteY6" fmla="*/ 237890 h 244466"/>
                    <a:gd name="connsiteX0" fmla="*/ 0 w 1057168"/>
                    <a:gd name="connsiteY0" fmla="*/ 235405 h 244460"/>
                    <a:gd name="connsiteX1" fmla="*/ 172016 w 1057168"/>
                    <a:gd name="connsiteY1" fmla="*/ 16 h 244460"/>
                    <a:gd name="connsiteX2" fmla="*/ 344031 w 1057168"/>
                    <a:gd name="connsiteY2" fmla="*/ 244459 h 244460"/>
                    <a:gd name="connsiteX3" fmla="*/ 547380 w 1057168"/>
                    <a:gd name="connsiteY3" fmla="*/ 3795 h 244460"/>
                    <a:gd name="connsiteX4" fmla="*/ 732621 w 1057168"/>
                    <a:gd name="connsiteY4" fmla="*/ 227455 h 244460"/>
                    <a:gd name="connsiteX5" fmla="*/ 927586 w 1057168"/>
                    <a:gd name="connsiteY5" fmla="*/ 7534 h 244460"/>
                    <a:gd name="connsiteX6" fmla="*/ 1057168 w 1057168"/>
                    <a:gd name="connsiteY6" fmla="*/ 237884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168" h="244460">
                      <a:moveTo>
                        <a:pt x="0" y="235405"/>
                      </a:moveTo>
                      <a:cubicBezTo>
                        <a:pt x="52523" y="104045"/>
                        <a:pt x="102751" y="-1493"/>
                        <a:pt x="172016" y="16"/>
                      </a:cubicBezTo>
                      <a:cubicBezTo>
                        <a:pt x="241281" y="1525"/>
                        <a:pt x="281470" y="243829"/>
                        <a:pt x="344031" y="244459"/>
                      </a:cubicBezTo>
                      <a:cubicBezTo>
                        <a:pt x="406592" y="245089"/>
                        <a:pt x="466712" y="-1322"/>
                        <a:pt x="547380" y="3795"/>
                      </a:cubicBezTo>
                      <a:cubicBezTo>
                        <a:pt x="628048" y="8912"/>
                        <a:pt x="669253" y="226832"/>
                        <a:pt x="732621" y="227455"/>
                      </a:cubicBezTo>
                      <a:cubicBezTo>
                        <a:pt x="795989" y="228078"/>
                        <a:pt x="873495" y="5796"/>
                        <a:pt x="927586" y="7534"/>
                      </a:cubicBezTo>
                      <a:cubicBezTo>
                        <a:pt x="981677" y="9272"/>
                        <a:pt x="1043825" y="172044"/>
                        <a:pt x="1057168" y="237884"/>
                      </a:cubicBezTo>
                    </a:path>
                  </a:pathLst>
                </a:cu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32" name="Freeform 431"/>
                <p:cNvSpPr/>
                <p:nvPr/>
              </p:nvSpPr>
              <p:spPr>
                <a:xfrm rot="5400000">
                  <a:off x="8279771" y="4910819"/>
                  <a:ext cx="216024" cy="61115"/>
                </a:xfrm>
                <a:custGeom>
                  <a:avLst/>
                  <a:gdLst>
                    <a:gd name="connsiteX0" fmla="*/ 0 w 1430448"/>
                    <a:gd name="connsiteY0" fmla="*/ 308316 h 371733"/>
                    <a:gd name="connsiteX1" fmla="*/ 108642 w 1430448"/>
                    <a:gd name="connsiteY1" fmla="*/ 498 h 371733"/>
                    <a:gd name="connsiteX2" fmla="*/ 307818 w 1430448"/>
                    <a:gd name="connsiteY2" fmla="*/ 371690 h 371733"/>
                    <a:gd name="connsiteX3" fmla="*/ 606583 w 1430448"/>
                    <a:gd name="connsiteY3" fmla="*/ 27659 h 371733"/>
                    <a:gd name="connsiteX4" fmla="*/ 887240 w 1430448"/>
                    <a:gd name="connsiteY4" fmla="*/ 362637 h 371733"/>
                    <a:gd name="connsiteX5" fmla="*/ 1149790 w 1430448"/>
                    <a:gd name="connsiteY5" fmla="*/ 91033 h 371733"/>
                    <a:gd name="connsiteX6" fmla="*/ 1430448 w 1430448"/>
                    <a:gd name="connsiteY6" fmla="*/ 154407 h 371733"/>
                    <a:gd name="connsiteX0" fmla="*/ 0 w 1466661"/>
                    <a:gd name="connsiteY0" fmla="*/ 362147 h 371244"/>
                    <a:gd name="connsiteX1" fmla="*/ 144855 w 1466661"/>
                    <a:gd name="connsiteY1" fmla="*/ 9 h 371244"/>
                    <a:gd name="connsiteX2" fmla="*/ 344031 w 1466661"/>
                    <a:gd name="connsiteY2" fmla="*/ 371201 h 371244"/>
                    <a:gd name="connsiteX3" fmla="*/ 642796 w 1466661"/>
                    <a:gd name="connsiteY3" fmla="*/ 27170 h 371244"/>
                    <a:gd name="connsiteX4" fmla="*/ 923453 w 1466661"/>
                    <a:gd name="connsiteY4" fmla="*/ 362148 h 371244"/>
                    <a:gd name="connsiteX5" fmla="*/ 1186003 w 1466661"/>
                    <a:gd name="connsiteY5" fmla="*/ 90544 h 371244"/>
                    <a:gd name="connsiteX6" fmla="*/ 1466661 w 1466661"/>
                    <a:gd name="connsiteY6" fmla="*/ 153918 h 371244"/>
                    <a:gd name="connsiteX0" fmla="*/ 0 w 1466661"/>
                    <a:gd name="connsiteY0" fmla="*/ 334983 h 344800"/>
                    <a:gd name="connsiteX1" fmla="*/ 172016 w 1466661"/>
                    <a:gd name="connsiteY1" fmla="*/ 99594 h 344800"/>
                    <a:gd name="connsiteX2" fmla="*/ 344031 w 1466661"/>
                    <a:gd name="connsiteY2" fmla="*/ 344037 h 344800"/>
                    <a:gd name="connsiteX3" fmla="*/ 642796 w 1466661"/>
                    <a:gd name="connsiteY3" fmla="*/ 6 h 344800"/>
                    <a:gd name="connsiteX4" fmla="*/ 923453 w 1466661"/>
                    <a:gd name="connsiteY4" fmla="*/ 334984 h 344800"/>
                    <a:gd name="connsiteX5" fmla="*/ 1186003 w 1466661"/>
                    <a:gd name="connsiteY5" fmla="*/ 63380 h 344800"/>
                    <a:gd name="connsiteX6" fmla="*/ 1466661 w 1466661"/>
                    <a:gd name="connsiteY6" fmla="*/ 126754 h 344800"/>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101"/>
                    <a:gd name="connsiteX1" fmla="*/ 172016 w 1466661"/>
                    <a:gd name="connsiteY1" fmla="*/ 99594 h 344101"/>
                    <a:gd name="connsiteX2" fmla="*/ 344031 w 1466661"/>
                    <a:gd name="connsiteY2" fmla="*/ 344037 h 344101"/>
                    <a:gd name="connsiteX3" fmla="*/ 642796 w 1466661"/>
                    <a:gd name="connsiteY3" fmla="*/ 6 h 344101"/>
                    <a:gd name="connsiteX4" fmla="*/ 923453 w 1466661"/>
                    <a:gd name="connsiteY4" fmla="*/ 334984 h 344101"/>
                    <a:gd name="connsiteX5" fmla="*/ 1186003 w 1466661"/>
                    <a:gd name="connsiteY5" fmla="*/ 63380 h 344101"/>
                    <a:gd name="connsiteX6" fmla="*/ 1466661 w 1466661"/>
                    <a:gd name="connsiteY6" fmla="*/ 126754 h 344101"/>
                    <a:gd name="connsiteX0" fmla="*/ 0 w 1466661"/>
                    <a:gd name="connsiteY0" fmla="*/ 334989 h 344106"/>
                    <a:gd name="connsiteX1" fmla="*/ 172016 w 1466661"/>
                    <a:gd name="connsiteY1" fmla="*/ 99600 h 344106"/>
                    <a:gd name="connsiteX2" fmla="*/ 344031 w 1466661"/>
                    <a:gd name="connsiteY2" fmla="*/ 344043 h 344106"/>
                    <a:gd name="connsiteX3" fmla="*/ 642796 w 1466661"/>
                    <a:gd name="connsiteY3" fmla="*/ 12 h 344106"/>
                    <a:gd name="connsiteX4" fmla="*/ 923453 w 1466661"/>
                    <a:gd name="connsiteY4" fmla="*/ 334990 h 344106"/>
                    <a:gd name="connsiteX5" fmla="*/ 1186003 w 1466661"/>
                    <a:gd name="connsiteY5" fmla="*/ 63386 h 344106"/>
                    <a:gd name="connsiteX6" fmla="*/ 1466661 w 1466661"/>
                    <a:gd name="connsiteY6" fmla="*/ 126760 h 344106"/>
                    <a:gd name="connsiteX0" fmla="*/ 0 w 1466661"/>
                    <a:gd name="connsiteY0" fmla="*/ 285097 h 294163"/>
                    <a:gd name="connsiteX1" fmla="*/ 172016 w 1466661"/>
                    <a:gd name="connsiteY1" fmla="*/ 49708 h 294163"/>
                    <a:gd name="connsiteX2" fmla="*/ 344031 w 1466661"/>
                    <a:gd name="connsiteY2" fmla="*/ 294151 h 294163"/>
                    <a:gd name="connsiteX3" fmla="*/ 626893 w 1466661"/>
                    <a:gd name="connsiteY3" fmla="*/ 37584 h 294163"/>
                    <a:gd name="connsiteX4" fmla="*/ 923453 w 1466661"/>
                    <a:gd name="connsiteY4" fmla="*/ 285098 h 294163"/>
                    <a:gd name="connsiteX5" fmla="*/ 1186003 w 1466661"/>
                    <a:gd name="connsiteY5" fmla="*/ 13494 h 294163"/>
                    <a:gd name="connsiteX6" fmla="*/ 1466661 w 1466661"/>
                    <a:gd name="connsiteY6" fmla="*/ 76868 h 294163"/>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4527 h 293616"/>
                    <a:gd name="connsiteX1" fmla="*/ 172016 w 1466661"/>
                    <a:gd name="connsiteY1" fmla="*/ 49138 h 293616"/>
                    <a:gd name="connsiteX2" fmla="*/ 344031 w 1466661"/>
                    <a:gd name="connsiteY2" fmla="*/ 293581 h 293616"/>
                    <a:gd name="connsiteX3" fmla="*/ 547380 w 1466661"/>
                    <a:gd name="connsiteY3" fmla="*/ 68820 h 293616"/>
                    <a:gd name="connsiteX4" fmla="*/ 732621 w 1466661"/>
                    <a:gd name="connsiteY4" fmla="*/ 276577 h 293616"/>
                    <a:gd name="connsiteX5" fmla="*/ 1186003 w 1466661"/>
                    <a:gd name="connsiteY5" fmla="*/ 12924 h 293616"/>
                    <a:gd name="connsiteX6" fmla="*/ 1466661 w 1466661"/>
                    <a:gd name="connsiteY6" fmla="*/ 76298 h 293616"/>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53883 h 262938"/>
                    <a:gd name="connsiteX1" fmla="*/ 172016 w 1466661"/>
                    <a:gd name="connsiteY1" fmla="*/ 18494 h 262938"/>
                    <a:gd name="connsiteX2" fmla="*/ 344031 w 1466661"/>
                    <a:gd name="connsiteY2" fmla="*/ 262937 h 262938"/>
                    <a:gd name="connsiteX3" fmla="*/ 547380 w 1466661"/>
                    <a:gd name="connsiteY3" fmla="*/ 22273 h 262938"/>
                    <a:gd name="connsiteX4" fmla="*/ 732621 w 1466661"/>
                    <a:gd name="connsiteY4" fmla="*/ 245933 h 262938"/>
                    <a:gd name="connsiteX5" fmla="*/ 927586 w 1466661"/>
                    <a:gd name="connsiteY5" fmla="*/ 26012 h 262938"/>
                    <a:gd name="connsiteX6" fmla="*/ 1466661 w 1466661"/>
                    <a:gd name="connsiteY6" fmla="*/ 45654 h 262938"/>
                    <a:gd name="connsiteX0" fmla="*/ 0 w 1466661"/>
                    <a:gd name="connsiteY0" fmla="*/ 241204 h 250259"/>
                    <a:gd name="connsiteX1" fmla="*/ 172016 w 1466661"/>
                    <a:gd name="connsiteY1" fmla="*/ 5815 h 250259"/>
                    <a:gd name="connsiteX2" fmla="*/ 344031 w 1466661"/>
                    <a:gd name="connsiteY2" fmla="*/ 250258 h 250259"/>
                    <a:gd name="connsiteX3" fmla="*/ 547380 w 1466661"/>
                    <a:gd name="connsiteY3" fmla="*/ 9594 h 250259"/>
                    <a:gd name="connsiteX4" fmla="*/ 732621 w 1466661"/>
                    <a:gd name="connsiteY4" fmla="*/ 233254 h 250259"/>
                    <a:gd name="connsiteX5" fmla="*/ 927586 w 1466661"/>
                    <a:gd name="connsiteY5" fmla="*/ 13333 h 250259"/>
                    <a:gd name="connsiteX6" fmla="*/ 1466661 w 1466661"/>
                    <a:gd name="connsiteY6" fmla="*/ 32975 h 250259"/>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7168"/>
                    <a:gd name="connsiteY0" fmla="*/ 235411 h 244466"/>
                    <a:gd name="connsiteX1" fmla="*/ 172016 w 1057168"/>
                    <a:gd name="connsiteY1" fmla="*/ 22 h 244466"/>
                    <a:gd name="connsiteX2" fmla="*/ 344031 w 1057168"/>
                    <a:gd name="connsiteY2" fmla="*/ 244465 h 244466"/>
                    <a:gd name="connsiteX3" fmla="*/ 547380 w 1057168"/>
                    <a:gd name="connsiteY3" fmla="*/ 3801 h 244466"/>
                    <a:gd name="connsiteX4" fmla="*/ 732621 w 1057168"/>
                    <a:gd name="connsiteY4" fmla="*/ 227461 h 244466"/>
                    <a:gd name="connsiteX5" fmla="*/ 927586 w 1057168"/>
                    <a:gd name="connsiteY5" fmla="*/ 7540 h 244466"/>
                    <a:gd name="connsiteX6" fmla="*/ 1057168 w 1057168"/>
                    <a:gd name="connsiteY6" fmla="*/ 237890 h 244466"/>
                    <a:gd name="connsiteX0" fmla="*/ 0 w 1057168"/>
                    <a:gd name="connsiteY0" fmla="*/ 235405 h 244460"/>
                    <a:gd name="connsiteX1" fmla="*/ 172016 w 1057168"/>
                    <a:gd name="connsiteY1" fmla="*/ 16 h 244460"/>
                    <a:gd name="connsiteX2" fmla="*/ 344031 w 1057168"/>
                    <a:gd name="connsiteY2" fmla="*/ 244459 h 244460"/>
                    <a:gd name="connsiteX3" fmla="*/ 547380 w 1057168"/>
                    <a:gd name="connsiteY3" fmla="*/ 3795 h 244460"/>
                    <a:gd name="connsiteX4" fmla="*/ 732621 w 1057168"/>
                    <a:gd name="connsiteY4" fmla="*/ 227455 h 244460"/>
                    <a:gd name="connsiteX5" fmla="*/ 927586 w 1057168"/>
                    <a:gd name="connsiteY5" fmla="*/ 7534 h 244460"/>
                    <a:gd name="connsiteX6" fmla="*/ 1057168 w 1057168"/>
                    <a:gd name="connsiteY6" fmla="*/ 237884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168" h="244460">
                      <a:moveTo>
                        <a:pt x="0" y="235405"/>
                      </a:moveTo>
                      <a:cubicBezTo>
                        <a:pt x="52523" y="104045"/>
                        <a:pt x="102751" y="-1493"/>
                        <a:pt x="172016" y="16"/>
                      </a:cubicBezTo>
                      <a:cubicBezTo>
                        <a:pt x="241281" y="1525"/>
                        <a:pt x="281470" y="243829"/>
                        <a:pt x="344031" y="244459"/>
                      </a:cubicBezTo>
                      <a:cubicBezTo>
                        <a:pt x="406592" y="245089"/>
                        <a:pt x="466712" y="-1322"/>
                        <a:pt x="547380" y="3795"/>
                      </a:cubicBezTo>
                      <a:cubicBezTo>
                        <a:pt x="628048" y="8912"/>
                        <a:pt x="669253" y="226832"/>
                        <a:pt x="732621" y="227455"/>
                      </a:cubicBezTo>
                      <a:cubicBezTo>
                        <a:pt x="795989" y="228078"/>
                        <a:pt x="873495" y="5796"/>
                        <a:pt x="927586" y="7534"/>
                      </a:cubicBezTo>
                      <a:cubicBezTo>
                        <a:pt x="981677" y="9272"/>
                        <a:pt x="1043825" y="172044"/>
                        <a:pt x="1057168" y="237884"/>
                      </a:cubicBezTo>
                    </a:path>
                  </a:pathLst>
                </a:cu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33" name="Freeform 432"/>
                <p:cNvSpPr/>
                <p:nvPr/>
              </p:nvSpPr>
              <p:spPr>
                <a:xfrm rot="5400000">
                  <a:off x="8475323" y="4910819"/>
                  <a:ext cx="216024" cy="61115"/>
                </a:xfrm>
                <a:custGeom>
                  <a:avLst/>
                  <a:gdLst>
                    <a:gd name="connsiteX0" fmla="*/ 0 w 1430448"/>
                    <a:gd name="connsiteY0" fmla="*/ 308316 h 371733"/>
                    <a:gd name="connsiteX1" fmla="*/ 108642 w 1430448"/>
                    <a:gd name="connsiteY1" fmla="*/ 498 h 371733"/>
                    <a:gd name="connsiteX2" fmla="*/ 307818 w 1430448"/>
                    <a:gd name="connsiteY2" fmla="*/ 371690 h 371733"/>
                    <a:gd name="connsiteX3" fmla="*/ 606583 w 1430448"/>
                    <a:gd name="connsiteY3" fmla="*/ 27659 h 371733"/>
                    <a:gd name="connsiteX4" fmla="*/ 887240 w 1430448"/>
                    <a:gd name="connsiteY4" fmla="*/ 362637 h 371733"/>
                    <a:gd name="connsiteX5" fmla="*/ 1149790 w 1430448"/>
                    <a:gd name="connsiteY5" fmla="*/ 91033 h 371733"/>
                    <a:gd name="connsiteX6" fmla="*/ 1430448 w 1430448"/>
                    <a:gd name="connsiteY6" fmla="*/ 154407 h 371733"/>
                    <a:gd name="connsiteX0" fmla="*/ 0 w 1466661"/>
                    <a:gd name="connsiteY0" fmla="*/ 362147 h 371244"/>
                    <a:gd name="connsiteX1" fmla="*/ 144855 w 1466661"/>
                    <a:gd name="connsiteY1" fmla="*/ 9 h 371244"/>
                    <a:gd name="connsiteX2" fmla="*/ 344031 w 1466661"/>
                    <a:gd name="connsiteY2" fmla="*/ 371201 h 371244"/>
                    <a:gd name="connsiteX3" fmla="*/ 642796 w 1466661"/>
                    <a:gd name="connsiteY3" fmla="*/ 27170 h 371244"/>
                    <a:gd name="connsiteX4" fmla="*/ 923453 w 1466661"/>
                    <a:gd name="connsiteY4" fmla="*/ 362148 h 371244"/>
                    <a:gd name="connsiteX5" fmla="*/ 1186003 w 1466661"/>
                    <a:gd name="connsiteY5" fmla="*/ 90544 h 371244"/>
                    <a:gd name="connsiteX6" fmla="*/ 1466661 w 1466661"/>
                    <a:gd name="connsiteY6" fmla="*/ 153918 h 371244"/>
                    <a:gd name="connsiteX0" fmla="*/ 0 w 1466661"/>
                    <a:gd name="connsiteY0" fmla="*/ 334983 h 344800"/>
                    <a:gd name="connsiteX1" fmla="*/ 172016 w 1466661"/>
                    <a:gd name="connsiteY1" fmla="*/ 99594 h 344800"/>
                    <a:gd name="connsiteX2" fmla="*/ 344031 w 1466661"/>
                    <a:gd name="connsiteY2" fmla="*/ 344037 h 344800"/>
                    <a:gd name="connsiteX3" fmla="*/ 642796 w 1466661"/>
                    <a:gd name="connsiteY3" fmla="*/ 6 h 344800"/>
                    <a:gd name="connsiteX4" fmla="*/ 923453 w 1466661"/>
                    <a:gd name="connsiteY4" fmla="*/ 334984 h 344800"/>
                    <a:gd name="connsiteX5" fmla="*/ 1186003 w 1466661"/>
                    <a:gd name="connsiteY5" fmla="*/ 63380 h 344800"/>
                    <a:gd name="connsiteX6" fmla="*/ 1466661 w 1466661"/>
                    <a:gd name="connsiteY6" fmla="*/ 126754 h 344800"/>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101"/>
                    <a:gd name="connsiteX1" fmla="*/ 172016 w 1466661"/>
                    <a:gd name="connsiteY1" fmla="*/ 99594 h 344101"/>
                    <a:gd name="connsiteX2" fmla="*/ 344031 w 1466661"/>
                    <a:gd name="connsiteY2" fmla="*/ 344037 h 344101"/>
                    <a:gd name="connsiteX3" fmla="*/ 642796 w 1466661"/>
                    <a:gd name="connsiteY3" fmla="*/ 6 h 344101"/>
                    <a:gd name="connsiteX4" fmla="*/ 923453 w 1466661"/>
                    <a:gd name="connsiteY4" fmla="*/ 334984 h 344101"/>
                    <a:gd name="connsiteX5" fmla="*/ 1186003 w 1466661"/>
                    <a:gd name="connsiteY5" fmla="*/ 63380 h 344101"/>
                    <a:gd name="connsiteX6" fmla="*/ 1466661 w 1466661"/>
                    <a:gd name="connsiteY6" fmla="*/ 126754 h 344101"/>
                    <a:gd name="connsiteX0" fmla="*/ 0 w 1466661"/>
                    <a:gd name="connsiteY0" fmla="*/ 334989 h 344106"/>
                    <a:gd name="connsiteX1" fmla="*/ 172016 w 1466661"/>
                    <a:gd name="connsiteY1" fmla="*/ 99600 h 344106"/>
                    <a:gd name="connsiteX2" fmla="*/ 344031 w 1466661"/>
                    <a:gd name="connsiteY2" fmla="*/ 344043 h 344106"/>
                    <a:gd name="connsiteX3" fmla="*/ 642796 w 1466661"/>
                    <a:gd name="connsiteY3" fmla="*/ 12 h 344106"/>
                    <a:gd name="connsiteX4" fmla="*/ 923453 w 1466661"/>
                    <a:gd name="connsiteY4" fmla="*/ 334990 h 344106"/>
                    <a:gd name="connsiteX5" fmla="*/ 1186003 w 1466661"/>
                    <a:gd name="connsiteY5" fmla="*/ 63386 h 344106"/>
                    <a:gd name="connsiteX6" fmla="*/ 1466661 w 1466661"/>
                    <a:gd name="connsiteY6" fmla="*/ 126760 h 344106"/>
                    <a:gd name="connsiteX0" fmla="*/ 0 w 1466661"/>
                    <a:gd name="connsiteY0" fmla="*/ 285097 h 294163"/>
                    <a:gd name="connsiteX1" fmla="*/ 172016 w 1466661"/>
                    <a:gd name="connsiteY1" fmla="*/ 49708 h 294163"/>
                    <a:gd name="connsiteX2" fmla="*/ 344031 w 1466661"/>
                    <a:gd name="connsiteY2" fmla="*/ 294151 h 294163"/>
                    <a:gd name="connsiteX3" fmla="*/ 626893 w 1466661"/>
                    <a:gd name="connsiteY3" fmla="*/ 37584 h 294163"/>
                    <a:gd name="connsiteX4" fmla="*/ 923453 w 1466661"/>
                    <a:gd name="connsiteY4" fmla="*/ 285098 h 294163"/>
                    <a:gd name="connsiteX5" fmla="*/ 1186003 w 1466661"/>
                    <a:gd name="connsiteY5" fmla="*/ 13494 h 294163"/>
                    <a:gd name="connsiteX6" fmla="*/ 1466661 w 1466661"/>
                    <a:gd name="connsiteY6" fmla="*/ 76868 h 294163"/>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4527 h 293616"/>
                    <a:gd name="connsiteX1" fmla="*/ 172016 w 1466661"/>
                    <a:gd name="connsiteY1" fmla="*/ 49138 h 293616"/>
                    <a:gd name="connsiteX2" fmla="*/ 344031 w 1466661"/>
                    <a:gd name="connsiteY2" fmla="*/ 293581 h 293616"/>
                    <a:gd name="connsiteX3" fmla="*/ 547380 w 1466661"/>
                    <a:gd name="connsiteY3" fmla="*/ 68820 h 293616"/>
                    <a:gd name="connsiteX4" fmla="*/ 732621 w 1466661"/>
                    <a:gd name="connsiteY4" fmla="*/ 276577 h 293616"/>
                    <a:gd name="connsiteX5" fmla="*/ 1186003 w 1466661"/>
                    <a:gd name="connsiteY5" fmla="*/ 12924 h 293616"/>
                    <a:gd name="connsiteX6" fmla="*/ 1466661 w 1466661"/>
                    <a:gd name="connsiteY6" fmla="*/ 76298 h 293616"/>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53883 h 262938"/>
                    <a:gd name="connsiteX1" fmla="*/ 172016 w 1466661"/>
                    <a:gd name="connsiteY1" fmla="*/ 18494 h 262938"/>
                    <a:gd name="connsiteX2" fmla="*/ 344031 w 1466661"/>
                    <a:gd name="connsiteY2" fmla="*/ 262937 h 262938"/>
                    <a:gd name="connsiteX3" fmla="*/ 547380 w 1466661"/>
                    <a:gd name="connsiteY3" fmla="*/ 22273 h 262938"/>
                    <a:gd name="connsiteX4" fmla="*/ 732621 w 1466661"/>
                    <a:gd name="connsiteY4" fmla="*/ 245933 h 262938"/>
                    <a:gd name="connsiteX5" fmla="*/ 927586 w 1466661"/>
                    <a:gd name="connsiteY5" fmla="*/ 26012 h 262938"/>
                    <a:gd name="connsiteX6" fmla="*/ 1466661 w 1466661"/>
                    <a:gd name="connsiteY6" fmla="*/ 45654 h 262938"/>
                    <a:gd name="connsiteX0" fmla="*/ 0 w 1466661"/>
                    <a:gd name="connsiteY0" fmla="*/ 241204 h 250259"/>
                    <a:gd name="connsiteX1" fmla="*/ 172016 w 1466661"/>
                    <a:gd name="connsiteY1" fmla="*/ 5815 h 250259"/>
                    <a:gd name="connsiteX2" fmla="*/ 344031 w 1466661"/>
                    <a:gd name="connsiteY2" fmla="*/ 250258 h 250259"/>
                    <a:gd name="connsiteX3" fmla="*/ 547380 w 1466661"/>
                    <a:gd name="connsiteY3" fmla="*/ 9594 h 250259"/>
                    <a:gd name="connsiteX4" fmla="*/ 732621 w 1466661"/>
                    <a:gd name="connsiteY4" fmla="*/ 233254 h 250259"/>
                    <a:gd name="connsiteX5" fmla="*/ 927586 w 1466661"/>
                    <a:gd name="connsiteY5" fmla="*/ 13333 h 250259"/>
                    <a:gd name="connsiteX6" fmla="*/ 1466661 w 1466661"/>
                    <a:gd name="connsiteY6" fmla="*/ 32975 h 250259"/>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7168"/>
                    <a:gd name="connsiteY0" fmla="*/ 235411 h 244466"/>
                    <a:gd name="connsiteX1" fmla="*/ 172016 w 1057168"/>
                    <a:gd name="connsiteY1" fmla="*/ 22 h 244466"/>
                    <a:gd name="connsiteX2" fmla="*/ 344031 w 1057168"/>
                    <a:gd name="connsiteY2" fmla="*/ 244465 h 244466"/>
                    <a:gd name="connsiteX3" fmla="*/ 547380 w 1057168"/>
                    <a:gd name="connsiteY3" fmla="*/ 3801 h 244466"/>
                    <a:gd name="connsiteX4" fmla="*/ 732621 w 1057168"/>
                    <a:gd name="connsiteY4" fmla="*/ 227461 h 244466"/>
                    <a:gd name="connsiteX5" fmla="*/ 927586 w 1057168"/>
                    <a:gd name="connsiteY5" fmla="*/ 7540 h 244466"/>
                    <a:gd name="connsiteX6" fmla="*/ 1057168 w 1057168"/>
                    <a:gd name="connsiteY6" fmla="*/ 237890 h 244466"/>
                    <a:gd name="connsiteX0" fmla="*/ 0 w 1057168"/>
                    <a:gd name="connsiteY0" fmla="*/ 235405 h 244460"/>
                    <a:gd name="connsiteX1" fmla="*/ 172016 w 1057168"/>
                    <a:gd name="connsiteY1" fmla="*/ 16 h 244460"/>
                    <a:gd name="connsiteX2" fmla="*/ 344031 w 1057168"/>
                    <a:gd name="connsiteY2" fmla="*/ 244459 h 244460"/>
                    <a:gd name="connsiteX3" fmla="*/ 547380 w 1057168"/>
                    <a:gd name="connsiteY3" fmla="*/ 3795 h 244460"/>
                    <a:gd name="connsiteX4" fmla="*/ 732621 w 1057168"/>
                    <a:gd name="connsiteY4" fmla="*/ 227455 h 244460"/>
                    <a:gd name="connsiteX5" fmla="*/ 927586 w 1057168"/>
                    <a:gd name="connsiteY5" fmla="*/ 7534 h 244460"/>
                    <a:gd name="connsiteX6" fmla="*/ 1057168 w 1057168"/>
                    <a:gd name="connsiteY6" fmla="*/ 237884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168" h="244460">
                      <a:moveTo>
                        <a:pt x="0" y="235405"/>
                      </a:moveTo>
                      <a:cubicBezTo>
                        <a:pt x="52523" y="104045"/>
                        <a:pt x="102751" y="-1493"/>
                        <a:pt x="172016" y="16"/>
                      </a:cubicBezTo>
                      <a:cubicBezTo>
                        <a:pt x="241281" y="1525"/>
                        <a:pt x="281470" y="243829"/>
                        <a:pt x="344031" y="244459"/>
                      </a:cubicBezTo>
                      <a:cubicBezTo>
                        <a:pt x="406592" y="245089"/>
                        <a:pt x="466712" y="-1322"/>
                        <a:pt x="547380" y="3795"/>
                      </a:cubicBezTo>
                      <a:cubicBezTo>
                        <a:pt x="628048" y="8912"/>
                        <a:pt x="669253" y="226832"/>
                        <a:pt x="732621" y="227455"/>
                      </a:cubicBezTo>
                      <a:cubicBezTo>
                        <a:pt x="795989" y="228078"/>
                        <a:pt x="873495" y="5796"/>
                        <a:pt x="927586" y="7534"/>
                      </a:cubicBezTo>
                      <a:cubicBezTo>
                        <a:pt x="981677" y="9272"/>
                        <a:pt x="1043825" y="172044"/>
                        <a:pt x="1057168" y="237884"/>
                      </a:cubicBezTo>
                    </a:path>
                  </a:pathLst>
                </a:cu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34" name="Freeform 433"/>
                <p:cNvSpPr/>
                <p:nvPr/>
              </p:nvSpPr>
              <p:spPr>
                <a:xfrm rot="5400000">
                  <a:off x="8667369" y="4910837"/>
                  <a:ext cx="216024" cy="61115"/>
                </a:xfrm>
                <a:custGeom>
                  <a:avLst/>
                  <a:gdLst>
                    <a:gd name="connsiteX0" fmla="*/ 0 w 1430448"/>
                    <a:gd name="connsiteY0" fmla="*/ 308316 h 371733"/>
                    <a:gd name="connsiteX1" fmla="*/ 108642 w 1430448"/>
                    <a:gd name="connsiteY1" fmla="*/ 498 h 371733"/>
                    <a:gd name="connsiteX2" fmla="*/ 307818 w 1430448"/>
                    <a:gd name="connsiteY2" fmla="*/ 371690 h 371733"/>
                    <a:gd name="connsiteX3" fmla="*/ 606583 w 1430448"/>
                    <a:gd name="connsiteY3" fmla="*/ 27659 h 371733"/>
                    <a:gd name="connsiteX4" fmla="*/ 887240 w 1430448"/>
                    <a:gd name="connsiteY4" fmla="*/ 362637 h 371733"/>
                    <a:gd name="connsiteX5" fmla="*/ 1149790 w 1430448"/>
                    <a:gd name="connsiteY5" fmla="*/ 91033 h 371733"/>
                    <a:gd name="connsiteX6" fmla="*/ 1430448 w 1430448"/>
                    <a:gd name="connsiteY6" fmla="*/ 154407 h 371733"/>
                    <a:gd name="connsiteX0" fmla="*/ 0 w 1466661"/>
                    <a:gd name="connsiteY0" fmla="*/ 362147 h 371244"/>
                    <a:gd name="connsiteX1" fmla="*/ 144855 w 1466661"/>
                    <a:gd name="connsiteY1" fmla="*/ 9 h 371244"/>
                    <a:gd name="connsiteX2" fmla="*/ 344031 w 1466661"/>
                    <a:gd name="connsiteY2" fmla="*/ 371201 h 371244"/>
                    <a:gd name="connsiteX3" fmla="*/ 642796 w 1466661"/>
                    <a:gd name="connsiteY3" fmla="*/ 27170 h 371244"/>
                    <a:gd name="connsiteX4" fmla="*/ 923453 w 1466661"/>
                    <a:gd name="connsiteY4" fmla="*/ 362148 h 371244"/>
                    <a:gd name="connsiteX5" fmla="*/ 1186003 w 1466661"/>
                    <a:gd name="connsiteY5" fmla="*/ 90544 h 371244"/>
                    <a:gd name="connsiteX6" fmla="*/ 1466661 w 1466661"/>
                    <a:gd name="connsiteY6" fmla="*/ 153918 h 371244"/>
                    <a:gd name="connsiteX0" fmla="*/ 0 w 1466661"/>
                    <a:gd name="connsiteY0" fmla="*/ 334983 h 344800"/>
                    <a:gd name="connsiteX1" fmla="*/ 172016 w 1466661"/>
                    <a:gd name="connsiteY1" fmla="*/ 99594 h 344800"/>
                    <a:gd name="connsiteX2" fmla="*/ 344031 w 1466661"/>
                    <a:gd name="connsiteY2" fmla="*/ 344037 h 344800"/>
                    <a:gd name="connsiteX3" fmla="*/ 642796 w 1466661"/>
                    <a:gd name="connsiteY3" fmla="*/ 6 h 344800"/>
                    <a:gd name="connsiteX4" fmla="*/ 923453 w 1466661"/>
                    <a:gd name="connsiteY4" fmla="*/ 334984 h 344800"/>
                    <a:gd name="connsiteX5" fmla="*/ 1186003 w 1466661"/>
                    <a:gd name="connsiteY5" fmla="*/ 63380 h 344800"/>
                    <a:gd name="connsiteX6" fmla="*/ 1466661 w 1466661"/>
                    <a:gd name="connsiteY6" fmla="*/ 126754 h 344800"/>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101"/>
                    <a:gd name="connsiteX1" fmla="*/ 172016 w 1466661"/>
                    <a:gd name="connsiteY1" fmla="*/ 99594 h 344101"/>
                    <a:gd name="connsiteX2" fmla="*/ 344031 w 1466661"/>
                    <a:gd name="connsiteY2" fmla="*/ 344037 h 344101"/>
                    <a:gd name="connsiteX3" fmla="*/ 642796 w 1466661"/>
                    <a:gd name="connsiteY3" fmla="*/ 6 h 344101"/>
                    <a:gd name="connsiteX4" fmla="*/ 923453 w 1466661"/>
                    <a:gd name="connsiteY4" fmla="*/ 334984 h 344101"/>
                    <a:gd name="connsiteX5" fmla="*/ 1186003 w 1466661"/>
                    <a:gd name="connsiteY5" fmla="*/ 63380 h 344101"/>
                    <a:gd name="connsiteX6" fmla="*/ 1466661 w 1466661"/>
                    <a:gd name="connsiteY6" fmla="*/ 126754 h 344101"/>
                    <a:gd name="connsiteX0" fmla="*/ 0 w 1466661"/>
                    <a:gd name="connsiteY0" fmla="*/ 334989 h 344106"/>
                    <a:gd name="connsiteX1" fmla="*/ 172016 w 1466661"/>
                    <a:gd name="connsiteY1" fmla="*/ 99600 h 344106"/>
                    <a:gd name="connsiteX2" fmla="*/ 344031 w 1466661"/>
                    <a:gd name="connsiteY2" fmla="*/ 344043 h 344106"/>
                    <a:gd name="connsiteX3" fmla="*/ 642796 w 1466661"/>
                    <a:gd name="connsiteY3" fmla="*/ 12 h 344106"/>
                    <a:gd name="connsiteX4" fmla="*/ 923453 w 1466661"/>
                    <a:gd name="connsiteY4" fmla="*/ 334990 h 344106"/>
                    <a:gd name="connsiteX5" fmla="*/ 1186003 w 1466661"/>
                    <a:gd name="connsiteY5" fmla="*/ 63386 h 344106"/>
                    <a:gd name="connsiteX6" fmla="*/ 1466661 w 1466661"/>
                    <a:gd name="connsiteY6" fmla="*/ 126760 h 344106"/>
                    <a:gd name="connsiteX0" fmla="*/ 0 w 1466661"/>
                    <a:gd name="connsiteY0" fmla="*/ 285097 h 294163"/>
                    <a:gd name="connsiteX1" fmla="*/ 172016 w 1466661"/>
                    <a:gd name="connsiteY1" fmla="*/ 49708 h 294163"/>
                    <a:gd name="connsiteX2" fmla="*/ 344031 w 1466661"/>
                    <a:gd name="connsiteY2" fmla="*/ 294151 h 294163"/>
                    <a:gd name="connsiteX3" fmla="*/ 626893 w 1466661"/>
                    <a:gd name="connsiteY3" fmla="*/ 37584 h 294163"/>
                    <a:gd name="connsiteX4" fmla="*/ 923453 w 1466661"/>
                    <a:gd name="connsiteY4" fmla="*/ 285098 h 294163"/>
                    <a:gd name="connsiteX5" fmla="*/ 1186003 w 1466661"/>
                    <a:gd name="connsiteY5" fmla="*/ 13494 h 294163"/>
                    <a:gd name="connsiteX6" fmla="*/ 1466661 w 1466661"/>
                    <a:gd name="connsiteY6" fmla="*/ 76868 h 294163"/>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4527 h 293616"/>
                    <a:gd name="connsiteX1" fmla="*/ 172016 w 1466661"/>
                    <a:gd name="connsiteY1" fmla="*/ 49138 h 293616"/>
                    <a:gd name="connsiteX2" fmla="*/ 344031 w 1466661"/>
                    <a:gd name="connsiteY2" fmla="*/ 293581 h 293616"/>
                    <a:gd name="connsiteX3" fmla="*/ 547380 w 1466661"/>
                    <a:gd name="connsiteY3" fmla="*/ 68820 h 293616"/>
                    <a:gd name="connsiteX4" fmla="*/ 732621 w 1466661"/>
                    <a:gd name="connsiteY4" fmla="*/ 276577 h 293616"/>
                    <a:gd name="connsiteX5" fmla="*/ 1186003 w 1466661"/>
                    <a:gd name="connsiteY5" fmla="*/ 12924 h 293616"/>
                    <a:gd name="connsiteX6" fmla="*/ 1466661 w 1466661"/>
                    <a:gd name="connsiteY6" fmla="*/ 76298 h 293616"/>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53883 h 262938"/>
                    <a:gd name="connsiteX1" fmla="*/ 172016 w 1466661"/>
                    <a:gd name="connsiteY1" fmla="*/ 18494 h 262938"/>
                    <a:gd name="connsiteX2" fmla="*/ 344031 w 1466661"/>
                    <a:gd name="connsiteY2" fmla="*/ 262937 h 262938"/>
                    <a:gd name="connsiteX3" fmla="*/ 547380 w 1466661"/>
                    <a:gd name="connsiteY3" fmla="*/ 22273 h 262938"/>
                    <a:gd name="connsiteX4" fmla="*/ 732621 w 1466661"/>
                    <a:gd name="connsiteY4" fmla="*/ 245933 h 262938"/>
                    <a:gd name="connsiteX5" fmla="*/ 927586 w 1466661"/>
                    <a:gd name="connsiteY5" fmla="*/ 26012 h 262938"/>
                    <a:gd name="connsiteX6" fmla="*/ 1466661 w 1466661"/>
                    <a:gd name="connsiteY6" fmla="*/ 45654 h 262938"/>
                    <a:gd name="connsiteX0" fmla="*/ 0 w 1466661"/>
                    <a:gd name="connsiteY0" fmla="*/ 241204 h 250259"/>
                    <a:gd name="connsiteX1" fmla="*/ 172016 w 1466661"/>
                    <a:gd name="connsiteY1" fmla="*/ 5815 h 250259"/>
                    <a:gd name="connsiteX2" fmla="*/ 344031 w 1466661"/>
                    <a:gd name="connsiteY2" fmla="*/ 250258 h 250259"/>
                    <a:gd name="connsiteX3" fmla="*/ 547380 w 1466661"/>
                    <a:gd name="connsiteY3" fmla="*/ 9594 h 250259"/>
                    <a:gd name="connsiteX4" fmla="*/ 732621 w 1466661"/>
                    <a:gd name="connsiteY4" fmla="*/ 233254 h 250259"/>
                    <a:gd name="connsiteX5" fmla="*/ 927586 w 1466661"/>
                    <a:gd name="connsiteY5" fmla="*/ 13333 h 250259"/>
                    <a:gd name="connsiteX6" fmla="*/ 1466661 w 1466661"/>
                    <a:gd name="connsiteY6" fmla="*/ 32975 h 250259"/>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7168"/>
                    <a:gd name="connsiteY0" fmla="*/ 235411 h 244466"/>
                    <a:gd name="connsiteX1" fmla="*/ 172016 w 1057168"/>
                    <a:gd name="connsiteY1" fmla="*/ 22 h 244466"/>
                    <a:gd name="connsiteX2" fmla="*/ 344031 w 1057168"/>
                    <a:gd name="connsiteY2" fmla="*/ 244465 h 244466"/>
                    <a:gd name="connsiteX3" fmla="*/ 547380 w 1057168"/>
                    <a:gd name="connsiteY3" fmla="*/ 3801 h 244466"/>
                    <a:gd name="connsiteX4" fmla="*/ 732621 w 1057168"/>
                    <a:gd name="connsiteY4" fmla="*/ 227461 h 244466"/>
                    <a:gd name="connsiteX5" fmla="*/ 927586 w 1057168"/>
                    <a:gd name="connsiteY5" fmla="*/ 7540 h 244466"/>
                    <a:gd name="connsiteX6" fmla="*/ 1057168 w 1057168"/>
                    <a:gd name="connsiteY6" fmla="*/ 237890 h 244466"/>
                    <a:gd name="connsiteX0" fmla="*/ 0 w 1057168"/>
                    <a:gd name="connsiteY0" fmla="*/ 235405 h 244460"/>
                    <a:gd name="connsiteX1" fmla="*/ 172016 w 1057168"/>
                    <a:gd name="connsiteY1" fmla="*/ 16 h 244460"/>
                    <a:gd name="connsiteX2" fmla="*/ 344031 w 1057168"/>
                    <a:gd name="connsiteY2" fmla="*/ 244459 h 244460"/>
                    <a:gd name="connsiteX3" fmla="*/ 547380 w 1057168"/>
                    <a:gd name="connsiteY3" fmla="*/ 3795 h 244460"/>
                    <a:gd name="connsiteX4" fmla="*/ 732621 w 1057168"/>
                    <a:gd name="connsiteY4" fmla="*/ 227455 h 244460"/>
                    <a:gd name="connsiteX5" fmla="*/ 927586 w 1057168"/>
                    <a:gd name="connsiteY5" fmla="*/ 7534 h 244460"/>
                    <a:gd name="connsiteX6" fmla="*/ 1057168 w 1057168"/>
                    <a:gd name="connsiteY6" fmla="*/ 237884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168" h="244460">
                      <a:moveTo>
                        <a:pt x="0" y="235405"/>
                      </a:moveTo>
                      <a:cubicBezTo>
                        <a:pt x="52523" y="104045"/>
                        <a:pt x="102751" y="-1493"/>
                        <a:pt x="172016" y="16"/>
                      </a:cubicBezTo>
                      <a:cubicBezTo>
                        <a:pt x="241281" y="1525"/>
                        <a:pt x="281470" y="243829"/>
                        <a:pt x="344031" y="244459"/>
                      </a:cubicBezTo>
                      <a:cubicBezTo>
                        <a:pt x="406592" y="245089"/>
                        <a:pt x="466712" y="-1322"/>
                        <a:pt x="547380" y="3795"/>
                      </a:cubicBezTo>
                      <a:cubicBezTo>
                        <a:pt x="628048" y="8912"/>
                        <a:pt x="669253" y="226832"/>
                        <a:pt x="732621" y="227455"/>
                      </a:cubicBezTo>
                      <a:cubicBezTo>
                        <a:pt x="795989" y="228078"/>
                        <a:pt x="873495" y="5796"/>
                        <a:pt x="927586" y="7534"/>
                      </a:cubicBezTo>
                      <a:cubicBezTo>
                        <a:pt x="981677" y="9272"/>
                        <a:pt x="1043825" y="172044"/>
                        <a:pt x="1057168" y="237884"/>
                      </a:cubicBezTo>
                    </a:path>
                  </a:pathLst>
                </a:cu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grpSp>
          <p:nvGrpSpPr>
            <p:cNvPr id="435" name="Group 434"/>
            <p:cNvGrpSpPr/>
            <p:nvPr/>
          </p:nvGrpSpPr>
          <p:grpSpPr>
            <a:xfrm>
              <a:off x="8201093" y="5862375"/>
              <a:ext cx="782309" cy="236120"/>
              <a:chOff x="5830619" y="5907375"/>
              <a:chExt cx="782309" cy="300398"/>
            </a:xfrm>
          </p:grpSpPr>
          <p:sp>
            <p:nvSpPr>
              <p:cNvPr id="436" name="Rounded Rectangle 435"/>
              <p:cNvSpPr/>
              <p:nvPr/>
            </p:nvSpPr>
            <p:spPr>
              <a:xfrm flipV="1">
                <a:off x="5830619" y="5907375"/>
                <a:ext cx="782309" cy="300398"/>
              </a:xfrm>
              <a:prstGeom prst="roundRect">
                <a:avLst>
                  <a:gd name="adj" fmla="val 7524"/>
                </a:avLst>
              </a:prstGeom>
              <a:noFill/>
              <a:ln w="12700" cap="flat" cmpd="sng" algn="ctr">
                <a:solidFill>
                  <a:srgbClr val="FF0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a:ea typeface="+mn-ea"/>
                  <a:cs typeface="+mn-cs"/>
                </a:endParaRPr>
              </a:p>
            </p:txBody>
          </p:sp>
          <p:grpSp>
            <p:nvGrpSpPr>
              <p:cNvPr id="437" name="Group 436"/>
              <p:cNvGrpSpPr/>
              <p:nvPr/>
            </p:nvGrpSpPr>
            <p:grpSpPr>
              <a:xfrm>
                <a:off x="5899641" y="5949563"/>
                <a:ext cx="644265" cy="216042"/>
                <a:chOff x="8161673" y="4833365"/>
                <a:chExt cx="644265" cy="216042"/>
              </a:xfrm>
            </p:grpSpPr>
            <p:sp>
              <p:nvSpPr>
                <p:cNvPr id="438" name="Freeform 437"/>
                <p:cNvSpPr/>
                <p:nvPr/>
              </p:nvSpPr>
              <p:spPr>
                <a:xfrm rot="5400000">
                  <a:off x="8084219" y="4910836"/>
                  <a:ext cx="216024" cy="61115"/>
                </a:xfrm>
                <a:custGeom>
                  <a:avLst/>
                  <a:gdLst>
                    <a:gd name="connsiteX0" fmla="*/ 0 w 1430448"/>
                    <a:gd name="connsiteY0" fmla="*/ 308316 h 371733"/>
                    <a:gd name="connsiteX1" fmla="*/ 108642 w 1430448"/>
                    <a:gd name="connsiteY1" fmla="*/ 498 h 371733"/>
                    <a:gd name="connsiteX2" fmla="*/ 307818 w 1430448"/>
                    <a:gd name="connsiteY2" fmla="*/ 371690 h 371733"/>
                    <a:gd name="connsiteX3" fmla="*/ 606583 w 1430448"/>
                    <a:gd name="connsiteY3" fmla="*/ 27659 h 371733"/>
                    <a:gd name="connsiteX4" fmla="*/ 887240 w 1430448"/>
                    <a:gd name="connsiteY4" fmla="*/ 362637 h 371733"/>
                    <a:gd name="connsiteX5" fmla="*/ 1149790 w 1430448"/>
                    <a:gd name="connsiteY5" fmla="*/ 91033 h 371733"/>
                    <a:gd name="connsiteX6" fmla="*/ 1430448 w 1430448"/>
                    <a:gd name="connsiteY6" fmla="*/ 154407 h 371733"/>
                    <a:gd name="connsiteX0" fmla="*/ 0 w 1466661"/>
                    <a:gd name="connsiteY0" fmla="*/ 362147 h 371244"/>
                    <a:gd name="connsiteX1" fmla="*/ 144855 w 1466661"/>
                    <a:gd name="connsiteY1" fmla="*/ 9 h 371244"/>
                    <a:gd name="connsiteX2" fmla="*/ 344031 w 1466661"/>
                    <a:gd name="connsiteY2" fmla="*/ 371201 h 371244"/>
                    <a:gd name="connsiteX3" fmla="*/ 642796 w 1466661"/>
                    <a:gd name="connsiteY3" fmla="*/ 27170 h 371244"/>
                    <a:gd name="connsiteX4" fmla="*/ 923453 w 1466661"/>
                    <a:gd name="connsiteY4" fmla="*/ 362148 h 371244"/>
                    <a:gd name="connsiteX5" fmla="*/ 1186003 w 1466661"/>
                    <a:gd name="connsiteY5" fmla="*/ 90544 h 371244"/>
                    <a:gd name="connsiteX6" fmla="*/ 1466661 w 1466661"/>
                    <a:gd name="connsiteY6" fmla="*/ 153918 h 371244"/>
                    <a:gd name="connsiteX0" fmla="*/ 0 w 1466661"/>
                    <a:gd name="connsiteY0" fmla="*/ 334983 h 344800"/>
                    <a:gd name="connsiteX1" fmla="*/ 172016 w 1466661"/>
                    <a:gd name="connsiteY1" fmla="*/ 99594 h 344800"/>
                    <a:gd name="connsiteX2" fmla="*/ 344031 w 1466661"/>
                    <a:gd name="connsiteY2" fmla="*/ 344037 h 344800"/>
                    <a:gd name="connsiteX3" fmla="*/ 642796 w 1466661"/>
                    <a:gd name="connsiteY3" fmla="*/ 6 h 344800"/>
                    <a:gd name="connsiteX4" fmla="*/ 923453 w 1466661"/>
                    <a:gd name="connsiteY4" fmla="*/ 334984 h 344800"/>
                    <a:gd name="connsiteX5" fmla="*/ 1186003 w 1466661"/>
                    <a:gd name="connsiteY5" fmla="*/ 63380 h 344800"/>
                    <a:gd name="connsiteX6" fmla="*/ 1466661 w 1466661"/>
                    <a:gd name="connsiteY6" fmla="*/ 126754 h 344800"/>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101"/>
                    <a:gd name="connsiteX1" fmla="*/ 172016 w 1466661"/>
                    <a:gd name="connsiteY1" fmla="*/ 99594 h 344101"/>
                    <a:gd name="connsiteX2" fmla="*/ 344031 w 1466661"/>
                    <a:gd name="connsiteY2" fmla="*/ 344037 h 344101"/>
                    <a:gd name="connsiteX3" fmla="*/ 642796 w 1466661"/>
                    <a:gd name="connsiteY3" fmla="*/ 6 h 344101"/>
                    <a:gd name="connsiteX4" fmla="*/ 923453 w 1466661"/>
                    <a:gd name="connsiteY4" fmla="*/ 334984 h 344101"/>
                    <a:gd name="connsiteX5" fmla="*/ 1186003 w 1466661"/>
                    <a:gd name="connsiteY5" fmla="*/ 63380 h 344101"/>
                    <a:gd name="connsiteX6" fmla="*/ 1466661 w 1466661"/>
                    <a:gd name="connsiteY6" fmla="*/ 126754 h 344101"/>
                    <a:gd name="connsiteX0" fmla="*/ 0 w 1466661"/>
                    <a:gd name="connsiteY0" fmla="*/ 334989 h 344106"/>
                    <a:gd name="connsiteX1" fmla="*/ 172016 w 1466661"/>
                    <a:gd name="connsiteY1" fmla="*/ 99600 h 344106"/>
                    <a:gd name="connsiteX2" fmla="*/ 344031 w 1466661"/>
                    <a:gd name="connsiteY2" fmla="*/ 344043 h 344106"/>
                    <a:gd name="connsiteX3" fmla="*/ 642796 w 1466661"/>
                    <a:gd name="connsiteY3" fmla="*/ 12 h 344106"/>
                    <a:gd name="connsiteX4" fmla="*/ 923453 w 1466661"/>
                    <a:gd name="connsiteY4" fmla="*/ 334990 h 344106"/>
                    <a:gd name="connsiteX5" fmla="*/ 1186003 w 1466661"/>
                    <a:gd name="connsiteY5" fmla="*/ 63386 h 344106"/>
                    <a:gd name="connsiteX6" fmla="*/ 1466661 w 1466661"/>
                    <a:gd name="connsiteY6" fmla="*/ 126760 h 344106"/>
                    <a:gd name="connsiteX0" fmla="*/ 0 w 1466661"/>
                    <a:gd name="connsiteY0" fmla="*/ 285097 h 294163"/>
                    <a:gd name="connsiteX1" fmla="*/ 172016 w 1466661"/>
                    <a:gd name="connsiteY1" fmla="*/ 49708 h 294163"/>
                    <a:gd name="connsiteX2" fmla="*/ 344031 w 1466661"/>
                    <a:gd name="connsiteY2" fmla="*/ 294151 h 294163"/>
                    <a:gd name="connsiteX3" fmla="*/ 626893 w 1466661"/>
                    <a:gd name="connsiteY3" fmla="*/ 37584 h 294163"/>
                    <a:gd name="connsiteX4" fmla="*/ 923453 w 1466661"/>
                    <a:gd name="connsiteY4" fmla="*/ 285098 h 294163"/>
                    <a:gd name="connsiteX5" fmla="*/ 1186003 w 1466661"/>
                    <a:gd name="connsiteY5" fmla="*/ 13494 h 294163"/>
                    <a:gd name="connsiteX6" fmla="*/ 1466661 w 1466661"/>
                    <a:gd name="connsiteY6" fmla="*/ 76868 h 294163"/>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4527 h 293616"/>
                    <a:gd name="connsiteX1" fmla="*/ 172016 w 1466661"/>
                    <a:gd name="connsiteY1" fmla="*/ 49138 h 293616"/>
                    <a:gd name="connsiteX2" fmla="*/ 344031 w 1466661"/>
                    <a:gd name="connsiteY2" fmla="*/ 293581 h 293616"/>
                    <a:gd name="connsiteX3" fmla="*/ 547380 w 1466661"/>
                    <a:gd name="connsiteY3" fmla="*/ 68820 h 293616"/>
                    <a:gd name="connsiteX4" fmla="*/ 732621 w 1466661"/>
                    <a:gd name="connsiteY4" fmla="*/ 276577 h 293616"/>
                    <a:gd name="connsiteX5" fmla="*/ 1186003 w 1466661"/>
                    <a:gd name="connsiteY5" fmla="*/ 12924 h 293616"/>
                    <a:gd name="connsiteX6" fmla="*/ 1466661 w 1466661"/>
                    <a:gd name="connsiteY6" fmla="*/ 76298 h 293616"/>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53883 h 262938"/>
                    <a:gd name="connsiteX1" fmla="*/ 172016 w 1466661"/>
                    <a:gd name="connsiteY1" fmla="*/ 18494 h 262938"/>
                    <a:gd name="connsiteX2" fmla="*/ 344031 w 1466661"/>
                    <a:gd name="connsiteY2" fmla="*/ 262937 h 262938"/>
                    <a:gd name="connsiteX3" fmla="*/ 547380 w 1466661"/>
                    <a:gd name="connsiteY3" fmla="*/ 22273 h 262938"/>
                    <a:gd name="connsiteX4" fmla="*/ 732621 w 1466661"/>
                    <a:gd name="connsiteY4" fmla="*/ 245933 h 262938"/>
                    <a:gd name="connsiteX5" fmla="*/ 927586 w 1466661"/>
                    <a:gd name="connsiteY5" fmla="*/ 26012 h 262938"/>
                    <a:gd name="connsiteX6" fmla="*/ 1466661 w 1466661"/>
                    <a:gd name="connsiteY6" fmla="*/ 45654 h 262938"/>
                    <a:gd name="connsiteX0" fmla="*/ 0 w 1466661"/>
                    <a:gd name="connsiteY0" fmla="*/ 241204 h 250259"/>
                    <a:gd name="connsiteX1" fmla="*/ 172016 w 1466661"/>
                    <a:gd name="connsiteY1" fmla="*/ 5815 h 250259"/>
                    <a:gd name="connsiteX2" fmla="*/ 344031 w 1466661"/>
                    <a:gd name="connsiteY2" fmla="*/ 250258 h 250259"/>
                    <a:gd name="connsiteX3" fmla="*/ 547380 w 1466661"/>
                    <a:gd name="connsiteY3" fmla="*/ 9594 h 250259"/>
                    <a:gd name="connsiteX4" fmla="*/ 732621 w 1466661"/>
                    <a:gd name="connsiteY4" fmla="*/ 233254 h 250259"/>
                    <a:gd name="connsiteX5" fmla="*/ 927586 w 1466661"/>
                    <a:gd name="connsiteY5" fmla="*/ 13333 h 250259"/>
                    <a:gd name="connsiteX6" fmla="*/ 1466661 w 1466661"/>
                    <a:gd name="connsiteY6" fmla="*/ 32975 h 250259"/>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7168"/>
                    <a:gd name="connsiteY0" fmla="*/ 235411 h 244466"/>
                    <a:gd name="connsiteX1" fmla="*/ 172016 w 1057168"/>
                    <a:gd name="connsiteY1" fmla="*/ 22 h 244466"/>
                    <a:gd name="connsiteX2" fmla="*/ 344031 w 1057168"/>
                    <a:gd name="connsiteY2" fmla="*/ 244465 h 244466"/>
                    <a:gd name="connsiteX3" fmla="*/ 547380 w 1057168"/>
                    <a:gd name="connsiteY3" fmla="*/ 3801 h 244466"/>
                    <a:gd name="connsiteX4" fmla="*/ 732621 w 1057168"/>
                    <a:gd name="connsiteY4" fmla="*/ 227461 h 244466"/>
                    <a:gd name="connsiteX5" fmla="*/ 927586 w 1057168"/>
                    <a:gd name="connsiteY5" fmla="*/ 7540 h 244466"/>
                    <a:gd name="connsiteX6" fmla="*/ 1057168 w 1057168"/>
                    <a:gd name="connsiteY6" fmla="*/ 237890 h 244466"/>
                    <a:gd name="connsiteX0" fmla="*/ 0 w 1057168"/>
                    <a:gd name="connsiteY0" fmla="*/ 235405 h 244460"/>
                    <a:gd name="connsiteX1" fmla="*/ 172016 w 1057168"/>
                    <a:gd name="connsiteY1" fmla="*/ 16 h 244460"/>
                    <a:gd name="connsiteX2" fmla="*/ 344031 w 1057168"/>
                    <a:gd name="connsiteY2" fmla="*/ 244459 h 244460"/>
                    <a:gd name="connsiteX3" fmla="*/ 547380 w 1057168"/>
                    <a:gd name="connsiteY3" fmla="*/ 3795 h 244460"/>
                    <a:gd name="connsiteX4" fmla="*/ 732621 w 1057168"/>
                    <a:gd name="connsiteY4" fmla="*/ 227455 h 244460"/>
                    <a:gd name="connsiteX5" fmla="*/ 927586 w 1057168"/>
                    <a:gd name="connsiteY5" fmla="*/ 7534 h 244460"/>
                    <a:gd name="connsiteX6" fmla="*/ 1057168 w 1057168"/>
                    <a:gd name="connsiteY6" fmla="*/ 237884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168" h="244460">
                      <a:moveTo>
                        <a:pt x="0" y="235405"/>
                      </a:moveTo>
                      <a:cubicBezTo>
                        <a:pt x="52523" y="104045"/>
                        <a:pt x="102751" y="-1493"/>
                        <a:pt x="172016" y="16"/>
                      </a:cubicBezTo>
                      <a:cubicBezTo>
                        <a:pt x="241281" y="1525"/>
                        <a:pt x="281470" y="243829"/>
                        <a:pt x="344031" y="244459"/>
                      </a:cubicBezTo>
                      <a:cubicBezTo>
                        <a:pt x="406592" y="245089"/>
                        <a:pt x="466712" y="-1322"/>
                        <a:pt x="547380" y="3795"/>
                      </a:cubicBezTo>
                      <a:cubicBezTo>
                        <a:pt x="628048" y="8912"/>
                        <a:pt x="669253" y="226832"/>
                        <a:pt x="732621" y="227455"/>
                      </a:cubicBezTo>
                      <a:cubicBezTo>
                        <a:pt x="795989" y="228078"/>
                        <a:pt x="873495" y="5796"/>
                        <a:pt x="927586" y="7534"/>
                      </a:cubicBezTo>
                      <a:cubicBezTo>
                        <a:pt x="981677" y="9272"/>
                        <a:pt x="1043825" y="172044"/>
                        <a:pt x="1057168" y="237884"/>
                      </a:cubicBezTo>
                    </a:path>
                  </a:pathLst>
                </a:cu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39" name="Freeform 438"/>
                <p:cNvSpPr/>
                <p:nvPr/>
              </p:nvSpPr>
              <p:spPr>
                <a:xfrm rot="5400000">
                  <a:off x="8279771" y="4910819"/>
                  <a:ext cx="216024" cy="61115"/>
                </a:xfrm>
                <a:custGeom>
                  <a:avLst/>
                  <a:gdLst>
                    <a:gd name="connsiteX0" fmla="*/ 0 w 1430448"/>
                    <a:gd name="connsiteY0" fmla="*/ 308316 h 371733"/>
                    <a:gd name="connsiteX1" fmla="*/ 108642 w 1430448"/>
                    <a:gd name="connsiteY1" fmla="*/ 498 h 371733"/>
                    <a:gd name="connsiteX2" fmla="*/ 307818 w 1430448"/>
                    <a:gd name="connsiteY2" fmla="*/ 371690 h 371733"/>
                    <a:gd name="connsiteX3" fmla="*/ 606583 w 1430448"/>
                    <a:gd name="connsiteY3" fmla="*/ 27659 h 371733"/>
                    <a:gd name="connsiteX4" fmla="*/ 887240 w 1430448"/>
                    <a:gd name="connsiteY4" fmla="*/ 362637 h 371733"/>
                    <a:gd name="connsiteX5" fmla="*/ 1149790 w 1430448"/>
                    <a:gd name="connsiteY5" fmla="*/ 91033 h 371733"/>
                    <a:gd name="connsiteX6" fmla="*/ 1430448 w 1430448"/>
                    <a:gd name="connsiteY6" fmla="*/ 154407 h 371733"/>
                    <a:gd name="connsiteX0" fmla="*/ 0 w 1466661"/>
                    <a:gd name="connsiteY0" fmla="*/ 362147 h 371244"/>
                    <a:gd name="connsiteX1" fmla="*/ 144855 w 1466661"/>
                    <a:gd name="connsiteY1" fmla="*/ 9 h 371244"/>
                    <a:gd name="connsiteX2" fmla="*/ 344031 w 1466661"/>
                    <a:gd name="connsiteY2" fmla="*/ 371201 h 371244"/>
                    <a:gd name="connsiteX3" fmla="*/ 642796 w 1466661"/>
                    <a:gd name="connsiteY3" fmla="*/ 27170 h 371244"/>
                    <a:gd name="connsiteX4" fmla="*/ 923453 w 1466661"/>
                    <a:gd name="connsiteY4" fmla="*/ 362148 h 371244"/>
                    <a:gd name="connsiteX5" fmla="*/ 1186003 w 1466661"/>
                    <a:gd name="connsiteY5" fmla="*/ 90544 h 371244"/>
                    <a:gd name="connsiteX6" fmla="*/ 1466661 w 1466661"/>
                    <a:gd name="connsiteY6" fmla="*/ 153918 h 371244"/>
                    <a:gd name="connsiteX0" fmla="*/ 0 w 1466661"/>
                    <a:gd name="connsiteY0" fmla="*/ 334983 h 344800"/>
                    <a:gd name="connsiteX1" fmla="*/ 172016 w 1466661"/>
                    <a:gd name="connsiteY1" fmla="*/ 99594 h 344800"/>
                    <a:gd name="connsiteX2" fmla="*/ 344031 w 1466661"/>
                    <a:gd name="connsiteY2" fmla="*/ 344037 h 344800"/>
                    <a:gd name="connsiteX3" fmla="*/ 642796 w 1466661"/>
                    <a:gd name="connsiteY3" fmla="*/ 6 h 344800"/>
                    <a:gd name="connsiteX4" fmla="*/ 923453 w 1466661"/>
                    <a:gd name="connsiteY4" fmla="*/ 334984 h 344800"/>
                    <a:gd name="connsiteX5" fmla="*/ 1186003 w 1466661"/>
                    <a:gd name="connsiteY5" fmla="*/ 63380 h 344800"/>
                    <a:gd name="connsiteX6" fmla="*/ 1466661 w 1466661"/>
                    <a:gd name="connsiteY6" fmla="*/ 126754 h 344800"/>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101"/>
                    <a:gd name="connsiteX1" fmla="*/ 172016 w 1466661"/>
                    <a:gd name="connsiteY1" fmla="*/ 99594 h 344101"/>
                    <a:gd name="connsiteX2" fmla="*/ 344031 w 1466661"/>
                    <a:gd name="connsiteY2" fmla="*/ 344037 h 344101"/>
                    <a:gd name="connsiteX3" fmla="*/ 642796 w 1466661"/>
                    <a:gd name="connsiteY3" fmla="*/ 6 h 344101"/>
                    <a:gd name="connsiteX4" fmla="*/ 923453 w 1466661"/>
                    <a:gd name="connsiteY4" fmla="*/ 334984 h 344101"/>
                    <a:gd name="connsiteX5" fmla="*/ 1186003 w 1466661"/>
                    <a:gd name="connsiteY5" fmla="*/ 63380 h 344101"/>
                    <a:gd name="connsiteX6" fmla="*/ 1466661 w 1466661"/>
                    <a:gd name="connsiteY6" fmla="*/ 126754 h 344101"/>
                    <a:gd name="connsiteX0" fmla="*/ 0 w 1466661"/>
                    <a:gd name="connsiteY0" fmla="*/ 334989 h 344106"/>
                    <a:gd name="connsiteX1" fmla="*/ 172016 w 1466661"/>
                    <a:gd name="connsiteY1" fmla="*/ 99600 h 344106"/>
                    <a:gd name="connsiteX2" fmla="*/ 344031 w 1466661"/>
                    <a:gd name="connsiteY2" fmla="*/ 344043 h 344106"/>
                    <a:gd name="connsiteX3" fmla="*/ 642796 w 1466661"/>
                    <a:gd name="connsiteY3" fmla="*/ 12 h 344106"/>
                    <a:gd name="connsiteX4" fmla="*/ 923453 w 1466661"/>
                    <a:gd name="connsiteY4" fmla="*/ 334990 h 344106"/>
                    <a:gd name="connsiteX5" fmla="*/ 1186003 w 1466661"/>
                    <a:gd name="connsiteY5" fmla="*/ 63386 h 344106"/>
                    <a:gd name="connsiteX6" fmla="*/ 1466661 w 1466661"/>
                    <a:gd name="connsiteY6" fmla="*/ 126760 h 344106"/>
                    <a:gd name="connsiteX0" fmla="*/ 0 w 1466661"/>
                    <a:gd name="connsiteY0" fmla="*/ 285097 h 294163"/>
                    <a:gd name="connsiteX1" fmla="*/ 172016 w 1466661"/>
                    <a:gd name="connsiteY1" fmla="*/ 49708 h 294163"/>
                    <a:gd name="connsiteX2" fmla="*/ 344031 w 1466661"/>
                    <a:gd name="connsiteY2" fmla="*/ 294151 h 294163"/>
                    <a:gd name="connsiteX3" fmla="*/ 626893 w 1466661"/>
                    <a:gd name="connsiteY3" fmla="*/ 37584 h 294163"/>
                    <a:gd name="connsiteX4" fmla="*/ 923453 w 1466661"/>
                    <a:gd name="connsiteY4" fmla="*/ 285098 h 294163"/>
                    <a:gd name="connsiteX5" fmla="*/ 1186003 w 1466661"/>
                    <a:gd name="connsiteY5" fmla="*/ 13494 h 294163"/>
                    <a:gd name="connsiteX6" fmla="*/ 1466661 w 1466661"/>
                    <a:gd name="connsiteY6" fmla="*/ 76868 h 294163"/>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4527 h 293616"/>
                    <a:gd name="connsiteX1" fmla="*/ 172016 w 1466661"/>
                    <a:gd name="connsiteY1" fmla="*/ 49138 h 293616"/>
                    <a:gd name="connsiteX2" fmla="*/ 344031 w 1466661"/>
                    <a:gd name="connsiteY2" fmla="*/ 293581 h 293616"/>
                    <a:gd name="connsiteX3" fmla="*/ 547380 w 1466661"/>
                    <a:gd name="connsiteY3" fmla="*/ 68820 h 293616"/>
                    <a:gd name="connsiteX4" fmla="*/ 732621 w 1466661"/>
                    <a:gd name="connsiteY4" fmla="*/ 276577 h 293616"/>
                    <a:gd name="connsiteX5" fmla="*/ 1186003 w 1466661"/>
                    <a:gd name="connsiteY5" fmla="*/ 12924 h 293616"/>
                    <a:gd name="connsiteX6" fmla="*/ 1466661 w 1466661"/>
                    <a:gd name="connsiteY6" fmla="*/ 76298 h 293616"/>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53883 h 262938"/>
                    <a:gd name="connsiteX1" fmla="*/ 172016 w 1466661"/>
                    <a:gd name="connsiteY1" fmla="*/ 18494 h 262938"/>
                    <a:gd name="connsiteX2" fmla="*/ 344031 w 1466661"/>
                    <a:gd name="connsiteY2" fmla="*/ 262937 h 262938"/>
                    <a:gd name="connsiteX3" fmla="*/ 547380 w 1466661"/>
                    <a:gd name="connsiteY3" fmla="*/ 22273 h 262938"/>
                    <a:gd name="connsiteX4" fmla="*/ 732621 w 1466661"/>
                    <a:gd name="connsiteY4" fmla="*/ 245933 h 262938"/>
                    <a:gd name="connsiteX5" fmla="*/ 927586 w 1466661"/>
                    <a:gd name="connsiteY5" fmla="*/ 26012 h 262938"/>
                    <a:gd name="connsiteX6" fmla="*/ 1466661 w 1466661"/>
                    <a:gd name="connsiteY6" fmla="*/ 45654 h 262938"/>
                    <a:gd name="connsiteX0" fmla="*/ 0 w 1466661"/>
                    <a:gd name="connsiteY0" fmla="*/ 241204 h 250259"/>
                    <a:gd name="connsiteX1" fmla="*/ 172016 w 1466661"/>
                    <a:gd name="connsiteY1" fmla="*/ 5815 h 250259"/>
                    <a:gd name="connsiteX2" fmla="*/ 344031 w 1466661"/>
                    <a:gd name="connsiteY2" fmla="*/ 250258 h 250259"/>
                    <a:gd name="connsiteX3" fmla="*/ 547380 w 1466661"/>
                    <a:gd name="connsiteY3" fmla="*/ 9594 h 250259"/>
                    <a:gd name="connsiteX4" fmla="*/ 732621 w 1466661"/>
                    <a:gd name="connsiteY4" fmla="*/ 233254 h 250259"/>
                    <a:gd name="connsiteX5" fmla="*/ 927586 w 1466661"/>
                    <a:gd name="connsiteY5" fmla="*/ 13333 h 250259"/>
                    <a:gd name="connsiteX6" fmla="*/ 1466661 w 1466661"/>
                    <a:gd name="connsiteY6" fmla="*/ 32975 h 250259"/>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7168"/>
                    <a:gd name="connsiteY0" fmla="*/ 235411 h 244466"/>
                    <a:gd name="connsiteX1" fmla="*/ 172016 w 1057168"/>
                    <a:gd name="connsiteY1" fmla="*/ 22 h 244466"/>
                    <a:gd name="connsiteX2" fmla="*/ 344031 w 1057168"/>
                    <a:gd name="connsiteY2" fmla="*/ 244465 h 244466"/>
                    <a:gd name="connsiteX3" fmla="*/ 547380 w 1057168"/>
                    <a:gd name="connsiteY3" fmla="*/ 3801 h 244466"/>
                    <a:gd name="connsiteX4" fmla="*/ 732621 w 1057168"/>
                    <a:gd name="connsiteY4" fmla="*/ 227461 h 244466"/>
                    <a:gd name="connsiteX5" fmla="*/ 927586 w 1057168"/>
                    <a:gd name="connsiteY5" fmla="*/ 7540 h 244466"/>
                    <a:gd name="connsiteX6" fmla="*/ 1057168 w 1057168"/>
                    <a:gd name="connsiteY6" fmla="*/ 237890 h 244466"/>
                    <a:gd name="connsiteX0" fmla="*/ 0 w 1057168"/>
                    <a:gd name="connsiteY0" fmla="*/ 235405 h 244460"/>
                    <a:gd name="connsiteX1" fmla="*/ 172016 w 1057168"/>
                    <a:gd name="connsiteY1" fmla="*/ 16 h 244460"/>
                    <a:gd name="connsiteX2" fmla="*/ 344031 w 1057168"/>
                    <a:gd name="connsiteY2" fmla="*/ 244459 h 244460"/>
                    <a:gd name="connsiteX3" fmla="*/ 547380 w 1057168"/>
                    <a:gd name="connsiteY3" fmla="*/ 3795 h 244460"/>
                    <a:gd name="connsiteX4" fmla="*/ 732621 w 1057168"/>
                    <a:gd name="connsiteY4" fmla="*/ 227455 h 244460"/>
                    <a:gd name="connsiteX5" fmla="*/ 927586 w 1057168"/>
                    <a:gd name="connsiteY5" fmla="*/ 7534 h 244460"/>
                    <a:gd name="connsiteX6" fmla="*/ 1057168 w 1057168"/>
                    <a:gd name="connsiteY6" fmla="*/ 237884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168" h="244460">
                      <a:moveTo>
                        <a:pt x="0" y="235405"/>
                      </a:moveTo>
                      <a:cubicBezTo>
                        <a:pt x="52523" y="104045"/>
                        <a:pt x="102751" y="-1493"/>
                        <a:pt x="172016" y="16"/>
                      </a:cubicBezTo>
                      <a:cubicBezTo>
                        <a:pt x="241281" y="1525"/>
                        <a:pt x="281470" y="243829"/>
                        <a:pt x="344031" y="244459"/>
                      </a:cubicBezTo>
                      <a:cubicBezTo>
                        <a:pt x="406592" y="245089"/>
                        <a:pt x="466712" y="-1322"/>
                        <a:pt x="547380" y="3795"/>
                      </a:cubicBezTo>
                      <a:cubicBezTo>
                        <a:pt x="628048" y="8912"/>
                        <a:pt x="669253" y="226832"/>
                        <a:pt x="732621" y="227455"/>
                      </a:cubicBezTo>
                      <a:cubicBezTo>
                        <a:pt x="795989" y="228078"/>
                        <a:pt x="873495" y="5796"/>
                        <a:pt x="927586" y="7534"/>
                      </a:cubicBezTo>
                      <a:cubicBezTo>
                        <a:pt x="981677" y="9272"/>
                        <a:pt x="1043825" y="172044"/>
                        <a:pt x="1057168" y="237884"/>
                      </a:cubicBezTo>
                    </a:path>
                  </a:pathLst>
                </a:cu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40" name="Freeform 439"/>
                <p:cNvSpPr/>
                <p:nvPr/>
              </p:nvSpPr>
              <p:spPr>
                <a:xfrm rot="5400000">
                  <a:off x="8475323" y="4910819"/>
                  <a:ext cx="216024" cy="61115"/>
                </a:xfrm>
                <a:custGeom>
                  <a:avLst/>
                  <a:gdLst>
                    <a:gd name="connsiteX0" fmla="*/ 0 w 1430448"/>
                    <a:gd name="connsiteY0" fmla="*/ 308316 h 371733"/>
                    <a:gd name="connsiteX1" fmla="*/ 108642 w 1430448"/>
                    <a:gd name="connsiteY1" fmla="*/ 498 h 371733"/>
                    <a:gd name="connsiteX2" fmla="*/ 307818 w 1430448"/>
                    <a:gd name="connsiteY2" fmla="*/ 371690 h 371733"/>
                    <a:gd name="connsiteX3" fmla="*/ 606583 w 1430448"/>
                    <a:gd name="connsiteY3" fmla="*/ 27659 h 371733"/>
                    <a:gd name="connsiteX4" fmla="*/ 887240 w 1430448"/>
                    <a:gd name="connsiteY4" fmla="*/ 362637 h 371733"/>
                    <a:gd name="connsiteX5" fmla="*/ 1149790 w 1430448"/>
                    <a:gd name="connsiteY5" fmla="*/ 91033 h 371733"/>
                    <a:gd name="connsiteX6" fmla="*/ 1430448 w 1430448"/>
                    <a:gd name="connsiteY6" fmla="*/ 154407 h 371733"/>
                    <a:gd name="connsiteX0" fmla="*/ 0 w 1466661"/>
                    <a:gd name="connsiteY0" fmla="*/ 362147 h 371244"/>
                    <a:gd name="connsiteX1" fmla="*/ 144855 w 1466661"/>
                    <a:gd name="connsiteY1" fmla="*/ 9 h 371244"/>
                    <a:gd name="connsiteX2" fmla="*/ 344031 w 1466661"/>
                    <a:gd name="connsiteY2" fmla="*/ 371201 h 371244"/>
                    <a:gd name="connsiteX3" fmla="*/ 642796 w 1466661"/>
                    <a:gd name="connsiteY3" fmla="*/ 27170 h 371244"/>
                    <a:gd name="connsiteX4" fmla="*/ 923453 w 1466661"/>
                    <a:gd name="connsiteY4" fmla="*/ 362148 h 371244"/>
                    <a:gd name="connsiteX5" fmla="*/ 1186003 w 1466661"/>
                    <a:gd name="connsiteY5" fmla="*/ 90544 h 371244"/>
                    <a:gd name="connsiteX6" fmla="*/ 1466661 w 1466661"/>
                    <a:gd name="connsiteY6" fmla="*/ 153918 h 371244"/>
                    <a:gd name="connsiteX0" fmla="*/ 0 w 1466661"/>
                    <a:gd name="connsiteY0" fmla="*/ 334983 h 344800"/>
                    <a:gd name="connsiteX1" fmla="*/ 172016 w 1466661"/>
                    <a:gd name="connsiteY1" fmla="*/ 99594 h 344800"/>
                    <a:gd name="connsiteX2" fmla="*/ 344031 w 1466661"/>
                    <a:gd name="connsiteY2" fmla="*/ 344037 h 344800"/>
                    <a:gd name="connsiteX3" fmla="*/ 642796 w 1466661"/>
                    <a:gd name="connsiteY3" fmla="*/ 6 h 344800"/>
                    <a:gd name="connsiteX4" fmla="*/ 923453 w 1466661"/>
                    <a:gd name="connsiteY4" fmla="*/ 334984 h 344800"/>
                    <a:gd name="connsiteX5" fmla="*/ 1186003 w 1466661"/>
                    <a:gd name="connsiteY5" fmla="*/ 63380 h 344800"/>
                    <a:gd name="connsiteX6" fmla="*/ 1466661 w 1466661"/>
                    <a:gd name="connsiteY6" fmla="*/ 126754 h 344800"/>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101"/>
                    <a:gd name="connsiteX1" fmla="*/ 172016 w 1466661"/>
                    <a:gd name="connsiteY1" fmla="*/ 99594 h 344101"/>
                    <a:gd name="connsiteX2" fmla="*/ 344031 w 1466661"/>
                    <a:gd name="connsiteY2" fmla="*/ 344037 h 344101"/>
                    <a:gd name="connsiteX3" fmla="*/ 642796 w 1466661"/>
                    <a:gd name="connsiteY3" fmla="*/ 6 h 344101"/>
                    <a:gd name="connsiteX4" fmla="*/ 923453 w 1466661"/>
                    <a:gd name="connsiteY4" fmla="*/ 334984 h 344101"/>
                    <a:gd name="connsiteX5" fmla="*/ 1186003 w 1466661"/>
                    <a:gd name="connsiteY5" fmla="*/ 63380 h 344101"/>
                    <a:gd name="connsiteX6" fmla="*/ 1466661 w 1466661"/>
                    <a:gd name="connsiteY6" fmla="*/ 126754 h 344101"/>
                    <a:gd name="connsiteX0" fmla="*/ 0 w 1466661"/>
                    <a:gd name="connsiteY0" fmla="*/ 334989 h 344106"/>
                    <a:gd name="connsiteX1" fmla="*/ 172016 w 1466661"/>
                    <a:gd name="connsiteY1" fmla="*/ 99600 h 344106"/>
                    <a:gd name="connsiteX2" fmla="*/ 344031 w 1466661"/>
                    <a:gd name="connsiteY2" fmla="*/ 344043 h 344106"/>
                    <a:gd name="connsiteX3" fmla="*/ 642796 w 1466661"/>
                    <a:gd name="connsiteY3" fmla="*/ 12 h 344106"/>
                    <a:gd name="connsiteX4" fmla="*/ 923453 w 1466661"/>
                    <a:gd name="connsiteY4" fmla="*/ 334990 h 344106"/>
                    <a:gd name="connsiteX5" fmla="*/ 1186003 w 1466661"/>
                    <a:gd name="connsiteY5" fmla="*/ 63386 h 344106"/>
                    <a:gd name="connsiteX6" fmla="*/ 1466661 w 1466661"/>
                    <a:gd name="connsiteY6" fmla="*/ 126760 h 344106"/>
                    <a:gd name="connsiteX0" fmla="*/ 0 w 1466661"/>
                    <a:gd name="connsiteY0" fmla="*/ 285097 h 294163"/>
                    <a:gd name="connsiteX1" fmla="*/ 172016 w 1466661"/>
                    <a:gd name="connsiteY1" fmla="*/ 49708 h 294163"/>
                    <a:gd name="connsiteX2" fmla="*/ 344031 w 1466661"/>
                    <a:gd name="connsiteY2" fmla="*/ 294151 h 294163"/>
                    <a:gd name="connsiteX3" fmla="*/ 626893 w 1466661"/>
                    <a:gd name="connsiteY3" fmla="*/ 37584 h 294163"/>
                    <a:gd name="connsiteX4" fmla="*/ 923453 w 1466661"/>
                    <a:gd name="connsiteY4" fmla="*/ 285098 h 294163"/>
                    <a:gd name="connsiteX5" fmla="*/ 1186003 w 1466661"/>
                    <a:gd name="connsiteY5" fmla="*/ 13494 h 294163"/>
                    <a:gd name="connsiteX6" fmla="*/ 1466661 w 1466661"/>
                    <a:gd name="connsiteY6" fmla="*/ 76868 h 294163"/>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4527 h 293616"/>
                    <a:gd name="connsiteX1" fmla="*/ 172016 w 1466661"/>
                    <a:gd name="connsiteY1" fmla="*/ 49138 h 293616"/>
                    <a:gd name="connsiteX2" fmla="*/ 344031 w 1466661"/>
                    <a:gd name="connsiteY2" fmla="*/ 293581 h 293616"/>
                    <a:gd name="connsiteX3" fmla="*/ 547380 w 1466661"/>
                    <a:gd name="connsiteY3" fmla="*/ 68820 h 293616"/>
                    <a:gd name="connsiteX4" fmla="*/ 732621 w 1466661"/>
                    <a:gd name="connsiteY4" fmla="*/ 276577 h 293616"/>
                    <a:gd name="connsiteX5" fmla="*/ 1186003 w 1466661"/>
                    <a:gd name="connsiteY5" fmla="*/ 12924 h 293616"/>
                    <a:gd name="connsiteX6" fmla="*/ 1466661 w 1466661"/>
                    <a:gd name="connsiteY6" fmla="*/ 76298 h 293616"/>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53883 h 262938"/>
                    <a:gd name="connsiteX1" fmla="*/ 172016 w 1466661"/>
                    <a:gd name="connsiteY1" fmla="*/ 18494 h 262938"/>
                    <a:gd name="connsiteX2" fmla="*/ 344031 w 1466661"/>
                    <a:gd name="connsiteY2" fmla="*/ 262937 h 262938"/>
                    <a:gd name="connsiteX3" fmla="*/ 547380 w 1466661"/>
                    <a:gd name="connsiteY3" fmla="*/ 22273 h 262938"/>
                    <a:gd name="connsiteX4" fmla="*/ 732621 w 1466661"/>
                    <a:gd name="connsiteY4" fmla="*/ 245933 h 262938"/>
                    <a:gd name="connsiteX5" fmla="*/ 927586 w 1466661"/>
                    <a:gd name="connsiteY5" fmla="*/ 26012 h 262938"/>
                    <a:gd name="connsiteX6" fmla="*/ 1466661 w 1466661"/>
                    <a:gd name="connsiteY6" fmla="*/ 45654 h 262938"/>
                    <a:gd name="connsiteX0" fmla="*/ 0 w 1466661"/>
                    <a:gd name="connsiteY0" fmla="*/ 241204 h 250259"/>
                    <a:gd name="connsiteX1" fmla="*/ 172016 w 1466661"/>
                    <a:gd name="connsiteY1" fmla="*/ 5815 h 250259"/>
                    <a:gd name="connsiteX2" fmla="*/ 344031 w 1466661"/>
                    <a:gd name="connsiteY2" fmla="*/ 250258 h 250259"/>
                    <a:gd name="connsiteX3" fmla="*/ 547380 w 1466661"/>
                    <a:gd name="connsiteY3" fmla="*/ 9594 h 250259"/>
                    <a:gd name="connsiteX4" fmla="*/ 732621 w 1466661"/>
                    <a:gd name="connsiteY4" fmla="*/ 233254 h 250259"/>
                    <a:gd name="connsiteX5" fmla="*/ 927586 w 1466661"/>
                    <a:gd name="connsiteY5" fmla="*/ 13333 h 250259"/>
                    <a:gd name="connsiteX6" fmla="*/ 1466661 w 1466661"/>
                    <a:gd name="connsiteY6" fmla="*/ 32975 h 250259"/>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7168"/>
                    <a:gd name="connsiteY0" fmla="*/ 235411 h 244466"/>
                    <a:gd name="connsiteX1" fmla="*/ 172016 w 1057168"/>
                    <a:gd name="connsiteY1" fmla="*/ 22 h 244466"/>
                    <a:gd name="connsiteX2" fmla="*/ 344031 w 1057168"/>
                    <a:gd name="connsiteY2" fmla="*/ 244465 h 244466"/>
                    <a:gd name="connsiteX3" fmla="*/ 547380 w 1057168"/>
                    <a:gd name="connsiteY3" fmla="*/ 3801 h 244466"/>
                    <a:gd name="connsiteX4" fmla="*/ 732621 w 1057168"/>
                    <a:gd name="connsiteY4" fmla="*/ 227461 h 244466"/>
                    <a:gd name="connsiteX5" fmla="*/ 927586 w 1057168"/>
                    <a:gd name="connsiteY5" fmla="*/ 7540 h 244466"/>
                    <a:gd name="connsiteX6" fmla="*/ 1057168 w 1057168"/>
                    <a:gd name="connsiteY6" fmla="*/ 237890 h 244466"/>
                    <a:gd name="connsiteX0" fmla="*/ 0 w 1057168"/>
                    <a:gd name="connsiteY0" fmla="*/ 235405 h 244460"/>
                    <a:gd name="connsiteX1" fmla="*/ 172016 w 1057168"/>
                    <a:gd name="connsiteY1" fmla="*/ 16 h 244460"/>
                    <a:gd name="connsiteX2" fmla="*/ 344031 w 1057168"/>
                    <a:gd name="connsiteY2" fmla="*/ 244459 h 244460"/>
                    <a:gd name="connsiteX3" fmla="*/ 547380 w 1057168"/>
                    <a:gd name="connsiteY3" fmla="*/ 3795 h 244460"/>
                    <a:gd name="connsiteX4" fmla="*/ 732621 w 1057168"/>
                    <a:gd name="connsiteY4" fmla="*/ 227455 h 244460"/>
                    <a:gd name="connsiteX5" fmla="*/ 927586 w 1057168"/>
                    <a:gd name="connsiteY5" fmla="*/ 7534 h 244460"/>
                    <a:gd name="connsiteX6" fmla="*/ 1057168 w 1057168"/>
                    <a:gd name="connsiteY6" fmla="*/ 237884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168" h="244460">
                      <a:moveTo>
                        <a:pt x="0" y="235405"/>
                      </a:moveTo>
                      <a:cubicBezTo>
                        <a:pt x="52523" y="104045"/>
                        <a:pt x="102751" y="-1493"/>
                        <a:pt x="172016" y="16"/>
                      </a:cubicBezTo>
                      <a:cubicBezTo>
                        <a:pt x="241281" y="1525"/>
                        <a:pt x="281470" y="243829"/>
                        <a:pt x="344031" y="244459"/>
                      </a:cubicBezTo>
                      <a:cubicBezTo>
                        <a:pt x="406592" y="245089"/>
                        <a:pt x="466712" y="-1322"/>
                        <a:pt x="547380" y="3795"/>
                      </a:cubicBezTo>
                      <a:cubicBezTo>
                        <a:pt x="628048" y="8912"/>
                        <a:pt x="669253" y="226832"/>
                        <a:pt x="732621" y="227455"/>
                      </a:cubicBezTo>
                      <a:cubicBezTo>
                        <a:pt x="795989" y="228078"/>
                        <a:pt x="873495" y="5796"/>
                        <a:pt x="927586" y="7534"/>
                      </a:cubicBezTo>
                      <a:cubicBezTo>
                        <a:pt x="981677" y="9272"/>
                        <a:pt x="1043825" y="172044"/>
                        <a:pt x="1057168" y="237884"/>
                      </a:cubicBezTo>
                    </a:path>
                  </a:pathLst>
                </a:cu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41" name="Freeform 440"/>
                <p:cNvSpPr/>
                <p:nvPr/>
              </p:nvSpPr>
              <p:spPr>
                <a:xfrm rot="5400000">
                  <a:off x="8667369" y="4910837"/>
                  <a:ext cx="216024" cy="61115"/>
                </a:xfrm>
                <a:custGeom>
                  <a:avLst/>
                  <a:gdLst>
                    <a:gd name="connsiteX0" fmla="*/ 0 w 1430448"/>
                    <a:gd name="connsiteY0" fmla="*/ 308316 h 371733"/>
                    <a:gd name="connsiteX1" fmla="*/ 108642 w 1430448"/>
                    <a:gd name="connsiteY1" fmla="*/ 498 h 371733"/>
                    <a:gd name="connsiteX2" fmla="*/ 307818 w 1430448"/>
                    <a:gd name="connsiteY2" fmla="*/ 371690 h 371733"/>
                    <a:gd name="connsiteX3" fmla="*/ 606583 w 1430448"/>
                    <a:gd name="connsiteY3" fmla="*/ 27659 h 371733"/>
                    <a:gd name="connsiteX4" fmla="*/ 887240 w 1430448"/>
                    <a:gd name="connsiteY4" fmla="*/ 362637 h 371733"/>
                    <a:gd name="connsiteX5" fmla="*/ 1149790 w 1430448"/>
                    <a:gd name="connsiteY5" fmla="*/ 91033 h 371733"/>
                    <a:gd name="connsiteX6" fmla="*/ 1430448 w 1430448"/>
                    <a:gd name="connsiteY6" fmla="*/ 154407 h 371733"/>
                    <a:gd name="connsiteX0" fmla="*/ 0 w 1466661"/>
                    <a:gd name="connsiteY0" fmla="*/ 362147 h 371244"/>
                    <a:gd name="connsiteX1" fmla="*/ 144855 w 1466661"/>
                    <a:gd name="connsiteY1" fmla="*/ 9 h 371244"/>
                    <a:gd name="connsiteX2" fmla="*/ 344031 w 1466661"/>
                    <a:gd name="connsiteY2" fmla="*/ 371201 h 371244"/>
                    <a:gd name="connsiteX3" fmla="*/ 642796 w 1466661"/>
                    <a:gd name="connsiteY3" fmla="*/ 27170 h 371244"/>
                    <a:gd name="connsiteX4" fmla="*/ 923453 w 1466661"/>
                    <a:gd name="connsiteY4" fmla="*/ 362148 h 371244"/>
                    <a:gd name="connsiteX5" fmla="*/ 1186003 w 1466661"/>
                    <a:gd name="connsiteY5" fmla="*/ 90544 h 371244"/>
                    <a:gd name="connsiteX6" fmla="*/ 1466661 w 1466661"/>
                    <a:gd name="connsiteY6" fmla="*/ 153918 h 371244"/>
                    <a:gd name="connsiteX0" fmla="*/ 0 w 1466661"/>
                    <a:gd name="connsiteY0" fmla="*/ 334983 h 344800"/>
                    <a:gd name="connsiteX1" fmla="*/ 172016 w 1466661"/>
                    <a:gd name="connsiteY1" fmla="*/ 99594 h 344800"/>
                    <a:gd name="connsiteX2" fmla="*/ 344031 w 1466661"/>
                    <a:gd name="connsiteY2" fmla="*/ 344037 h 344800"/>
                    <a:gd name="connsiteX3" fmla="*/ 642796 w 1466661"/>
                    <a:gd name="connsiteY3" fmla="*/ 6 h 344800"/>
                    <a:gd name="connsiteX4" fmla="*/ 923453 w 1466661"/>
                    <a:gd name="connsiteY4" fmla="*/ 334984 h 344800"/>
                    <a:gd name="connsiteX5" fmla="*/ 1186003 w 1466661"/>
                    <a:gd name="connsiteY5" fmla="*/ 63380 h 344800"/>
                    <a:gd name="connsiteX6" fmla="*/ 1466661 w 1466661"/>
                    <a:gd name="connsiteY6" fmla="*/ 126754 h 344800"/>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101"/>
                    <a:gd name="connsiteX1" fmla="*/ 172016 w 1466661"/>
                    <a:gd name="connsiteY1" fmla="*/ 99594 h 344101"/>
                    <a:gd name="connsiteX2" fmla="*/ 344031 w 1466661"/>
                    <a:gd name="connsiteY2" fmla="*/ 344037 h 344101"/>
                    <a:gd name="connsiteX3" fmla="*/ 642796 w 1466661"/>
                    <a:gd name="connsiteY3" fmla="*/ 6 h 344101"/>
                    <a:gd name="connsiteX4" fmla="*/ 923453 w 1466661"/>
                    <a:gd name="connsiteY4" fmla="*/ 334984 h 344101"/>
                    <a:gd name="connsiteX5" fmla="*/ 1186003 w 1466661"/>
                    <a:gd name="connsiteY5" fmla="*/ 63380 h 344101"/>
                    <a:gd name="connsiteX6" fmla="*/ 1466661 w 1466661"/>
                    <a:gd name="connsiteY6" fmla="*/ 126754 h 344101"/>
                    <a:gd name="connsiteX0" fmla="*/ 0 w 1466661"/>
                    <a:gd name="connsiteY0" fmla="*/ 334989 h 344106"/>
                    <a:gd name="connsiteX1" fmla="*/ 172016 w 1466661"/>
                    <a:gd name="connsiteY1" fmla="*/ 99600 h 344106"/>
                    <a:gd name="connsiteX2" fmla="*/ 344031 w 1466661"/>
                    <a:gd name="connsiteY2" fmla="*/ 344043 h 344106"/>
                    <a:gd name="connsiteX3" fmla="*/ 642796 w 1466661"/>
                    <a:gd name="connsiteY3" fmla="*/ 12 h 344106"/>
                    <a:gd name="connsiteX4" fmla="*/ 923453 w 1466661"/>
                    <a:gd name="connsiteY4" fmla="*/ 334990 h 344106"/>
                    <a:gd name="connsiteX5" fmla="*/ 1186003 w 1466661"/>
                    <a:gd name="connsiteY5" fmla="*/ 63386 h 344106"/>
                    <a:gd name="connsiteX6" fmla="*/ 1466661 w 1466661"/>
                    <a:gd name="connsiteY6" fmla="*/ 126760 h 344106"/>
                    <a:gd name="connsiteX0" fmla="*/ 0 w 1466661"/>
                    <a:gd name="connsiteY0" fmla="*/ 285097 h 294163"/>
                    <a:gd name="connsiteX1" fmla="*/ 172016 w 1466661"/>
                    <a:gd name="connsiteY1" fmla="*/ 49708 h 294163"/>
                    <a:gd name="connsiteX2" fmla="*/ 344031 w 1466661"/>
                    <a:gd name="connsiteY2" fmla="*/ 294151 h 294163"/>
                    <a:gd name="connsiteX3" fmla="*/ 626893 w 1466661"/>
                    <a:gd name="connsiteY3" fmla="*/ 37584 h 294163"/>
                    <a:gd name="connsiteX4" fmla="*/ 923453 w 1466661"/>
                    <a:gd name="connsiteY4" fmla="*/ 285098 h 294163"/>
                    <a:gd name="connsiteX5" fmla="*/ 1186003 w 1466661"/>
                    <a:gd name="connsiteY5" fmla="*/ 13494 h 294163"/>
                    <a:gd name="connsiteX6" fmla="*/ 1466661 w 1466661"/>
                    <a:gd name="connsiteY6" fmla="*/ 76868 h 294163"/>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4527 h 293616"/>
                    <a:gd name="connsiteX1" fmla="*/ 172016 w 1466661"/>
                    <a:gd name="connsiteY1" fmla="*/ 49138 h 293616"/>
                    <a:gd name="connsiteX2" fmla="*/ 344031 w 1466661"/>
                    <a:gd name="connsiteY2" fmla="*/ 293581 h 293616"/>
                    <a:gd name="connsiteX3" fmla="*/ 547380 w 1466661"/>
                    <a:gd name="connsiteY3" fmla="*/ 68820 h 293616"/>
                    <a:gd name="connsiteX4" fmla="*/ 732621 w 1466661"/>
                    <a:gd name="connsiteY4" fmla="*/ 276577 h 293616"/>
                    <a:gd name="connsiteX5" fmla="*/ 1186003 w 1466661"/>
                    <a:gd name="connsiteY5" fmla="*/ 12924 h 293616"/>
                    <a:gd name="connsiteX6" fmla="*/ 1466661 w 1466661"/>
                    <a:gd name="connsiteY6" fmla="*/ 76298 h 293616"/>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53883 h 262938"/>
                    <a:gd name="connsiteX1" fmla="*/ 172016 w 1466661"/>
                    <a:gd name="connsiteY1" fmla="*/ 18494 h 262938"/>
                    <a:gd name="connsiteX2" fmla="*/ 344031 w 1466661"/>
                    <a:gd name="connsiteY2" fmla="*/ 262937 h 262938"/>
                    <a:gd name="connsiteX3" fmla="*/ 547380 w 1466661"/>
                    <a:gd name="connsiteY3" fmla="*/ 22273 h 262938"/>
                    <a:gd name="connsiteX4" fmla="*/ 732621 w 1466661"/>
                    <a:gd name="connsiteY4" fmla="*/ 245933 h 262938"/>
                    <a:gd name="connsiteX5" fmla="*/ 927586 w 1466661"/>
                    <a:gd name="connsiteY5" fmla="*/ 26012 h 262938"/>
                    <a:gd name="connsiteX6" fmla="*/ 1466661 w 1466661"/>
                    <a:gd name="connsiteY6" fmla="*/ 45654 h 262938"/>
                    <a:gd name="connsiteX0" fmla="*/ 0 w 1466661"/>
                    <a:gd name="connsiteY0" fmla="*/ 241204 h 250259"/>
                    <a:gd name="connsiteX1" fmla="*/ 172016 w 1466661"/>
                    <a:gd name="connsiteY1" fmla="*/ 5815 h 250259"/>
                    <a:gd name="connsiteX2" fmla="*/ 344031 w 1466661"/>
                    <a:gd name="connsiteY2" fmla="*/ 250258 h 250259"/>
                    <a:gd name="connsiteX3" fmla="*/ 547380 w 1466661"/>
                    <a:gd name="connsiteY3" fmla="*/ 9594 h 250259"/>
                    <a:gd name="connsiteX4" fmla="*/ 732621 w 1466661"/>
                    <a:gd name="connsiteY4" fmla="*/ 233254 h 250259"/>
                    <a:gd name="connsiteX5" fmla="*/ 927586 w 1466661"/>
                    <a:gd name="connsiteY5" fmla="*/ 13333 h 250259"/>
                    <a:gd name="connsiteX6" fmla="*/ 1466661 w 1466661"/>
                    <a:gd name="connsiteY6" fmla="*/ 32975 h 250259"/>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7168"/>
                    <a:gd name="connsiteY0" fmla="*/ 235411 h 244466"/>
                    <a:gd name="connsiteX1" fmla="*/ 172016 w 1057168"/>
                    <a:gd name="connsiteY1" fmla="*/ 22 h 244466"/>
                    <a:gd name="connsiteX2" fmla="*/ 344031 w 1057168"/>
                    <a:gd name="connsiteY2" fmla="*/ 244465 h 244466"/>
                    <a:gd name="connsiteX3" fmla="*/ 547380 w 1057168"/>
                    <a:gd name="connsiteY3" fmla="*/ 3801 h 244466"/>
                    <a:gd name="connsiteX4" fmla="*/ 732621 w 1057168"/>
                    <a:gd name="connsiteY4" fmla="*/ 227461 h 244466"/>
                    <a:gd name="connsiteX5" fmla="*/ 927586 w 1057168"/>
                    <a:gd name="connsiteY5" fmla="*/ 7540 h 244466"/>
                    <a:gd name="connsiteX6" fmla="*/ 1057168 w 1057168"/>
                    <a:gd name="connsiteY6" fmla="*/ 237890 h 244466"/>
                    <a:gd name="connsiteX0" fmla="*/ 0 w 1057168"/>
                    <a:gd name="connsiteY0" fmla="*/ 235405 h 244460"/>
                    <a:gd name="connsiteX1" fmla="*/ 172016 w 1057168"/>
                    <a:gd name="connsiteY1" fmla="*/ 16 h 244460"/>
                    <a:gd name="connsiteX2" fmla="*/ 344031 w 1057168"/>
                    <a:gd name="connsiteY2" fmla="*/ 244459 h 244460"/>
                    <a:gd name="connsiteX3" fmla="*/ 547380 w 1057168"/>
                    <a:gd name="connsiteY3" fmla="*/ 3795 h 244460"/>
                    <a:gd name="connsiteX4" fmla="*/ 732621 w 1057168"/>
                    <a:gd name="connsiteY4" fmla="*/ 227455 h 244460"/>
                    <a:gd name="connsiteX5" fmla="*/ 927586 w 1057168"/>
                    <a:gd name="connsiteY5" fmla="*/ 7534 h 244460"/>
                    <a:gd name="connsiteX6" fmla="*/ 1057168 w 1057168"/>
                    <a:gd name="connsiteY6" fmla="*/ 237884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168" h="244460">
                      <a:moveTo>
                        <a:pt x="0" y="235405"/>
                      </a:moveTo>
                      <a:cubicBezTo>
                        <a:pt x="52523" y="104045"/>
                        <a:pt x="102751" y="-1493"/>
                        <a:pt x="172016" y="16"/>
                      </a:cubicBezTo>
                      <a:cubicBezTo>
                        <a:pt x="241281" y="1525"/>
                        <a:pt x="281470" y="243829"/>
                        <a:pt x="344031" y="244459"/>
                      </a:cubicBezTo>
                      <a:cubicBezTo>
                        <a:pt x="406592" y="245089"/>
                        <a:pt x="466712" y="-1322"/>
                        <a:pt x="547380" y="3795"/>
                      </a:cubicBezTo>
                      <a:cubicBezTo>
                        <a:pt x="628048" y="8912"/>
                        <a:pt x="669253" y="226832"/>
                        <a:pt x="732621" y="227455"/>
                      </a:cubicBezTo>
                      <a:cubicBezTo>
                        <a:pt x="795989" y="228078"/>
                        <a:pt x="873495" y="5796"/>
                        <a:pt x="927586" y="7534"/>
                      </a:cubicBezTo>
                      <a:cubicBezTo>
                        <a:pt x="981677" y="9272"/>
                        <a:pt x="1043825" y="172044"/>
                        <a:pt x="1057168" y="237884"/>
                      </a:cubicBezTo>
                    </a:path>
                  </a:pathLst>
                </a:cu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grpSp>
          <p:nvGrpSpPr>
            <p:cNvPr id="442" name="Group 441"/>
            <p:cNvGrpSpPr/>
            <p:nvPr/>
          </p:nvGrpSpPr>
          <p:grpSpPr>
            <a:xfrm>
              <a:off x="9101295" y="5861063"/>
              <a:ext cx="782309" cy="236120"/>
              <a:chOff x="5830619" y="5907375"/>
              <a:chExt cx="782309" cy="300398"/>
            </a:xfrm>
          </p:grpSpPr>
          <p:sp>
            <p:nvSpPr>
              <p:cNvPr id="443" name="Rounded Rectangle 442"/>
              <p:cNvSpPr/>
              <p:nvPr/>
            </p:nvSpPr>
            <p:spPr>
              <a:xfrm flipV="1">
                <a:off x="5830619" y="5907375"/>
                <a:ext cx="782309" cy="300398"/>
              </a:xfrm>
              <a:prstGeom prst="roundRect">
                <a:avLst>
                  <a:gd name="adj" fmla="val 7524"/>
                </a:avLst>
              </a:prstGeom>
              <a:noFill/>
              <a:ln w="12700" cap="flat" cmpd="sng" algn="ctr">
                <a:solidFill>
                  <a:srgbClr val="FF0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a:ea typeface="+mn-ea"/>
                  <a:cs typeface="+mn-cs"/>
                </a:endParaRPr>
              </a:p>
            </p:txBody>
          </p:sp>
          <p:grpSp>
            <p:nvGrpSpPr>
              <p:cNvPr id="444" name="Group 443"/>
              <p:cNvGrpSpPr/>
              <p:nvPr/>
            </p:nvGrpSpPr>
            <p:grpSpPr>
              <a:xfrm>
                <a:off x="5899641" y="5949563"/>
                <a:ext cx="644265" cy="216042"/>
                <a:chOff x="8161673" y="4833365"/>
                <a:chExt cx="644265" cy="216042"/>
              </a:xfrm>
            </p:grpSpPr>
            <p:sp>
              <p:nvSpPr>
                <p:cNvPr id="445" name="Freeform 444"/>
                <p:cNvSpPr/>
                <p:nvPr/>
              </p:nvSpPr>
              <p:spPr>
                <a:xfrm rot="5400000">
                  <a:off x="8084219" y="4910836"/>
                  <a:ext cx="216024" cy="61115"/>
                </a:xfrm>
                <a:custGeom>
                  <a:avLst/>
                  <a:gdLst>
                    <a:gd name="connsiteX0" fmla="*/ 0 w 1430448"/>
                    <a:gd name="connsiteY0" fmla="*/ 308316 h 371733"/>
                    <a:gd name="connsiteX1" fmla="*/ 108642 w 1430448"/>
                    <a:gd name="connsiteY1" fmla="*/ 498 h 371733"/>
                    <a:gd name="connsiteX2" fmla="*/ 307818 w 1430448"/>
                    <a:gd name="connsiteY2" fmla="*/ 371690 h 371733"/>
                    <a:gd name="connsiteX3" fmla="*/ 606583 w 1430448"/>
                    <a:gd name="connsiteY3" fmla="*/ 27659 h 371733"/>
                    <a:gd name="connsiteX4" fmla="*/ 887240 w 1430448"/>
                    <a:gd name="connsiteY4" fmla="*/ 362637 h 371733"/>
                    <a:gd name="connsiteX5" fmla="*/ 1149790 w 1430448"/>
                    <a:gd name="connsiteY5" fmla="*/ 91033 h 371733"/>
                    <a:gd name="connsiteX6" fmla="*/ 1430448 w 1430448"/>
                    <a:gd name="connsiteY6" fmla="*/ 154407 h 371733"/>
                    <a:gd name="connsiteX0" fmla="*/ 0 w 1466661"/>
                    <a:gd name="connsiteY0" fmla="*/ 362147 h 371244"/>
                    <a:gd name="connsiteX1" fmla="*/ 144855 w 1466661"/>
                    <a:gd name="connsiteY1" fmla="*/ 9 h 371244"/>
                    <a:gd name="connsiteX2" fmla="*/ 344031 w 1466661"/>
                    <a:gd name="connsiteY2" fmla="*/ 371201 h 371244"/>
                    <a:gd name="connsiteX3" fmla="*/ 642796 w 1466661"/>
                    <a:gd name="connsiteY3" fmla="*/ 27170 h 371244"/>
                    <a:gd name="connsiteX4" fmla="*/ 923453 w 1466661"/>
                    <a:gd name="connsiteY4" fmla="*/ 362148 h 371244"/>
                    <a:gd name="connsiteX5" fmla="*/ 1186003 w 1466661"/>
                    <a:gd name="connsiteY5" fmla="*/ 90544 h 371244"/>
                    <a:gd name="connsiteX6" fmla="*/ 1466661 w 1466661"/>
                    <a:gd name="connsiteY6" fmla="*/ 153918 h 371244"/>
                    <a:gd name="connsiteX0" fmla="*/ 0 w 1466661"/>
                    <a:gd name="connsiteY0" fmla="*/ 334983 h 344800"/>
                    <a:gd name="connsiteX1" fmla="*/ 172016 w 1466661"/>
                    <a:gd name="connsiteY1" fmla="*/ 99594 h 344800"/>
                    <a:gd name="connsiteX2" fmla="*/ 344031 w 1466661"/>
                    <a:gd name="connsiteY2" fmla="*/ 344037 h 344800"/>
                    <a:gd name="connsiteX3" fmla="*/ 642796 w 1466661"/>
                    <a:gd name="connsiteY3" fmla="*/ 6 h 344800"/>
                    <a:gd name="connsiteX4" fmla="*/ 923453 w 1466661"/>
                    <a:gd name="connsiteY4" fmla="*/ 334984 h 344800"/>
                    <a:gd name="connsiteX5" fmla="*/ 1186003 w 1466661"/>
                    <a:gd name="connsiteY5" fmla="*/ 63380 h 344800"/>
                    <a:gd name="connsiteX6" fmla="*/ 1466661 w 1466661"/>
                    <a:gd name="connsiteY6" fmla="*/ 126754 h 344800"/>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101"/>
                    <a:gd name="connsiteX1" fmla="*/ 172016 w 1466661"/>
                    <a:gd name="connsiteY1" fmla="*/ 99594 h 344101"/>
                    <a:gd name="connsiteX2" fmla="*/ 344031 w 1466661"/>
                    <a:gd name="connsiteY2" fmla="*/ 344037 h 344101"/>
                    <a:gd name="connsiteX3" fmla="*/ 642796 w 1466661"/>
                    <a:gd name="connsiteY3" fmla="*/ 6 h 344101"/>
                    <a:gd name="connsiteX4" fmla="*/ 923453 w 1466661"/>
                    <a:gd name="connsiteY4" fmla="*/ 334984 h 344101"/>
                    <a:gd name="connsiteX5" fmla="*/ 1186003 w 1466661"/>
                    <a:gd name="connsiteY5" fmla="*/ 63380 h 344101"/>
                    <a:gd name="connsiteX6" fmla="*/ 1466661 w 1466661"/>
                    <a:gd name="connsiteY6" fmla="*/ 126754 h 344101"/>
                    <a:gd name="connsiteX0" fmla="*/ 0 w 1466661"/>
                    <a:gd name="connsiteY0" fmla="*/ 334989 h 344106"/>
                    <a:gd name="connsiteX1" fmla="*/ 172016 w 1466661"/>
                    <a:gd name="connsiteY1" fmla="*/ 99600 h 344106"/>
                    <a:gd name="connsiteX2" fmla="*/ 344031 w 1466661"/>
                    <a:gd name="connsiteY2" fmla="*/ 344043 h 344106"/>
                    <a:gd name="connsiteX3" fmla="*/ 642796 w 1466661"/>
                    <a:gd name="connsiteY3" fmla="*/ 12 h 344106"/>
                    <a:gd name="connsiteX4" fmla="*/ 923453 w 1466661"/>
                    <a:gd name="connsiteY4" fmla="*/ 334990 h 344106"/>
                    <a:gd name="connsiteX5" fmla="*/ 1186003 w 1466661"/>
                    <a:gd name="connsiteY5" fmla="*/ 63386 h 344106"/>
                    <a:gd name="connsiteX6" fmla="*/ 1466661 w 1466661"/>
                    <a:gd name="connsiteY6" fmla="*/ 126760 h 344106"/>
                    <a:gd name="connsiteX0" fmla="*/ 0 w 1466661"/>
                    <a:gd name="connsiteY0" fmla="*/ 285097 h 294163"/>
                    <a:gd name="connsiteX1" fmla="*/ 172016 w 1466661"/>
                    <a:gd name="connsiteY1" fmla="*/ 49708 h 294163"/>
                    <a:gd name="connsiteX2" fmla="*/ 344031 w 1466661"/>
                    <a:gd name="connsiteY2" fmla="*/ 294151 h 294163"/>
                    <a:gd name="connsiteX3" fmla="*/ 626893 w 1466661"/>
                    <a:gd name="connsiteY3" fmla="*/ 37584 h 294163"/>
                    <a:gd name="connsiteX4" fmla="*/ 923453 w 1466661"/>
                    <a:gd name="connsiteY4" fmla="*/ 285098 h 294163"/>
                    <a:gd name="connsiteX5" fmla="*/ 1186003 w 1466661"/>
                    <a:gd name="connsiteY5" fmla="*/ 13494 h 294163"/>
                    <a:gd name="connsiteX6" fmla="*/ 1466661 w 1466661"/>
                    <a:gd name="connsiteY6" fmla="*/ 76868 h 294163"/>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4527 h 293616"/>
                    <a:gd name="connsiteX1" fmla="*/ 172016 w 1466661"/>
                    <a:gd name="connsiteY1" fmla="*/ 49138 h 293616"/>
                    <a:gd name="connsiteX2" fmla="*/ 344031 w 1466661"/>
                    <a:gd name="connsiteY2" fmla="*/ 293581 h 293616"/>
                    <a:gd name="connsiteX3" fmla="*/ 547380 w 1466661"/>
                    <a:gd name="connsiteY3" fmla="*/ 68820 h 293616"/>
                    <a:gd name="connsiteX4" fmla="*/ 732621 w 1466661"/>
                    <a:gd name="connsiteY4" fmla="*/ 276577 h 293616"/>
                    <a:gd name="connsiteX5" fmla="*/ 1186003 w 1466661"/>
                    <a:gd name="connsiteY5" fmla="*/ 12924 h 293616"/>
                    <a:gd name="connsiteX6" fmla="*/ 1466661 w 1466661"/>
                    <a:gd name="connsiteY6" fmla="*/ 76298 h 293616"/>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53883 h 262938"/>
                    <a:gd name="connsiteX1" fmla="*/ 172016 w 1466661"/>
                    <a:gd name="connsiteY1" fmla="*/ 18494 h 262938"/>
                    <a:gd name="connsiteX2" fmla="*/ 344031 w 1466661"/>
                    <a:gd name="connsiteY2" fmla="*/ 262937 h 262938"/>
                    <a:gd name="connsiteX3" fmla="*/ 547380 w 1466661"/>
                    <a:gd name="connsiteY3" fmla="*/ 22273 h 262938"/>
                    <a:gd name="connsiteX4" fmla="*/ 732621 w 1466661"/>
                    <a:gd name="connsiteY4" fmla="*/ 245933 h 262938"/>
                    <a:gd name="connsiteX5" fmla="*/ 927586 w 1466661"/>
                    <a:gd name="connsiteY5" fmla="*/ 26012 h 262938"/>
                    <a:gd name="connsiteX6" fmla="*/ 1466661 w 1466661"/>
                    <a:gd name="connsiteY6" fmla="*/ 45654 h 262938"/>
                    <a:gd name="connsiteX0" fmla="*/ 0 w 1466661"/>
                    <a:gd name="connsiteY0" fmla="*/ 241204 h 250259"/>
                    <a:gd name="connsiteX1" fmla="*/ 172016 w 1466661"/>
                    <a:gd name="connsiteY1" fmla="*/ 5815 h 250259"/>
                    <a:gd name="connsiteX2" fmla="*/ 344031 w 1466661"/>
                    <a:gd name="connsiteY2" fmla="*/ 250258 h 250259"/>
                    <a:gd name="connsiteX3" fmla="*/ 547380 w 1466661"/>
                    <a:gd name="connsiteY3" fmla="*/ 9594 h 250259"/>
                    <a:gd name="connsiteX4" fmla="*/ 732621 w 1466661"/>
                    <a:gd name="connsiteY4" fmla="*/ 233254 h 250259"/>
                    <a:gd name="connsiteX5" fmla="*/ 927586 w 1466661"/>
                    <a:gd name="connsiteY5" fmla="*/ 13333 h 250259"/>
                    <a:gd name="connsiteX6" fmla="*/ 1466661 w 1466661"/>
                    <a:gd name="connsiteY6" fmla="*/ 32975 h 250259"/>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7168"/>
                    <a:gd name="connsiteY0" fmla="*/ 235411 h 244466"/>
                    <a:gd name="connsiteX1" fmla="*/ 172016 w 1057168"/>
                    <a:gd name="connsiteY1" fmla="*/ 22 h 244466"/>
                    <a:gd name="connsiteX2" fmla="*/ 344031 w 1057168"/>
                    <a:gd name="connsiteY2" fmla="*/ 244465 h 244466"/>
                    <a:gd name="connsiteX3" fmla="*/ 547380 w 1057168"/>
                    <a:gd name="connsiteY3" fmla="*/ 3801 h 244466"/>
                    <a:gd name="connsiteX4" fmla="*/ 732621 w 1057168"/>
                    <a:gd name="connsiteY4" fmla="*/ 227461 h 244466"/>
                    <a:gd name="connsiteX5" fmla="*/ 927586 w 1057168"/>
                    <a:gd name="connsiteY5" fmla="*/ 7540 h 244466"/>
                    <a:gd name="connsiteX6" fmla="*/ 1057168 w 1057168"/>
                    <a:gd name="connsiteY6" fmla="*/ 237890 h 244466"/>
                    <a:gd name="connsiteX0" fmla="*/ 0 w 1057168"/>
                    <a:gd name="connsiteY0" fmla="*/ 235405 h 244460"/>
                    <a:gd name="connsiteX1" fmla="*/ 172016 w 1057168"/>
                    <a:gd name="connsiteY1" fmla="*/ 16 h 244460"/>
                    <a:gd name="connsiteX2" fmla="*/ 344031 w 1057168"/>
                    <a:gd name="connsiteY2" fmla="*/ 244459 h 244460"/>
                    <a:gd name="connsiteX3" fmla="*/ 547380 w 1057168"/>
                    <a:gd name="connsiteY3" fmla="*/ 3795 h 244460"/>
                    <a:gd name="connsiteX4" fmla="*/ 732621 w 1057168"/>
                    <a:gd name="connsiteY4" fmla="*/ 227455 h 244460"/>
                    <a:gd name="connsiteX5" fmla="*/ 927586 w 1057168"/>
                    <a:gd name="connsiteY5" fmla="*/ 7534 h 244460"/>
                    <a:gd name="connsiteX6" fmla="*/ 1057168 w 1057168"/>
                    <a:gd name="connsiteY6" fmla="*/ 237884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168" h="244460">
                      <a:moveTo>
                        <a:pt x="0" y="235405"/>
                      </a:moveTo>
                      <a:cubicBezTo>
                        <a:pt x="52523" y="104045"/>
                        <a:pt x="102751" y="-1493"/>
                        <a:pt x="172016" y="16"/>
                      </a:cubicBezTo>
                      <a:cubicBezTo>
                        <a:pt x="241281" y="1525"/>
                        <a:pt x="281470" y="243829"/>
                        <a:pt x="344031" y="244459"/>
                      </a:cubicBezTo>
                      <a:cubicBezTo>
                        <a:pt x="406592" y="245089"/>
                        <a:pt x="466712" y="-1322"/>
                        <a:pt x="547380" y="3795"/>
                      </a:cubicBezTo>
                      <a:cubicBezTo>
                        <a:pt x="628048" y="8912"/>
                        <a:pt x="669253" y="226832"/>
                        <a:pt x="732621" y="227455"/>
                      </a:cubicBezTo>
                      <a:cubicBezTo>
                        <a:pt x="795989" y="228078"/>
                        <a:pt x="873495" y="5796"/>
                        <a:pt x="927586" y="7534"/>
                      </a:cubicBezTo>
                      <a:cubicBezTo>
                        <a:pt x="981677" y="9272"/>
                        <a:pt x="1043825" y="172044"/>
                        <a:pt x="1057168" y="237884"/>
                      </a:cubicBezTo>
                    </a:path>
                  </a:pathLst>
                </a:cu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46" name="Freeform 445"/>
                <p:cNvSpPr/>
                <p:nvPr/>
              </p:nvSpPr>
              <p:spPr>
                <a:xfrm rot="5400000">
                  <a:off x="8279771" y="4910819"/>
                  <a:ext cx="216024" cy="61115"/>
                </a:xfrm>
                <a:custGeom>
                  <a:avLst/>
                  <a:gdLst>
                    <a:gd name="connsiteX0" fmla="*/ 0 w 1430448"/>
                    <a:gd name="connsiteY0" fmla="*/ 308316 h 371733"/>
                    <a:gd name="connsiteX1" fmla="*/ 108642 w 1430448"/>
                    <a:gd name="connsiteY1" fmla="*/ 498 h 371733"/>
                    <a:gd name="connsiteX2" fmla="*/ 307818 w 1430448"/>
                    <a:gd name="connsiteY2" fmla="*/ 371690 h 371733"/>
                    <a:gd name="connsiteX3" fmla="*/ 606583 w 1430448"/>
                    <a:gd name="connsiteY3" fmla="*/ 27659 h 371733"/>
                    <a:gd name="connsiteX4" fmla="*/ 887240 w 1430448"/>
                    <a:gd name="connsiteY4" fmla="*/ 362637 h 371733"/>
                    <a:gd name="connsiteX5" fmla="*/ 1149790 w 1430448"/>
                    <a:gd name="connsiteY5" fmla="*/ 91033 h 371733"/>
                    <a:gd name="connsiteX6" fmla="*/ 1430448 w 1430448"/>
                    <a:gd name="connsiteY6" fmla="*/ 154407 h 371733"/>
                    <a:gd name="connsiteX0" fmla="*/ 0 w 1466661"/>
                    <a:gd name="connsiteY0" fmla="*/ 362147 h 371244"/>
                    <a:gd name="connsiteX1" fmla="*/ 144855 w 1466661"/>
                    <a:gd name="connsiteY1" fmla="*/ 9 h 371244"/>
                    <a:gd name="connsiteX2" fmla="*/ 344031 w 1466661"/>
                    <a:gd name="connsiteY2" fmla="*/ 371201 h 371244"/>
                    <a:gd name="connsiteX3" fmla="*/ 642796 w 1466661"/>
                    <a:gd name="connsiteY3" fmla="*/ 27170 h 371244"/>
                    <a:gd name="connsiteX4" fmla="*/ 923453 w 1466661"/>
                    <a:gd name="connsiteY4" fmla="*/ 362148 h 371244"/>
                    <a:gd name="connsiteX5" fmla="*/ 1186003 w 1466661"/>
                    <a:gd name="connsiteY5" fmla="*/ 90544 h 371244"/>
                    <a:gd name="connsiteX6" fmla="*/ 1466661 w 1466661"/>
                    <a:gd name="connsiteY6" fmla="*/ 153918 h 371244"/>
                    <a:gd name="connsiteX0" fmla="*/ 0 w 1466661"/>
                    <a:gd name="connsiteY0" fmla="*/ 334983 h 344800"/>
                    <a:gd name="connsiteX1" fmla="*/ 172016 w 1466661"/>
                    <a:gd name="connsiteY1" fmla="*/ 99594 h 344800"/>
                    <a:gd name="connsiteX2" fmla="*/ 344031 w 1466661"/>
                    <a:gd name="connsiteY2" fmla="*/ 344037 h 344800"/>
                    <a:gd name="connsiteX3" fmla="*/ 642796 w 1466661"/>
                    <a:gd name="connsiteY3" fmla="*/ 6 h 344800"/>
                    <a:gd name="connsiteX4" fmla="*/ 923453 w 1466661"/>
                    <a:gd name="connsiteY4" fmla="*/ 334984 h 344800"/>
                    <a:gd name="connsiteX5" fmla="*/ 1186003 w 1466661"/>
                    <a:gd name="connsiteY5" fmla="*/ 63380 h 344800"/>
                    <a:gd name="connsiteX6" fmla="*/ 1466661 w 1466661"/>
                    <a:gd name="connsiteY6" fmla="*/ 126754 h 344800"/>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101"/>
                    <a:gd name="connsiteX1" fmla="*/ 172016 w 1466661"/>
                    <a:gd name="connsiteY1" fmla="*/ 99594 h 344101"/>
                    <a:gd name="connsiteX2" fmla="*/ 344031 w 1466661"/>
                    <a:gd name="connsiteY2" fmla="*/ 344037 h 344101"/>
                    <a:gd name="connsiteX3" fmla="*/ 642796 w 1466661"/>
                    <a:gd name="connsiteY3" fmla="*/ 6 h 344101"/>
                    <a:gd name="connsiteX4" fmla="*/ 923453 w 1466661"/>
                    <a:gd name="connsiteY4" fmla="*/ 334984 h 344101"/>
                    <a:gd name="connsiteX5" fmla="*/ 1186003 w 1466661"/>
                    <a:gd name="connsiteY5" fmla="*/ 63380 h 344101"/>
                    <a:gd name="connsiteX6" fmla="*/ 1466661 w 1466661"/>
                    <a:gd name="connsiteY6" fmla="*/ 126754 h 344101"/>
                    <a:gd name="connsiteX0" fmla="*/ 0 w 1466661"/>
                    <a:gd name="connsiteY0" fmla="*/ 334989 h 344106"/>
                    <a:gd name="connsiteX1" fmla="*/ 172016 w 1466661"/>
                    <a:gd name="connsiteY1" fmla="*/ 99600 h 344106"/>
                    <a:gd name="connsiteX2" fmla="*/ 344031 w 1466661"/>
                    <a:gd name="connsiteY2" fmla="*/ 344043 h 344106"/>
                    <a:gd name="connsiteX3" fmla="*/ 642796 w 1466661"/>
                    <a:gd name="connsiteY3" fmla="*/ 12 h 344106"/>
                    <a:gd name="connsiteX4" fmla="*/ 923453 w 1466661"/>
                    <a:gd name="connsiteY4" fmla="*/ 334990 h 344106"/>
                    <a:gd name="connsiteX5" fmla="*/ 1186003 w 1466661"/>
                    <a:gd name="connsiteY5" fmla="*/ 63386 h 344106"/>
                    <a:gd name="connsiteX6" fmla="*/ 1466661 w 1466661"/>
                    <a:gd name="connsiteY6" fmla="*/ 126760 h 344106"/>
                    <a:gd name="connsiteX0" fmla="*/ 0 w 1466661"/>
                    <a:gd name="connsiteY0" fmla="*/ 285097 h 294163"/>
                    <a:gd name="connsiteX1" fmla="*/ 172016 w 1466661"/>
                    <a:gd name="connsiteY1" fmla="*/ 49708 h 294163"/>
                    <a:gd name="connsiteX2" fmla="*/ 344031 w 1466661"/>
                    <a:gd name="connsiteY2" fmla="*/ 294151 h 294163"/>
                    <a:gd name="connsiteX3" fmla="*/ 626893 w 1466661"/>
                    <a:gd name="connsiteY3" fmla="*/ 37584 h 294163"/>
                    <a:gd name="connsiteX4" fmla="*/ 923453 w 1466661"/>
                    <a:gd name="connsiteY4" fmla="*/ 285098 h 294163"/>
                    <a:gd name="connsiteX5" fmla="*/ 1186003 w 1466661"/>
                    <a:gd name="connsiteY5" fmla="*/ 13494 h 294163"/>
                    <a:gd name="connsiteX6" fmla="*/ 1466661 w 1466661"/>
                    <a:gd name="connsiteY6" fmla="*/ 76868 h 294163"/>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4527 h 293616"/>
                    <a:gd name="connsiteX1" fmla="*/ 172016 w 1466661"/>
                    <a:gd name="connsiteY1" fmla="*/ 49138 h 293616"/>
                    <a:gd name="connsiteX2" fmla="*/ 344031 w 1466661"/>
                    <a:gd name="connsiteY2" fmla="*/ 293581 h 293616"/>
                    <a:gd name="connsiteX3" fmla="*/ 547380 w 1466661"/>
                    <a:gd name="connsiteY3" fmla="*/ 68820 h 293616"/>
                    <a:gd name="connsiteX4" fmla="*/ 732621 w 1466661"/>
                    <a:gd name="connsiteY4" fmla="*/ 276577 h 293616"/>
                    <a:gd name="connsiteX5" fmla="*/ 1186003 w 1466661"/>
                    <a:gd name="connsiteY5" fmla="*/ 12924 h 293616"/>
                    <a:gd name="connsiteX6" fmla="*/ 1466661 w 1466661"/>
                    <a:gd name="connsiteY6" fmla="*/ 76298 h 293616"/>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53883 h 262938"/>
                    <a:gd name="connsiteX1" fmla="*/ 172016 w 1466661"/>
                    <a:gd name="connsiteY1" fmla="*/ 18494 h 262938"/>
                    <a:gd name="connsiteX2" fmla="*/ 344031 w 1466661"/>
                    <a:gd name="connsiteY2" fmla="*/ 262937 h 262938"/>
                    <a:gd name="connsiteX3" fmla="*/ 547380 w 1466661"/>
                    <a:gd name="connsiteY3" fmla="*/ 22273 h 262938"/>
                    <a:gd name="connsiteX4" fmla="*/ 732621 w 1466661"/>
                    <a:gd name="connsiteY4" fmla="*/ 245933 h 262938"/>
                    <a:gd name="connsiteX5" fmla="*/ 927586 w 1466661"/>
                    <a:gd name="connsiteY5" fmla="*/ 26012 h 262938"/>
                    <a:gd name="connsiteX6" fmla="*/ 1466661 w 1466661"/>
                    <a:gd name="connsiteY6" fmla="*/ 45654 h 262938"/>
                    <a:gd name="connsiteX0" fmla="*/ 0 w 1466661"/>
                    <a:gd name="connsiteY0" fmla="*/ 241204 h 250259"/>
                    <a:gd name="connsiteX1" fmla="*/ 172016 w 1466661"/>
                    <a:gd name="connsiteY1" fmla="*/ 5815 h 250259"/>
                    <a:gd name="connsiteX2" fmla="*/ 344031 w 1466661"/>
                    <a:gd name="connsiteY2" fmla="*/ 250258 h 250259"/>
                    <a:gd name="connsiteX3" fmla="*/ 547380 w 1466661"/>
                    <a:gd name="connsiteY3" fmla="*/ 9594 h 250259"/>
                    <a:gd name="connsiteX4" fmla="*/ 732621 w 1466661"/>
                    <a:gd name="connsiteY4" fmla="*/ 233254 h 250259"/>
                    <a:gd name="connsiteX5" fmla="*/ 927586 w 1466661"/>
                    <a:gd name="connsiteY5" fmla="*/ 13333 h 250259"/>
                    <a:gd name="connsiteX6" fmla="*/ 1466661 w 1466661"/>
                    <a:gd name="connsiteY6" fmla="*/ 32975 h 250259"/>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7168"/>
                    <a:gd name="connsiteY0" fmla="*/ 235411 h 244466"/>
                    <a:gd name="connsiteX1" fmla="*/ 172016 w 1057168"/>
                    <a:gd name="connsiteY1" fmla="*/ 22 h 244466"/>
                    <a:gd name="connsiteX2" fmla="*/ 344031 w 1057168"/>
                    <a:gd name="connsiteY2" fmla="*/ 244465 h 244466"/>
                    <a:gd name="connsiteX3" fmla="*/ 547380 w 1057168"/>
                    <a:gd name="connsiteY3" fmla="*/ 3801 h 244466"/>
                    <a:gd name="connsiteX4" fmla="*/ 732621 w 1057168"/>
                    <a:gd name="connsiteY4" fmla="*/ 227461 h 244466"/>
                    <a:gd name="connsiteX5" fmla="*/ 927586 w 1057168"/>
                    <a:gd name="connsiteY5" fmla="*/ 7540 h 244466"/>
                    <a:gd name="connsiteX6" fmla="*/ 1057168 w 1057168"/>
                    <a:gd name="connsiteY6" fmla="*/ 237890 h 244466"/>
                    <a:gd name="connsiteX0" fmla="*/ 0 w 1057168"/>
                    <a:gd name="connsiteY0" fmla="*/ 235405 h 244460"/>
                    <a:gd name="connsiteX1" fmla="*/ 172016 w 1057168"/>
                    <a:gd name="connsiteY1" fmla="*/ 16 h 244460"/>
                    <a:gd name="connsiteX2" fmla="*/ 344031 w 1057168"/>
                    <a:gd name="connsiteY2" fmla="*/ 244459 h 244460"/>
                    <a:gd name="connsiteX3" fmla="*/ 547380 w 1057168"/>
                    <a:gd name="connsiteY3" fmla="*/ 3795 h 244460"/>
                    <a:gd name="connsiteX4" fmla="*/ 732621 w 1057168"/>
                    <a:gd name="connsiteY4" fmla="*/ 227455 h 244460"/>
                    <a:gd name="connsiteX5" fmla="*/ 927586 w 1057168"/>
                    <a:gd name="connsiteY5" fmla="*/ 7534 h 244460"/>
                    <a:gd name="connsiteX6" fmla="*/ 1057168 w 1057168"/>
                    <a:gd name="connsiteY6" fmla="*/ 237884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168" h="244460">
                      <a:moveTo>
                        <a:pt x="0" y="235405"/>
                      </a:moveTo>
                      <a:cubicBezTo>
                        <a:pt x="52523" y="104045"/>
                        <a:pt x="102751" y="-1493"/>
                        <a:pt x="172016" y="16"/>
                      </a:cubicBezTo>
                      <a:cubicBezTo>
                        <a:pt x="241281" y="1525"/>
                        <a:pt x="281470" y="243829"/>
                        <a:pt x="344031" y="244459"/>
                      </a:cubicBezTo>
                      <a:cubicBezTo>
                        <a:pt x="406592" y="245089"/>
                        <a:pt x="466712" y="-1322"/>
                        <a:pt x="547380" y="3795"/>
                      </a:cubicBezTo>
                      <a:cubicBezTo>
                        <a:pt x="628048" y="8912"/>
                        <a:pt x="669253" y="226832"/>
                        <a:pt x="732621" y="227455"/>
                      </a:cubicBezTo>
                      <a:cubicBezTo>
                        <a:pt x="795989" y="228078"/>
                        <a:pt x="873495" y="5796"/>
                        <a:pt x="927586" y="7534"/>
                      </a:cubicBezTo>
                      <a:cubicBezTo>
                        <a:pt x="981677" y="9272"/>
                        <a:pt x="1043825" y="172044"/>
                        <a:pt x="1057168" y="237884"/>
                      </a:cubicBezTo>
                    </a:path>
                  </a:pathLst>
                </a:cu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47" name="Freeform 446"/>
                <p:cNvSpPr/>
                <p:nvPr/>
              </p:nvSpPr>
              <p:spPr>
                <a:xfrm rot="5400000">
                  <a:off x="8475323" y="4910819"/>
                  <a:ext cx="216024" cy="61115"/>
                </a:xfrm>
                <a:custGeom>
                  <a:avLst/>
                  <a:gdLst>
                    <a:gd name="connsiteX0" fmla="*/ 0 w 1430448"/>
                    <a:gd name="connsiteY0" fmla="*/ 308316 h 371733"/>
                    <a:gd name="connsiteX1" fmla="*/ 108642 w 1430448"/>
                    <a:gd name="connsiteY1" fmla="*/ 498 h 371733"/>
                    <a:gd name="connsiteX2" fmla="*/ 307818 w 1430448"/>
                    <a:gd name="connsiteY2" fmla="*/ 371690 h 371733"/>
                    <a:gd name="connsiteX3" fmla="*/ 606583 w 1430448"/>
                    <a:gd name="connsiteY3" fmla="*/ 27659 h 371733"/>
                    <a:gd name="connsiteX4" fmla="*/ 887240 w 1430448"/>
                    <a:gd name="connsiteY4" fmla="*/ 362637 h 371733"/>
                    <a:gd name="connsiteX5" fmla="*/ 1149790 w 1430448"/>
                    <a:gd name="connsiteY5" fmla="*/ 91033 h 371733"/>
                    <a:gd name="connsiteX6" fmla="*/ 1430448 w 1430448"/>
                    <a:gd name="connsiteY6" fmla="*/ 154407 h 371733"/>
                    <a:gd name="connsiteX0" fmla="*/ 0 w 1466661"/>
                    <a:gd name="connsiteY0" fmla="*/ 362147 h 371244"/>
                    <a:gd name="connsiteX1" fmla="*/ 144855 w 1466661"/>
                    <a:gd name="connsiteY1" fmla="*/ 9 h 371244"/>
                    <a:gd name="connsiteX2" fmla="*/ 344031 w 1466661"/>
                    <a:gd name="connsiteY2" fmla="*/ 371201 h 371244"/>
                    <a:gd name="connsiteX3" fmla="*/ 642796 w 1466661"/>
                    <a:gd name="connsiteY3" fmla="*/ 27170 h 371244"/>
                    <a:gd name="connsiteX4" fmla="*/ 923453 w 1466661"/>
                    <a:gd name="connsiteY4" fmla="*/ 362148 h 371244"/>
                    <a:gd name="connsiteX5" fmla="*/ 1186003 w 1466661"/>
                    <a:gd name="connsiteY5" fmla="*/ 90544 h 371244"/>
                    <a:gd name="connsiteX6" fmla="*/ 1466661 w 1466661"/>
                    <a:gd name="connsiteY6" fmla="*/ 153918 h 371244"/>
                    <a:gd name="connsiteX0" fmla="*/ 0 w 1466661"/>
                    <a:gd name="connsiteY0" fmla="*/ 334983 h 344800"/>
                    <a:gd name="connsiteX1" fmla="*/ 172016 w 1466661"/>
                    <a:gd name="connsiteY1" fmla="*/ 99594 h 344800"/>
                    <a:gd name="connsiteX2" fmla="*/ 344031 w 1466661"/>
                    <a:gd name="connsiteY2" fmla="*/ 344037 h 344800"/>
                    <a:gd name="connsiteX3" fmla="*/ 642796 w 1466661"/>
                    <a:gd name="connsiteY3" fmla="*/ 6 h 344800"/>
                    <a:gd name="connsiteX4" fmla="*/ 923453 w 1466661"/>
                    <a:gd name="connsiteY4" fmla="*/ 334984 h 344800"/>
                    <a:gd name="connsiteX5" fmla="*/ 1186003 w 1466661"/>
                    <a:gd name="connsiteY5" fmla="*/ 63380 h 344800"/>
                    <a:gd name="connsiteX6" fmla="*/ 1466661 w 1466661"/>
                    <a:gd name="connsiteY6" fmla="*/ 126754 h 344800"/>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101"/>
                    <a:gd name="connsiteX1" fmla="*/ 172016 w 1466661"/>
                    <a:gd name="connsiteY1" fmla="*/ 99594 h 344101"/>
                    <a:gd name="connsiteX2" fmla="*/ 344031 w 1466661"/>
                    <a:gd name="connsiteY2" fmla="*/ 344037 h 344101"/>
                    <a:gd name="connsiteX3" fmla="*/ 642796 w 1466661"/>
                    <a:gd name="connsiteY3" fmla="*/ 6 h 344101"/>
                    <a:gd name="connsiteX4" fmla="*/ 923453 w 1466661"/>
                    <a:gd name="connsiteY4" fmla="*/ 334984 h 344101"/>
                    <a:gd name="connsiteX5" fmla="*/ 1186003 w 1466661"/>
                    <a:gd name="connsiteY5" fmla="*/ 63380 h 344101"/>
                    <a:gd name="connsiteX6" fmla="*/ 1466661 w 1466661"/>
                    <a:gd name="connsiteY6" fmla="*/ 126754 h 344101"/>
                    <a:gd name="connsiteX0" fmla="*/ 0 w 1466661"/>
                    <a:gd name="connsiteY0" fmla="*/ 334989 h 344106"/>
                    <a:gd name="connsiteX1" fmla="*/ 172016 w 1466661"/>
                    <a:gd name="connsiteY1" fmla="*/ 99600 h 344106"/>
                    <a:gd name="connsiteX2" fmla="*/ 344031 w 1466661"/>
                    <a:gd name="connsiteY2" fmla="*/ 344043 h 344106"/>
                    <a:gd name="connsiteX3" fmla="*/ 642796 w 1466661"/>
                    <a:gd name="connsiteY3" fmla="*/ 12 h 344106"/>
                    <a:gd name="connsiteX4" fmla="*/ 923453 w 1466661"/>
                    <a:gd name="connsiteY4" fmla="*/ 334990 h 344106"/>
                    <a:gd name="connsiteX5" fmla="*/ 1186003 w 1466661"/>
                    <a:gd name="connsiteY5" fmla="*/ 63386 h 344106"/>
                    <a:gd name="connsiteX6" fmla="*/ 1466661 w 1466661"/>
                    <a:gd name="connsiteY6" fmla="*/ 126760 h 344106"/>
                    <a:gd name="connsiteX0" fmla="*/ 0 w 1466661"/>
                    <a:gd name="connsiteY0" fmla="*/ 285097 h 294163"/>
                    <a:gd name="connsiteX1" fmla="*/ 172016 w 1466661"/>
                    <a:gd name="connsiteY1" fmla="*/ 49708 h 294163"/>
                    <a:gd name="connsiteX2" fmla="*/ 344031 w 1466661"/>
                    <a:gd name="connsiteY2" fmla="*/ 294151 h 294163"/>
                    <a:gd name="connsiteX3" fmla="*/ 626893 w 1466661"/>
                    <a:gd name="connsiteY3" fmla="*/ 37584 h 294163"/>
                    <a:gd name="connsiteX4" fmla="*/ 923453 w 1466661"/>
                    <a:gd name="connsiteY4" fmla="*/ 285098 h 294163"/>
                    <a:gd name="connsiteX5" fmla="*/ 1186003 w 1466661"/>
                    <a:gd name="connsiteY5" fmla="*/ 13494 h 294163"/>
                    <a:gd name="connsiteX6" fmla="*/ 1466661 w 1466661"/>
                    <a:gd name="connsiteY6" fmla="*/ 76868 h 294163"/>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4527 h 293616"/>
                    <a:gd name="connsiteX1" fmla="*/ 172016 w 1466661"/>
                    <a:gd name="connsiteY1" fmla="*/ 49138 h 293616"/>
                    <a:gd name="connsiteX2" fmla="*/ 344031 w 1466661"/>
                    <a:gd name="connsiteY2" fmla="*/ 293581 h 293616"/>
                    <a:gd name="connsiteX3" fmla="*/ 547380 w 1466661"/>
                    <a:gd name="connsiteY3" fmla="*/ 68820 h 293616"/>
                    <a:gd name="connsiteX4" fmla="*/ 732621 w 1466661"/>
                    <a:gd name="connsiteY4" fmla="*/ 276577 h 293616"/>
                    <a:gd name="connsiteX5" fmla="*/ 1186003 w 1466661"/>
                    <a:gd name="connsiteY5" fmla="*/ 12924 h 293616"/>
                    <a:gd name="connsiteX6" fmla="*/ 1466661 w 1466661"/>
                    <a:gd name="connsiteY6" fmla="*/ 76298 h 293616"/>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53883 h 262938"/>
                    <a:gd name="connsiteX1" fmla="*/ 172016 w 1466661"/>
                    <a:gd name="connsiteY1" fmla="*/ 18494 h 262938"/>
                    <a:gd name="connsiteX2" fmla="*/ 344031 w 1466661"/>
                    <a:gd name="connsiteY2" fmla="*/ 262937 h 262938"/>
                    <a:gd name="connsiteX3" fmla="*/ 547380 w 1466661"/>
                    <a:gd name="connsiteY3" fmla="*/ 22273 h 262938"/>
                    <a:gd name="connsiteX4" fmla="*/ 732621 w 1466661"/>
                    <a:gd name="connsiteY4" fmla="*/ 245933 h 262938"/>
                    <a:gd name="connsiteX5" fmla="*/ 927586 w 1466661"/>
                    <a:gd name="connsiteY5" fmla="*/ 26012 h 262938"/>
                    <a:gd name="connsiteX6" fmla="*/ 1466661 w 1466661"/>
                    <a:gd name="connsiteY6" fmla="*/ 45654 h 262938"/>
                    <a:gd name="connsiteX0" fmla="*/ 0 w 1466661"/>
                    <a:gd name="connsiteY0" fmla="*/ 241204 h 250259"/>
                    <a:gd name="connsiteX1" fmla="*/ 172016 w 1466661"/>
                    <a:gd name="connsiteY1" fmla="*/ 5815 h 250259"/>
                    <a:gd name="connsiteX2" fmla="*/ 344031 w 1466661"/>
                    <a:gd name="connsiteY2" fmla="*/ 250258 h 250259"/>
                    <a:gd name="connsiteX3" fmla="*/ 547380 w 1466661"/>
                    <a:gd name="connsiteY3" fmla="*/ 9594 h 250259"/>
                    <a:gd name="connsiteX4" fmla="*/ 732621 w 1466661"/>
                    <a:gd name="connsiteY4" fmla="*/ 233254 h 250259"/>
                    <a:gd name="connsiteX5" fmla="*/ 927586 w 1466661"/>
                    <a:gd name="connsiteY5" fmla="*/ 13333 h 250259"/>
                    <a:gd name="connsiteX6" fmla="*/ 1466661 w 1466661"/>
                    <a:gd name="connsiteY6" fmla="*/ 32975 h 250259"/>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7168"/>
                    <a:gd name="connsiteY0" fmla="*/ 235411 h 244466"/>
                    <a:gd name="connsiteX1" fmla="*/ 172016 w 1057168"/>
                    <a:gd name="connsiteY1" fmla="*/ 22 h 244466"/>
                    <a:gd name="connsiteX2" fmla="*/ 344031 w 1057168"/>
                    <a:gd name="connsiteY2" fmla="*/ 244465 h 244466"/>
                    <a:gd name="connsiteX3" fmla="*/ 547380 w 1057168"/>
                    <a:gd name="connsiteY3" fmla="*/ 3801 h 244466"/>
                    <a:gd name="connsiteX4" fmla="*/ 732621 w 1057168"/>
                    <a:gd name="connsiteY4" fmla="*/ 227461 h 244466"/>
                    <a:gd name="connsiteX5" fmla="*/ 927586 w 1057168"/>
                    <a:gd name="connsiteY5" fmla="*/ 7540 h 244466"/>
                    <a:gd name="connsiteX6" fmla="*/ 1057168 w 1057168"/>
                    <a:gd name="connsiteY6" fmla="*/ 237890 h 244466"/>
                    <a:gd name="connsiteX0" fmla="*/ 0 w 1057168"/>
                    <a:gd name="connsiteY0" fmla="*/ 235405 h 244460"/>
                    <a:gd name="connsiteX1" fmla="*/ 172016 w 1057168"/>
                    <a:gd name="connsiteY1" fmla="*/ 16 h 244460"/>
                    <a:gd name="connsiteX2" fmla="*/ 344031 w 1057168"/>
                    <a:gd name="connsiteY2" fmla="*/ 244459 h 244460"/>
                    <a:gd name="connsiteX3" fmla="*/ 547380 w 1057168"/>
                    <a:gd name="connsiteY3" fmla="*/ 3795 h 244460"/>
                    <a:gd name="connsiteX4" fmla="*/ 732621 w 1057168"/>
                    <a:gd name="connsiteY4" fmla="*/ 227455 h 244460"/>
                    <a:gd name="connsiteX5" fmla="*/ 927586 w 1057168"/>
                    <a:gd name="connsiteY5" fmla="*/ 7534 h 244460"/>
                    <a:gd name="connsiteX6" fmla="*/ 1057168 w 1057168"/>
                    <a:gd name="connsiteY6" fmla="*/ 237884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168" h="244460">
                      <a:moveTo>
                        <a:pt x="0" y="235405"/>
                      </a:moveTo>
                      <a:cubicBezTo>
                        <a:pt x="52523" y="104045"/>
                        <a:pt x="102751" y="-1493"/>
                        <a:pt x="172016" y="16"/>
                      </a:cubicBezTo>
                      <a:cubicBezTo>
                        <a:pt x="241281" y="1525"/>
                        <a:pt x="281470" y="243829"/>
                        <a:pt x="344031" y="244459"/>
                      </a:cubicBezTo>
                      <a:cubicBezTo>
                        <a:pt x="406592" y="245089"/>
                        <a:pt x="466712" y="-1322"/>
                        <a:pt x="547380" y="3795"/>
                      </a:cubicBezTo>
                      <a:cubicBezTo>
                        <a:pt x="628048" y="8912"/>
                        <a:pt x="669253" y="226832"/>
                        <a:pt x="732621" y="227455"/>
                      </a:cubicBezTo>
                      <a:cubicBezTo>
                        <a:pt x="795989" y="228078"/>
                        <a:pt x="873495" y="5796"/>
                        <a:pt x="927586" y="7534"/>
                      </a:cubicBezTo>
                      <a:cubicBezTo>
                        <a:pt x="981677" y="9272"/>
                        <a:pt x="1043825" y="172044"/>
                        <a:pt x="1057168" y="237884"/>
                      </a:cubicBezTo>
                    </a:path>
                  </a:pathLst>
                </a:cu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48" name="Freeform 447"/>
                <p:cNvSpPr/>
                <p:nvPr/>
              </p:nvSpPr>
              <p:spPr>
                <a:xfrm rot="5400000">
                  <a:off x="8667369" y="4910837"/>
                  <a:ext cx="216024" cy="61115"/>
                </a:xfrm>
                <a:custGeom>
                  <a:avLst/>
                  <a:gdLst>
                    <a:gd name="connsiteX0" fmla="*/ 0 w 1430448"/>
                    <a:gd name="connsiteY0" fmla="*/ 308316 h 371733"/>
                    <a:gd name="connsiteX1" fmla="*/ 108642 w 1430448"/>
                    <a:gd name="connsiteY1" fmla="*/ 498 h 371733"/>
                    <a:gd name="connsiteX2" fmla="*/ 307818 w 1430448"/>
                    <a:gd name="connsiteY2" fmla="*/ 371690 h 371733"/>
                    <a:gd name="connsiteX3" fmla="*/ 606583 w 1430448"/>
                    <a:gd name="connsiteY3" fmla="*/ 27659 h 371733"/>
                    <a:gd name="connsiteX4" fmla="*/ 887240 w 1430448"/>
                    <a:gd name="connsiteY4" fmla="*/ 362637 h 371733"/>
                    <a:gd name="connsiteX5" fmla="*/ 1149790 w 1430448"/>
                    <a:gd name="connsiteY5" fmla="*/ 91033 h 371733"/>
                    <a:gd name="connsiteX6" fmla="*/ 1430448 w 1430448"/>
                    <a:gd name="connsiteY6" fmla="*/ 154407 h 371733"/>
                    <a:gd name="connsiteX0" fmla="*/ 0 w 1466661"/>
                    <a:gd name="connsiteY0" fmla="*/ 362147 h 371244"/>
                    <a:gd name="connsiteX1" fmla="*/ 144855 w 1466661"/>
                    <a:gd name="connsiteY1" fmla="*/ 9 h 371244"/>
                    <a:gd name="connsiteX2" fmla="*/ 344031 w 1466661"/>
                    <a:gd name="connsiteY2" fmla="*/ 371201 h 371244"/>
                    <a:gd name="connsiteX3" fmla="*/ 642796 w 1466661"/>
                    <a:gd name="connsiteY3" fmla="*/ 27170 h 371244"/>
                    <a:gd name="connsiteX4" fmla="*/ 923453 w 1466661"/>
                    <a:gd name="connsiteY4" fmla="*/ 362148 h 371244"/>
                    <a:gd name="connsiteX5" fmla="*/ 1186003 w 1466661"/>
                    <a:gd name="connsiteY5" fmla="*/ 90544 h 371244"/>
                    <a:gd name="connsiteX6" fmla="*/ 1466661 w 1466661"/>
                    <a:gd name="connsiteY6" fmla="*/ 153918 h 371244"/>
                    <a:gd name="connsiteX0" fmla="*/ 0 w 1466661"/>
                    <a:gd name="connsiteY0" fmla="*/ 334983 h 344800"/>
                    <a:gd name="connsiteX1" fmla="*/ 172016 w 1466661"/>
                    <a:gd name="connsiteY1" fmla="*/ 99594 h 344800"/>
                    <a:gd name="connsiteX2" fmla="*/ 344031 w 1466661"/>
                    <a:gd name="connsiteY2" fmla="*/ 344037 h 344800"/>
                    <a:gd name="connsiteX3" fmla="*/ 642796 w 1466661"/>
                    <a:gd name="connsiteY3" fmla="*/ 6 h 344800"/>
                    <a:gd name="connsiteX4" fmla="*/ 923453 w 1466661"/>
                    <a:gd name="connsiteY4" fmla="*/ 334984 h 344800"/>
                    <a:gd name="connsiteX5" fmla="*/ 1186003 w 1466661"/>
                    <a:gd name="connsiteY5" fmla="*/ 63380 h 344800"/>
                    <a:gd name="connsiteX6" fmla="*/ 1466661 w 1466661"/>
                    <a:gd name="connsiteY6" fmla="*/ 126754 h 344800"/>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041"/>
                    <a:gd name="connsiteX1" fmla="*/ 172016 w 1466661"/>
                    <a:gd name="connsiteY1" fmla="*/ 99594 h 344041"/>
                    <a:gd name="connsiteX2" fmla="*/ 344031 w 1466661"/>
                    <a:gd name="connsiteY2" fmla="*/ 344037 h 344041"/>
                    <a:gd name="connsiteX3" fmla="*/ 642796 w 1466661"/>
                    <a:gd name="connsiteY3" fmla="*/ 6 h 344041"/>
                    <a:gd name="connsiteX4" fmla="*/ 923453 w 1466661"/>
                    <a:gd name="connsiteY4" fmla="*/ 334984 h 344041"/>
                    <a:gd name="connsiteX5" fmla="*/ 1186003 w 1466661"/>
                    <a:gd name="connsiteY5" fmla="*/ 63380 h 344041"/>
                    <a:gd name="connsiteX6" fmla="*/ 1466661 w 1466661"/>
                    <a:gd name="connsiteY6" fmla="*/ 126754 h 344041"/>
                    <a:gd name="connsiteX0" fmla="*/ 0 w 1466661"/>
                    <a:gd name="connsiteY0" fmla="*/ 334983 h 344101"/>
                    <a:gd name="connsiteX1" fmla="*/ 172016 w 1466661"/>
                    <a:gd name="connsiteY1" fmla="*/ 99594 h 344101"/>
                    <a:gd name="connsiteX2" fmla="*/ 344031 w 1466661"/>
                    <a:gd name="connsiteY2" fmla="*/ 344037 h 344101"/>
                    <a:gd name="connsiteX3" fmla="*/ 642796 w 1466661"/>
                    <a:gd name="connsiteY3" fmla="*/ 6 h 344101"/>
                    <a:gd name="connsiteX4" fmla="*/ 923453 w 1466661"/>
                    <a:gd name="connsiteY4" fmla="*/ 334984 h 344101"/>
                    <a:gd name="connsiteX5" fmla="*/ 1186003 w 1466661"/>
                    <a:gd name="connsiteY5" fmla="*/ 63380 h 344101"/>
                    <a:gd name="connsiteX6" fmla="*/ 1466661 w 1466661"/>
                    <a:gd name="connsiteY6" fmla="*/ 126754 h 344101"/>
                    <a:gd name="connsiteX0" fmla="*/ 0 w 1466661"/>
                    <a:gd name="connsiteY0" fmla="*/ 334989 h 344106"/>
                    <a:gd name="connsiteX1" fmla="*/ 172016 w 1466661"/>
                    <a:gd name="connsiteY1" fmla="*/ 99600 h 344106"/>
                    <a:gd name="connsiteX2" fmla="*/ 344031 w 1466661"/>
                    <a:gd name="connsiteY2" fmla="*/ 344043 h 344106"/>
                    <a:gd name="connsiteX3" fmla="*/ 642796 w 1466661"/>
                    <a:gd name="connsiteY3" fmla="*/ 12 h 344106"/>
                    <a:gd name="connsiteX4" fmla="*/ 923453 w 1466661"/>
                    <a:gd name="connsiteY4" fmla="*/ 334990 h 344106"/>
                    <a:gd name="connsiteX5" fmla="*/ 1186003 w 1466661"/>
                    <a:gd name="connsiteY5" fmla="*/ 63386 h 344106"/>
                    <a:gd name="connsiteX6" fmla="*/ 1466661 w 1466661"/>
                    <a:gd name="connsiteY6" fmla="*/ 126760 h 344106"/>
                    <a:gd name="connsiteX0" fmla="*/ 0 w 1466661"/>
                    <a:gd name="connsiteY0" fmla="*/ 285097 h 294163"/>
                    <a:gd name="connsiteX1" fmla="*/ 172016 w 1466661"/>
                    <a:gd name="connsiteY1" fmla="*/ 49708 h 294163"/>
                    <a:gd name="connsiteX2" fmla="*/ 344031 w 1466661"/>
                    <a:gd name="connsiteY2" fmla="*/ 294151 h 294163"/>
                    <a:gd name="connsiteX3" fmla="*/ 626893 w 1466661"/>
                    <a:gd name="connsiteY3" fmla="*/ 37584 h 294163"/>
                    <a:gd name="connsiteX4" fmla="*/ 923453 w 1466661"/>
                    <a:gd name="connsiteY4" fmla="*/ 285098 h 294163"/>
                    <a:gd name="connsiteX5" fmla="*/ 1186003 w 1466661"/>
                    <a:gd name="connsiteY5" fmla="*/ 13494 h 294163"/>
                    <a:gd name="connsiteX6" fmla="*/ 1466661 w 1466661"/>
                    <a:gd name="connsiteY6" fmla="*/ 76868 h 294163"/>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5097 h 294185"/>
                    <a:gd name="connsiteX1" fmla="*/ 172016 w 1466661"/>
                    <a:gd name="connsiteY1" fmla="*/ 49708 h 294185"/>
                    <a:gd name="connsiteX2" fmla="*/ 344031 w 1466661"/>
                    <a:gd name="connsiteY2" fmla="*/ 294151 h 294185"/>
                    <a:gd name="connsiteX3" fmla="*/ 547380 w 1466661"/>
                    <a:gd name="connsiteY3" fmla="*/ 69390 h 294185"/>
                    <a:gd name="connsiteX4" fmla="*/ 923453 w 1466661"/>
                    <a:gd name="connsiteY4" fmla="*/ 285098 h 294185"/>
                    <a:gd name="connsiteX5" fmla="*/ 1186003 w 1466661"/>
                    <a:gd name="connsiteY5" fmla="*/ 13494 h 294185"/>
                    <a:gd name="connsiteX6" fmla="*/ 1466661 w 1466661"/>
                    <a:gd name="connsiteY6" fmla="*/ 76868 h 294185"/>
                    <a:gd name="connsiteX0" fmla="*/ 0 w 1466661"/>
                    <a:gd name="connsiteY0" fmla="*/ 284527 h 293616"/>
                    <a:gd name="connsiteX1" fmla="*/ 172016 w 1466661"/>
                    <a:gd name="connsiteY1" fmla="*/ 49138 h 293616"/>
                    <a:gd name="connsiteX2" fmla="*/ 344031 w 1466661"/>
                    <a:gd name="connsiteY2" fmla="*/ 293581 h 293616"/>
                    <a:gd name="connsiteX3" fmla="*/ 547380 w 1466661"/>
                    <a:gd name="connsiteY3" fmla="*/ 68820 h 293616"/>
                    <a:gd name="connsiteX4" fmla="*/ 732621 w 1466661"/>
                    <a:gd name="connsiteY4" fmla="*/ 276577 h 293616"/>
                    <a:gd name="connsiteX5" fmla="*/ 1186003 w 1466661"/>
                    <a:gd name="connsiteY5" fmla="*/ 12924 h 293616"/>
                    <a:gd name="connsiteX6" fmla="*/ 1466661 w 1466661"/>
                    <a:gd name="connsiteY6" fmla="*/ 76298 h 293616"/>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84527 h 293582"/>
                    <a:gd name="connsiteX1" fmla="*/ 172016 w 1466661"/>
                    <a:gd name="connsiteY1" fmla="*/ 49138 h 293582"/>
                    <a:gd name="connsiteX2" fmla="*/ 344031 w 1466661"/>
                    <a:gd name="connsiteY2" fmla="*/ 293581 h 293582"/>
                    <a:gd name="connsiteX3" fmla="*/ 547380 w 1466661"/>
                    <a:gd name="connsiteY3" fmla="*/ 52917 h 293582"/>
                    <a:gd name="connsiteX4" fmla="*/ 732621 w 1466661"/>
                    <a:gd name="connsiteY4" fmla="*/ 276577 h 293582"/>
                    <a:gd name="connsiteX5" fmla="*/ 1186003 w 1466661"/>
                    <a:gd name="connsiteY5" fmla="*/ 12924 h 293582"/>
                    <a:gd name="connsiteX6" fmla="*/ 1466661 w 1466661"/>
                    <a:gd name="connsiteY6" fmla="*/ 76298 h 293582"/>
                    <a:gd name="connsiteX0" fmla="*/ 0 w 1466661"/>
                    <a:gd name="connsiteY0" fmla="*/ 253883 h 262938"/>
                    <a:gd name="connsiteX1" fmla="*/ 172016 w 1466661"/>
                    <a:gd name="connsiteY1" fmla="*/ 18494 h 262938"/>
                    <a:gd name="connsiteX2" fmla="*/ 344031 w 1466661"/>
                    <a:gd name="connsiteY2" fmla="*/ 262937 h 262938"/>
                    <a:gd name="connsiteX3" fmla="*/ 547380 w 1466661"/>
                    <a:gd name="connsiteY3" fmla="*/ 22273 h 262938"/>
                    <a:gd name="connsiteX4" fmla="*/ 732621 w 1466661"/>
                    <a:gd name="connsiteY4" fmla="*/ 245933 h 262938"/>
                    <a:gd name="connsiteX5" fmla="*/ 927586 w 1466661"/>
                    <a:gd name="connsiteY5" fmla="*/ 26012 h 262938"/>
                    <a:gd name="connsiteX6" fmla="*/ 1466661 w 1466661"/>
                    <a:gd name="connsiteY6" fmla="*/ 45654 h 262938"/>
                    <a:gd name="connsiteX0" fmla="*/ 0 w 1466661"/>
                    <a:gd name="connsiteY0" fmla="*/ 241204 h 250259"/>
                    <a:gd name="connsiteX1" fmla="*/ 172016 w 1466661"/>
                    <a:gd name="connsiteY1" fmla="*/ 5815 h 250259"/>
                    <a:gd name="connsiteX2" fmla="*/ 344031 w 1466661"/>
                    <a:gd name="connsiteY2" fmla="*/ 250258 h 250259"/>
                    <a:gd name="connsiteX3" fmla="*/ 547380 w 1466661"/>
                    <a:gd name="connsiteY3" fmla="*/ 9594 h 250259"/>
                    <a:gd name="connsiteX4" fmla="*/ 732621 w 1466661"/>
                    <a:gd name="connsiteY4" fmla="*/ 233254 h 250259"/>
                    <a:gd name="connsiteX5" fmla="*/ 927586 w 1466661"/>
                    <a:gd name="connsiteY5" fmla="*/ 13333 h 250259"/>
                    <a:gd name="connsiteX6" fmla="*/ 1466661 w 1466661"/>
                    <a:gd name="connsiteY6" fmla="*/ 32975 h 250259"/>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112828"/>
                    <a:gd name="connsiteY0" fmla="*/ 235411 h 244466"/>
                    <a:gd name="connsiteX1" fmla="*/ 172016 w 1112828"/>
                    <a:gd name="connsiteY1" fmla="*/ 22 h 244466"/>
                    <a:gd name="connsiteX2" fmla="*/ 344031 w 1112828"/>
                    <a:gd name="connsiteY2" fmla="*/ 244465 h 244466"/>
                    <a:gd name="connsiteX3" fmla="*/ 547380 w 1112828"/>
                    <a:gd name="connsiteY3" fmla="*/ 3801 h 244466"/>
                    <a:gd name="connsiteX4" fmla="*/ 732621 w 1112828"/>
                    <a:gd name="connsiteY4" fmla="*/ 227461 h 244466"/>
                    <a:gd name="connsiteX5" fmla="*/ 927586 w 1112828"/>
                    <a:gd name="connsiteY5" fmla="*/ 7540 h 244466"/>
                    <a:gd name="connsiteX6" fmla="*/ 1112828 w 1112828"/>
                    <a:gd name="connsiteY6" fmla="*/ 218013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3193"/>
                    <a:gd name="connsiteY0" fmla="*/ 235411 h 244466"/>
                    <a:gd name="connsiteX1" fmla="*/ 172016 w 1053193"/>
                    <a:gd name="connsiteY1" fmla="*/ 22 h 244466"/>
                    <a:gd name="connsiteX2" fmla="*/ 344031 w 1053193"/>
                    <a:gd name="connsiteY2" fmla="*/ 244465 h 244466"/>
                    <a:gd name="connsiteX3" fmla="*/ 547380 w 1053193"/>
                    <a:gd name="connsiteY3" fmla="*/ 3801 h 244466"/>
                    <a:gd name="connsiteX4" fmla="*/ 732621 w 1053193"/>
                    <a:gd name="connsiteY4" fmla="*/ 227461 h 244466"/>
                    <a:gd name="connsiteX5" fmla="*/ 927586 w 1053193"/>
                    <a:gd name="connsiteY5" fmla="*/ 7540 h 244466"/>
                    <a:gd name="connsiteX6" fmla="*/ 1053193 w 1053193"/>
                    <a:gd name="connsiteY6" fmla="*/ 221988 h 244466"/>
                    <a:gd name="connsiteX0" fmla="*/ 0 w 1057168"/>
                    <a:gd name="connsiteY0" fmla="*/ 235411 h 244466"/>
                    <a:gd name="connsiteX1" fmla="*/ 172016 w 1057168"/>
                    <a:gd name="connsiteY1" fmla="*/ 22 h 244466"/>
                    <a:gd name="connsiteX2" fmla="*/ 344031 w 1057168"/>
                    <a:gd name="connsiteY2" fmla="*/ 244465 h 244466"/>
                    <a:gd name="connsiteX3" fmla="*/ 547380 w 1057168"/>
                    <a:gd name="connsiteY3" fmla="*/ 3801 h 244466"/>
                    <a:gd name="connsiteX4" fmla="*/ 732621 w 1057168"/>
                    <a:gd name="connsiteY4" fmla="*/ 227461 h 244466"/>
                    <a:gd name="connsiteX5" fmla="*/ 927586 w 1057168"/>
                    <a:gd name="connsiteY5" fmla="*/ 7540 h 244466"/>
                    <a:gd name="connsiteX6" fmla="*/ 1057168 w 1057168"/>
                    <a:gd name="connsiteY6" fmla="*/ 237890 h 244466"/>
                    <a:gd name="connsiteX0" fmla="*/ 0 w 1057168"/>
                    <a:gd name="connsiteY0" fmla="*/ 235405 h 244460"/>
                    <a:gd name="connsiteX1" fmla="*/ 172016 w 1057168"/>
                    <a:gd name="connsiteY1" fmla="*/ 16 h 244460"/>
                    <a:gd name="connsiteX2" fmla="*/ 344031 w 1057168"/>
                    <a:gd name="connsiteY2" fmla="*/ 244459 h 244460"/>
                    <a:gd name="connsiteX3" fmla="*/ 547380 w 1057168"/>
                    <a:gd name="connsiteY3" fmla="*/ 3795 h 244460"/>
                    <a:gd name="connsiteX4" fmla="*/ 732621 w 1057168"/>
                    <a:gd name="connsiteY4" fmla="*/ 227455 h 244460"/>
                    <a:gd name="connsiteX5" fmla="*/ 927586 w 1057168"/>
                    <a:gd name="connsiteY5" fmla="*/ 7534 h 244460"/>
                    <a:gd name="connsiteX6" fmla="*/ 1057168 w 1057168"/>
                    <a:gd name="connsiteY6" fmla="*/ 237884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168" h="244460">
                      <a:moveTo>
                        <a:pt x="0" y="235405"/>
                      </a:moveTo>
                      <a:cubicBezTo>
                        <a:pt x="52523" y="104045"/>
                        <a:pt x="102751" y="-1493"/>
                        <a:pt x="172016" y="16"/>
                      </a:cubicBezTo>
                      <a:cubicBezTo>
                        <a:pt x="241281" y="1525"/>
                        <a:pt x="281470" y="243829"/>
                        <a:pt x="344031" y="244459"/>
                      </a:cubicBezTo>
                      <a:cubicBezTo>
                        <a:pt x="406592" y="245089"/>
                        <a:pt x="466712" y="-1322"/>
                        <a:pt x="547380" y="3795"/>
                      </a:cubicBezTo>
                      <a:cubicBezTo>
                        <a:pt x="628048" y="8912"/>
                        <a:pt x="669253" y="226832"/>
                        <a:pt x="732621" y="227455"/>
                      </a:cubicBezTo>
                      <a:cubicBezTo>
                        <a:pt x="795989" y="228078"/>
                        <a:pt x="873495" y="5796"/>
                        <a:pt x="927586" y="7534"/>
                      </a:cubicBezTo>
                      <a:cubicBezTo>
                        <a:pt x="981677" y="9272"/>
                        <a:pt x="1043825" y="172044"/>
                        <a:pt x="1057168" y="237884"/>
                      </a:cubicBezTo>
                    </a:path>
                  </a:pathLst>
                </a:cu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sp>
          <p:nvSpPr>
            <p:cNvPr id="449" name="TextBox 448"/>
            <p:cNvSpPr txBox="1"/>
            <p:nvPr/>
          </p:nvSpPr>
          <p:spPr>
            <a:xfrm>
              <a:off x="9906902" y="5992929"/>
              <a:ext cx="963952" cy="174567"/>
            </a:xfrm>
            <a:prstGeom prst="rect">
              <a:avLst/>
            </a:prstGeom>
            <a:noFill/>
          </p:spPr>
          <p:txBody>
            <a:bodyPr wrap="square" lIns="0" tIns="0" rIns="0" bIns="0" rtlCol="0">
              <a:noAutofit/>
            </a:bodyPr>
            <a:lstStyle/>
            <a:p>
              <a:pPr algn="ctr"/>
              <a:r>
                <a:rPr lang="en-US" sz="1000" b="1" i="1" dirty="0" smtClean="0">
                  <a:solidFill>
                    <a:srgbClr val="FF0000"/>
                  </a:solidFill>
                  <a:latin typeface="Calibri" pitchFamily="34" charset="0"/>
                  <a:cs typeface="Calibri" pitchFamily="34" charset="0"/>
                </a:rPr>
                <a:t>1 thread per node</a:t>
              </a:r>
              <a:endParaRPr lang="en-US" sz="1000" b="1" i="1" dirty="0">
                <a:solidFill>
                  <a:srgbClr val="FF0000"/>
                </a:solidFill>
                <a:latin typeface="Calibri" pitchFamily="34" charset="0"/>
                <a:cs typeface="Calibri" pitchFamily="34" charset="0"/>
              </a:endParaRPr>
            </a:p>
          </p:txBody>
        </p:sp>
      </p:grpSp>
      <p:grpSp>
        <p:nvGrpSpPr>
          <p:cNvPr id="766" name="Group 765"/>
          <p:cNvGrpSpPr/>
          <p:nvPr/>
        </p:nvGrpSpPr>
        <p:grpSpPr>
          <a:xfrm>
            <a:off x="8856476" y="3215460"/>
            <a:ext cx="1165172" cy="1848951"/>
            <a:chOff x="9747758" y="4581360"/>
            <a:chExt cx="921044" cy="1461557"/>
          </a:xfrm>
        </p:grpSpPr>
        <p:grpSp>
          <p:nvGrpSpPr>
            <p:cNvPr id="767" name="Group 256"/>
            <p:cNvGrpSpPr/>
            <p:nvPr/>
          </p:nvGrpSpPr>
          <p:grpSpPr>
            <a:xfrm>
              <a:off x="9747762" y="5121876"/>
              <a:ext cx="921040" cy="921041"/>
              <a:chOff x="1571604" y="2519756"/>
              <a:chExt cx="1655135" cy="1655135"/>
            </a:xfrm>
            <a:solidFill>
              <a:srgbClr val="738AC8">
                <a:lumMod val="75000"/>
                <a:alpha val="60000"/>
              </a:srgbClr>
            </a:solidFill>
            <a:scene3d>
              <a:camera prst="isometricOffAxis2Top"/>
              <a:lightRig rig="threePt" dir="t"/>
            </a:scene3d>
          </p:grpSpPr>
          <p:sp>
            <p:nvSpPr>
              <p:cNvPr id="795" name="Rectangle 794"/>
              <p:cNvSpPr/>
              <p:nvPr/>
            </p:nvSpPr>
            <p:spPr>
              <a:xfrm>
                <a:off x="1571604" y="3761107"/>
                <a:ext cx="413784" cy="413784"/>
              </a:xfrm>
              <a:prstGeom prst="rect">
                <a:avLst/>
              </a:prstGeom>
              <a:grp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96" name="Rectangle 795"/>
              <p:cNvSpPr/>
              <p:nvPr/>
            </p:nvSpPr>
            <p:spPr>
              <a:xfrm>
                <a:off x="1985388" y="3761107"/>
                <a:ext cx="413784" cy="413784"/>
              </a:xfrm>
              <a:prstGeom prst="rect">
                <a:avLst/>
              </a:prstGeom>
              <a:grp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97" name="Rectangle 796"/>
              <p:cNvSpPr/>
              <p:nvPr/>
            </p:nvSpPr>
            <p:spPr>
              <a:xfrm>
                <a:off x="1571604" y="3347323"/>
                <a:ext cx="413784" cy="413784"/>
              </a:xfrm>
              <a:prstGeom prst="rect">
                <a:avLst/>
              </a:prstGeom>
              <a:grp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98" name="Rectangle 797"/>
              <p:cNvSpPr/>
              <p:nvPr/>
            </p:nvSpPr>
            <p:spPr>
              <a:xfrm>
                <a:off x="1985388" y="3347323"/>
                <a:ext cx="413784" cy="413784"/>
              </a:xfrm>
              <a:prstGeom prst="rect">
                <a:avLst/>
              </a:prstGeom>
              <a:grp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99" name="Rectangle 798"/>
              <p:cNvSpPr/>
              <p:nvPr/>
            </p:nvSpPr>
            <p:spPr>
              <a:xfrm>
                <a:off x="2399171" y="3761107"/>
                <a:ext cx="413784" cy="413784"/>
              </a:xfrm>
              <a:prstGeom prst="rect">
                <a:avLst/>
              </a:prstGeom>
              <a:grp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00" name="Rectangle 799"/>
              <p:cNvSpPr/>
              <p:nvPr/>
            </p:nvSpPr>
            <p:spPr>
              <a:xfrm>
                <a:off x="2812955" y="3761107"/>
                <a:ext cx="413784" cy="413784"/>
              </a:xfrm>
              <a:prstGeom prst="rect">
                <a:avLst/>
              </a:prstGeom>
              <a:grp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01" name="Rectangle 800"/>
              <p:cNvSpPr/>
              <p:nvPr/>
            </p:nvSpPr>
            <p:spPr>
              <a:xfrm>
                <a:off x="2399171" y="3347323"/>
                <a:ext cx="413784" cy="413784"/>
              </a:xfrm>
              <a:prstGeom prst="rect">
                <a:avLst/>
              </a:prstGeom>
              <a:grp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02" name="Rectangle 801"/>
              <p:cNvSpPr/>
              <p:nvPr/>
            </p:nvSpPr>
            <p:spPr>
              <a:xfrm>
                <a:off x="2812955" y="3347323"/>
                <a:ext cx="413784" cy="413784"/>
              </a:xfrm>
              <a:prstGeom prst="rect">
                <a:avLst/>
              </a:prstGeom>
              <a:grp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03" name="Rectangle 802"/>
              <p:cNvSpPr/>
              <p:nvPr/>
            </p:nvSpPr>
            <p:spPr>
              <a:xfrm>
                <a:off x="2399171" y="2933540"/>
                <a:ext cx="413784" cy="413784"/>
              </a:xfrm>
              <a:prstGeom prst="rect">
                <a:avLst/>
              </a:prstGeom>
              <a:grp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04" name="Rectangle 803"/>
              <p:cNvSpPr/>
              <p:nvPr/>
            </p:nvSpPr>
            <p:spPr>
              <a:xfrm>
                <a:off x="2812955" y="2933540"/>
                <a:ext cx="413784" cy="413784"/>
              </a:xfrm>
              <a:prstGeom prst="rect">
                <a:avLst/>
              </a:prstGeom>
              <a:grp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05" name="Rectangle 804"/>
              <p:cNvSpPr/>
              <p:nvPr/>
            </p:nvSpPr>
            <p:spPr>
              <a:xfrm>
                <a:off x="2399171" y="2519756"/>
                <a:ext cx="413784" cy="413784"/>
              </a:xfrm>
              <a:prstGeom prst="rect">
                <a:avLst/>
              </a:prstGeom>
              <a:grp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06" name="Rectangle 805"/>
              <p:cNvSpPr/>
              <p:nvPr/>
            </p:nvSpPr>
            <p:spPr>
              <a:xfrm>
                <a:off x="2812955" y="2519756"/>
                <a:ext cx="413784" cy="413784"/>
              </a:xfrm>
              <a:prstGeom prst="rect">
                <a:avLst/>
              </a:prstGeom>
              <a:grp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768" name="Group 767"/>
            <p:cNvGrpSpPr/>
            <p:nvPr/>
          </p:nvGrpSpPr>
          <p:grpSpPr>
            <a:xfrm>
              <a:off x="9747758" y="5272926"/>
              <a:ext cx="907787" cy="457475"/>
              <a:chOff x="-1992001" y="3877378"/>
              <a:chExt cx="1631321" cy="822096"/>
            </a:xfrm>
          </p:grpSpPr>
          <p:grpSp>
            <p:nvGrpSpPr>
              <p:cNvPr id="780" name="Group 779"/>
              <p:cNvGrpSpPr/>
              <p:nvPr/>
            </p:nvGrpSpPr>
            <p:grpSpPr>
              <a:xfrm>
                <a:off x="-1992001" y="3974555"/>
                <a:ext cx="539121" cy="603744"/>
                <a:chOff x="-1992001" y="3974555"/>
                <a:chExt cx="539121" cy="603744"/>
              </a:xfrm>
            </p:grpSpPr>
            <p:cxnSp>
              <p:nvCxnSpPr>
                <p:cNvPr id="791" name="Straight Connector 790"/>
                <p:cNvCxnSpPr/>
                <p:nvPr/>
              </p:nvCxnSpPr>
              <p:spPr>
                <a:xfrm flipH="1">
                  <a:off x="-1828800" y="3980437"/>
                  <a:ext cx="137661" cy="423923"/>
                </a:xfrm>
                <a:prstGeom prst="line">
                  <a:avLst/>
                </a:prstGeom>
                <a:noFill/>
                <a:ln w="9525" cap="flat" cmpd="sng" algn="ctr">
                  <a:solidFill>
                    <a:srgbClr val="FFFFFF">
                      <a:lumMod val="85000"/>
                    </a:srgbClr>
                  </a:solidFill>
                  <a:prstDash val="sysDot"/>
                </a:ln>
                <a:effectLst/>
              </p:spPr>
            </p:cxnSp>
            <p:cxnSp>
              <p:nvCxnSpPr>
                <p:cNvPr id="792" name="Straight Connector 791"/>
                <p:cNvCxnSpPr/>
                <p:nvPr/>
              </p:nvCxnSpPr>
              <p:spPr>
                <a:xfrm>
                  <a:off x="-1691139" y="3974555"/>
                  <a:ext cx="238259" cy="495845"/>
                </a:xfrm>
                <a:prstGeom prst="line">
                  <a:avLst/>
                </a:prstGeom>
                <a:noFill/>
                <a:ln w="9525" cap="flat" cmpd="sng" algn="ctr">
                  <a:solidFill>
                    <a:srgbClr val="FFFFFF">
                      <a:lumMod val="85000"/>
                    </a:srgbClr>
                  </a:solidFill>
                  <a:prstDash val="sysDot"/>
                </a:ln>
                <a:effectLst/>
              </p:spPr>
            </p:cxnSp>
            <p:cxnSp>
              <p:nvCxnSpPr>
                <p:cNvPr id="793" name="Straight Connector 792"/>
                <p:cNvCxnSpPr/>
                <p:nvPr/>
              </p:nvCxnSpPr>
              <p:spPr>
                <a:xfrm flipH="1">
                  <a:off x="-1992001" y="3980437"/>
                  <a:ext cx="300863" cy="529530"/>
                </a:xfrm>
                <a:prstGeom prst="line">
                  <a:avLst/>
                </a:prstGeom>
                <a:noFill/>
                <a:ln w="9525" cap="flat" cmpd="sng" algn="ctr">
                  <a:solidFill>
                    <a:srgbClr val="FFFFFF">
                      <a:lumMod val="85000"/>
                    </a:srgbClr>
                  </a:solidFill>
                  <a:prstDash val="sysDot"/>
                </a:ln>
                <a:effectLst/>
              </p:spPr>
            </p:cxnSp>
            <p:cxnSp>
              <p:nvCxnSpPr>
                <p:cNvPr id="794" name="Straight Connector 793"/>
                <p:cNvCxnSpPr/>
                <p:nvPr/>
              </p:nvCxnSpPr>
              <p:spPr>
                <a:xfrm>
                  <a:off x="-1691139" y="3974555"/>
                  <a:ext cx="70371" cy="603744"/>
                </a:xfrm>
                <a:prstGeom prst="line">
                  <a:avLst/>
                </a:prstGeom>
                <a:noFill/>
                <a:ln w="9525" cap="flat" cmpd="sng" algn="ctr">
                  <a:solidFill>
                    <a:srgbClr val="FFFFFF">
                      <a:lumMod val="85000"/>
                    </a:srgbClr>
                  </a:solidFill>
                  <a:prstDash val="sysDot"/>
                </a:ln>
                <a:effectLst/>
              </p:spPr>
            </p:cxnSp>
          </p:grpSp>
          <p:grpSp>
            <p:nvGrpSpPr>
              <p:cNvPr id="781" name="Group 780"/>
              <p:cNvGrpSpPr/>
              <p:nvPr/>
            </p:nvGrpSpPr>
            <p:grpSpPr>
              <a:xfrm>
                <a:off x="-1266549" y="4095730"/>
                <a:ext cx="539121" cy="603744"/>
                <a:chOff x="-1992001" y="3974555"/>
                <a:chExt cx="539121" cy="603744"/>
              </a:xfrm>
            </p:grpSpPr>
            <p:cxnSp>
              <p:nvCxnSpPr>
                <p:cNvPr id="787" name="Straight Connector 786"/>
                <p:cNvCxnSpPr/>
                <p:nvPr/>
              </p:nvCxnSpPr>
              <p:spPr>
                <a:xfrm flipH="1">
                  <a:off x="-1828800" y="3980437"/>
                  <a:ext cx="137661" cy="423923"/>
                </a:xfrm>
                <a:prstGeom prst="line">
                  <a:avLst/>
                </a:prstGeom>
                <a:noFill/>
                <a:ln w="9525" cap="flat" cmpd="sng" algn="ctr">
                  <a:solidFill>
                    <a:srgbClr val="FFFFFF">
                      <a:lumMod val="85000"/>
                    </a:srgbClr>
                  </a:solidFill>
                  <a:prstDash val="sysDot"/>
                </a:ln>
                <a:effectLst/>
              </p:spPr>
            </p:cxnSp>
            <p:cxnSp>
              <p:nvCxnSpPr>
                <p:cNvPr id="788" name="Straight Connector 787"/>
                <p:cNvCxnSpPr/>
                <p:nvPr/>
              </p:nvCxnSpPr>
              <p:spPr>
                <a:xfrm>
                  <a:off x="-1691139" y="3974555"/>
                  <a:ext cx="238259" cy="495845"/>
                </a:xfrm>
                <a:prstGeom prst="line">
                  <a:avLst/>
                </a:prstGeom>
                <a:noFill/>
                <a:ln w="9525" cap="flat" cmpd="sng" algn="ctr">
                  <a:solidFill>
                    <a:srgbClr val="FFFFFF">
                      <a:lumMod val="85000"/>
                    </a:srgbClr>
                  </a:solidFill>
                  <a:prstDash val="sysDot"/>
                </a:ln>
                <a:effectLst/>
              </p:spPr>
            </p:cxnSp>
            <p:cxnSp>
              <p:nvCxnSpPr>
                <p:cNvPr id="789" name="Straight Connector 788"/>
                <p:cNvCxnSpPr/>
                <p:nvPr/>
              </p:nvCxnSpPr>
              <p:spPr>
                <a:xfrm flipH="1">
                  <a:off x="-1992001" y="3980437"/>
                  <a:ext cx="300863" cy="529530"/>
                </a:xfrm>
                <a:prstGeom prst="line">
                  <a:avLst/>
                </a:prstGeom>
                <a:noFill/>
                <a:ln w="9525" cap="flat" cmpd="sng" algn="ctr">
                  <a:solidFill>
                    <a:srgbClr val="FFFFFF">
                      <a:lumMod val="85000"/>
                    </a:srgbClr>
                  </a:solidFill>
                  <a:prstDash val="sysDot"/>
                </a:ln>
                <a:effectLst/>
              </p:spPr>
            </p:cxnSp>
            <p:cxnSp>
              <p:nvCxnSpPr>
                <p:cNvPr id="790" name="Straight Connector 789"/>
                <p:cNvCxnSpPr/>
                <p:nvPr/>
              </p:nvCxnSpPr>
              <p:spPr>
                <a:xfrm>
                  <a:off x="-1691139" y="3974555"/>
                  <a:ext cx="70371" cy="603744"/>
                </a:xfrm>
                <a:prstGeom prst="line">
                  <a:avLst/>
                </a:prstGeom>
                <a:noFill/>
                <a:ln w="9525" cap="flat" cmpd="sng" algn="ctr">
                  <a:solidFill>
                    <a:srgbClr val="FFFFFF">
                      <a:lumMod val="85000"/>
                    </a:srgbClr>
                  </a:solidFill>
                  <a:prstDash val="sysDot"/>
                </a:ln>
                <a:effectLst/>
              </p:spPr>
            </p:cxnSp>
          </p:grpSp>
          <p:grpSp>
            <p:nvGrpSpPr>
              <p:cNvPr id="782" name="Group 781"/>
              <p:cNvGrpSpPr/>
              <p:nvPr/>
            </p:nvGrpSpPr>
            <p:grpSpPr>
              <a:xfrm>
                <a:off x="-922601" y="3877378"/>
                <a:ext cx="561921" cy="577782"/>
                <a:chOff x="-1992001" y="3974555"/>
                <a:chExt cx="561921" cy="577782"/>
              </a:xfrm>
            </p:grpSpPr>
            <p:cxnSp>
              <p:nvCxnSpPr>
                <p:cNvPr id="783" name="Straight Connector 782"/>
                <p:cNvCxnSpPr/>
                <p:nvPr/>
              </p:nvCxnSpPr>
              <p:spPr>
                <a:xfrm flipH="1">
                  <a:off x="-1828800" y="3980437"/>
                  <a:ext cx="137661" cy="423923"/>
                </a:xfrm>
                <a:prstGeom prst="line">
                  <a:avLst/>
                </a:prstGeom>
                <a:noFill/>
                <a:ln w="9525" cap="flat" cmpd="sng" algn="ctr">
                  <a:solidFill>
                    <a:srgbClr val="FFFFFF">
                      <a:lumMod val="85000"/>
                    </a:srgbClr>
                  </a:solidFill>
                  <a:prstDash val="sysDot"/>
                </a:ln>
                <a:effectLst/>
              </p:spPr>
            </p:cxnSp>
            <p:cxnSp>
              <p:nvCxnSpPr>
                <p:cNvPr id="784" name="Straight Connector 783"/>
                <p:cNvCxnSpPr/>
                <p:nvPr/>
              </p:nvCxnSpPr>
              <p:spPr>
                <a:xfrm>
                  <a:off x="-1691139" y="3974555"/>
                  <a:ext cx="261059" cy="466022"/>
                </a:xfrm>
                <a:prstGeom prst="line">
                  <a:avLst/>
                </a:prstGeom>
                <a:noFill/>
                <a:ln w="9525" cap="flat" cmpd="sng" algn="ctr">
                  <a:solidFill>
                    <a:srgbClr val="FFFFFF">
                      <a:lumMod val="85000"/>
                    </a:srgbClr>
                  </a:solidFill>
                  <a:prstDash val="sysDot"/>
                </a:ln>
                <a:effectLst/>
              </p:spPr>
            </p:cxnSp>
            <p:cxnSp>
              <p:nvCxnSpPr>
                <p:cNvPr id="785" name="Straight Connector 784"/>
                <p:cNvCxnSpPr/>
                <p:nvPr/>
              </p:nvCxnSpPr>
              <p:spPr>
                <a:xfrm flipH="1">
                  <a:off x="-1992001" y="3980437"/>
                  <a:ext cx="300863" cy="529530"/>
                </a:xfrm>
                <a:prstGeom prst="line">
                  <a:avLst/>
                </a:prstGeom>
                <a:noFill/>
                <a:ln w="9525" cap="flat" cmpd="sng" algn="ctr">
                  <a:solidFill>
                    <a:srgbClr val="FFFFFF">
                      <a:lumMod val="85000"/>
                    </a:srgbClr>
                  </a:solidFill>
                  <a:prstDash val="sysDot"/>
                </a:ln>
                <a:effectLst/>
              </p:spPr>
            </p:cxnSp>
            <p:cxnSp>
              <p:nvCxnSpPr>
                <p:cNvPr id="786" name="Straight Connector 785"/>
                <p:cNvCxnSpPr/>
                <p:nvPr/>
              </p:nvCxnSpPr>
              <p:spPr>
                <a:xfrm>
                  <a:off x="-1691139" y="3974555"/>
                  <a:ext cx="88339" cy="577782"/>
                </a:xfrm>
                <a:prstGeom prst="line">
                  <a:avLst/>
                </a:prstGeom>
                <a:noFill/>
                <a:ln w="9525" cap="flat" cmpd="sng" algn="ctr">
                  <a:solidFill>
                    <a:srgbClr val="FFFFFF">
                      <a:lumMod val="85000"/>
                    </a:srgbClr>
                  </a:solidFill>
                  <a:prstDash val="sysDot"/>
                </a:ln>
                <a:effectLst/>
              </p:spPr>
            </p:cxnSp>
          </p:grpSp>
        </p:grpSp>
        <p:grpSp>
          <p:nvGrpSpPr>
            <p:cNvPr id="769" name="Group 298"/>
            <p:cNvGrpSpPr/>
            <p:nvPr/>
          </p:nvGrpSpPr>
          <p:grpSpPr>
            <a:xfrm>
              <a:off x="9747762" y="4835044"/>
              <a:ext cx="921037" cy="921038"/>
              <a:chOff x="1571601" y="2004307"/>
              <a:chExt cx="1655130" cy="1655132"/>
            </a:xfrm>
            <a:scene3d>
              <a:camera prst="isometricOffAxis2Top"/>
              <a:lightRig rig="threePt" dir="t"/>
            </a:scene3d>
          </p:grpSpPr>
          <p:sp>
            <p:nvSpPr>
              <p:cNvPr id="776" name="Rectangle 775"/>
              <p:cNvSpPr/>
              <p:nvPr/>
            </p:nvSpPr>
            <p:spPr>
              <a:xfrm>
                <a:off x="1571601" y="2831873"/>
                <a:ext cx="827565" cy="827566"/>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77" name="Rectangle 776"/>
              <p:cNvSpPr/>
              <p:nvPr/>
            </p:nvSpPr>
            <p:spPr>
              <a:xfrm>
                <a:off x="2399166" y="2831873"/>
                <a:ext cx="827565" cy="827566"/>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78" name="Rectangle 777"/>
              <p:cNvSpPr/>
              <p:nvPr/>
            </p:nvSpPr>
            <p:spPr>
              <a:xfrm>
                <a:off x="1571601" y="2004307"/>
                <a:ext cx="827565" cy="827566"/>
              </a:xfrm>
              <a:prstGeom prst="rect">
                <a:avLst/>
              </a:prstGeom>
              <a:solidFill>
                <a:srgbClr val="738AC8">
                  <a:lumMod val="75000"/>
                  <a:alpha val="6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79" name="Rectangle 778"/>
              <p:cNvSpPr/>
              <p:nvPr/>
            </p:nvSpPr>
            <p:spPr>
              <a:xfrm>
                <a:off x="2399166" y="2004307"/>
                <a:ext cx="827565" cy="827566"/>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770" name="Group 769"/>
            <p:cNvGrpSpPr/>
            <p:nvPr/>
          </p:nvGrpSpPr>
          <p:grpSpPr>
            <a:xfrm>
              <a:off x="9920452" y="5017997"/>
              <a:ext cx="589250" cy="369681"/>
              <a:chOff x="-1681665" y="3419261"/>
              <a:chExt cx="1058898" cy="664325"/>
            </a:xfrm>
          </p:grpSpPr>
          <p:cxnSp>
            <p:nvCxnSpPr>
              <p:cNvPr id="772" name="Straight Connector 771"/>
              <p:cNvCxnSpPr/>
              <p:nvPr/>
            </p:nvCxnSpPr>
            <p:spPr>
              <a:xfrm flipH="1">
                <a:off x="-1371317" y="3426228"/>
                <a:ext cx="227205" cy="347022"/>
              </a:xfrm>
              <a:prstGeom prst="line">
                <a:avLst/>
              </a:prstGeom>
              <a:noFill/>
              <a:ln w="9525" cap="flat" cmpd="sng" algn="ctr">
                <a:solidFill>
                  <a:srgbClr val="FFFFFF">
                    <a:lumMod val="85000"/>
                  </a:srgbClr>
                </a:solidFill>
                <a:prstDash val="sysDot"/>
              </a:ln>
              <a:effectLst/>
            </p:spPr>
          </p:cxnSp>
          <p:cxnSp>
            <p:nvCxnSpPr>
              <p:cNvPr id="773" name="Straight Connector 772"/>
              <p:cNvCxnSpPr/>
              <p:nvPr/>
            </p:nvCxnSpPr>
            <p:spPr>
              <a:xfrm>
                <a:off x="-1144112" y="3419261"/>
                <a:ext cx="521345" cy="457433"/>
              </a:xfrm>
              <a:prstGeom prst="line">
                <a:avLst/>
              </a:prstGeom>
              <a:noFill/>
              <a:ln w="9525" cap="flat" cmpd="sng" algn="ctr">
                <a:solidFill>
                  <a:srgbClr val="FFFFFF">
                    <a:lumMod val="85000"/>
                  </a:srgbClr>
                </a:solidFill>
                <a:prstDash val="sysDot"/>
              </a:ln>
              <a:effectLst/>
            </p:spPr>
          </p:cxnSp>
          <p:cxnSp>
            <p:nvCxnSpPr>
              <p:cNvPr id="774" name="Straight Connector 773"/>
              <p:cNvCxnSpPr/>
              <p:nvPr/>
            </p:nvCxnSpPr>
            <p:spPr>
              <a:xfrm flipH="1">
                <a:off x="-1681665" y="3426228"/>
                <a:ext cx="537553" cy="540143"/>
              </a:xfrm>
              <a:prstGeom prst="line">
                <a:avLst/>
              </a:prstGeom>
              <a:noFill/>
              <a:ln w="9525" cap="flat" cmpd="sng" algn="ctr">
                <a:solidFill>
                  <a:srgbClr val="FFFFFF">
                    <a:lumMod val="85000"/>
                  </a:srgbClr>
                </a:solidFill>
                <a:prstDash val="sysDot"/>
              </a:ln>
              <a:effectLst/>
            </p:spPr>
          </p:cxnSp>
          <p:cxnSp>
            <p:nvCxnSpPr>
              <p:cNvPr id="775" name="Straight Connector 774"/>
              <p:cNvCxnSpPr/>
              <p:nvPr/>
            </p:nvCxnSpPr>
            <p:spPr>
              <a:xfrm>
                <a:off x="-1144112" y="3419261"/>
                <a:ext cx="166699" cy="664325"/>
              </a:xfrm>
              <a:prstGeom prst="line">
                <a:avLst/>
              </a:prstGeom>
              <a:noFill/>
              <a:ln w="9525" cap="flat" cmpd="sng" algn="ctr">
                <a:solidFill>
                  <a:srgbClr val="FFFFFF">
                    <a:lumMod val="85000"/>
                  </a:srgbClr>
                </a:solidFill>
                <a:prstDash val="sysDot"/>
              </a:ln>
              <a:effectLst/>
            </p:spPr>
          </p:cxnSp>
        </p:grpSp>
        <p:sp>
          <p:nvSpPr>
            <p:cNvPr id="771" name="Rectangle 770"/>
            <p:cNvSpPr/>
            <p:nvPr/>
          </p:nvSpPr>
          <p:spPr>
            <a:xfrm>
              <a:off x="9747762" y="4581360"/>
              <a:ext cx="921039" cy="921039"/>
            </a:xfrm>
            <a:prstGeom prst="rect">
              <a:avLst/>
            </a:prstGeom>
            <a:solidFill>
              <a:srgbClr val="5FA326">
                <a:alpha val="69804"/>
              </a:srgbClr>
            </a:solidFill>
            <a:ln w="19050" cap="flat" cmpd="sng" algn="ctr">
              <a:solidFill>
                <a:srgbClr val="4E5B6F">
                  <a:lumMod val="50000"/>
                </a:srgbClr>
              </a:solidFill>
              <a:prstDash val="solid"/>
            </a:ln>
            <a:effectLst/>
            <a:scene3d>
              <a:camera prst="isometricOffAxis2To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808" name="Group 807"/>
          <p:cNvGrpSpPr/>
          <p:nvPr/>
        </p:nvGrpSpPr>
        <p:grpSpPr>
          <a:xfrm>
            <a:off x="2339778" y="2609810"/>
            <a:ext cx="2081411" cy="780994"/>
            <a:chOff x="1719912" y="2042882"/>
            <a:chExt cx="2081411" cy="780994"/>
          </a:xfrm>
        </p:grpSpPr>
        <p:sp>
          <p:nvSpPr>
            <p:cNvPr id="702" name="TextBox 701"/>
            <p:cNvSpPr txBox="1"/>
            <p:nvPr/>
          </p:nvSpPr>
          <p:spPr>
            <a:xfrm>
              <a:off x="1719912" y="2042882"/>
              <a:ext cx="2081411" cy="490006"/>
            </a:xfrm>
            <a:prstGeom prst="rect">
              <a:avLst/>
            </a:prstGeom>
            <a:gradFill flip="none" rotWithShape="1">
              <a:gsLst>
                <a:gs pos="0">
                  <a:srgbClr val="FF9933">
                    <a:shade val="51000"/>
                    <a:satMod val="130000"/>
                  </a:srgbClr>
                </a:gs>
                <a:gs pos="80000">
                  <a:srgbClr val="FF9933">
                    <a:shade val="93000"/>
                    <a:satMod val="130000"/>
                  </a:srgbClr>
                </a:gs>
                <a:gs pos="100000">
                  <a:srgbClr val="FF9933">
                    <a:shade val="94000"/>
                    <a:satMod val="135000"/>
                  </a:srgbClr>
                </a:gs>
              </a:gsLst>
              <a:lin ang="5400000" scaled="1"/>
              <a:tileRect/>
            </a:gradFill>
            <a:ln w="9525" cap="flat" cmpd="sng" algn="ctr">
              <a:solidFill>
                <a:srgbClr val="FF9933">
                  <a:shade val="95000"/>
                  <a:satMod val="105000"/>
                </a:srgbClr>
              </a:solidFill>
              <a:prstDash val="solid"/>
            </a:ln>
            <a:effectLst>
              <a:outerShdw blurRad="40000" dist="23000" dir="5400000" rotWithShape="0">
                <a:srgbClr val="000000">
                  <a:alpha val="35000"/>
                </a:srgbClr>
              </a:outerShdw>
            </a:effectLst>
          </p:spPr>
          <p:txBody>
            <a:bodyPr wrap="squar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smtClean="0">
                  <a:ln>
                    <a:noFill/>
                  </a:ln>
                  <a:solidFill>
                    <a:sysClr val="windowText" lastClr="000000"/>
                  </a:solidFill>
                  <a:effectLst/>
                  <a:uLnTx/>
                  <a:uFillTx/>
                  <a:latin typeface="Calibri" pitchFamily="34" charset="0"/>
                  <a:ea typeface="+mn-ea"/>
                  <a:cs typeface="Calibri" pitchFamily="34" charset="0"/>
                </a:rPr>
                <a:t>Voxelize</a:t>
              </a:r>
              <a:r>
                <a:rPr kumimoji="0" lang="en-US" sz="1600" b="1" i="0" u="none" strike="noStrike" kern="0" cap="none" spc="0" normalizeH="0" baseline="0" noProof="0" dirty="0" smtClean="0">
                  <a:ln>
                    <a:noFill/>
                  </a:ln>
                  <a:solidFill>
                    <a:sysClr val="windowText" lastClr="000000"/>
                  </a:solidFill>
                  <a:effectLst/>
                  <a:uLnTx/>
                  <a:uFillTx/>
                  <a:latin typeface="Calibri" pitchFamily="34" charset="0"/>
                  <a:ea typeface="+mn-ea"/>
                  <a:cs typeface="Calibri" pitchFamily="34" charset="0"/>
                </a:rPr>
                <a:t> Mesh at level resolution</a:t>
              </a:r>
              <a:endParaRPr kumimoji="0" lang="en-US" sz="1600" b="1" i="0" u="none" strike="noStrike" kern="0" cap="none" spc="0" normalizeH="0" baseline="0" noProof="0" dirty="0">
                <a:ln>
                  <a:noFill/>
                </a:ln>
                <a:solidFill>
                  <a:sysClr val="windowText" lastClr="000000"/>
                </a:solidFill>
                <a:effectLst/>
                <a:uLnTx/>
                <a:uFillTx/>
                <a:latin typeface="Calibri" pitchFamily="34" charset="0"/>
                <a:ea typeface="+mn-ea"/>
                <a:cs typeface="Calibri" pitchFamily="34" charset="0"/>
              </a:endParaRPr>
            </a:p>
          </p:txBody>
        </p:sp>
        <p:sp>
          <p:nvSpPr>
            <p:cNvPr id="807" name="TextBox 806"/>
            <p:cNvSpPr txBox="1"/>
            <p:nvPr/>
          </p:nvSpPr>
          <p:spPr>
            <a:xfrm>
              <a:off x="1719912" y="2532888"/>
              <a:ext cx="2081411" cy="290988"/>
            </a:xfrm>
            <a:prstGeom prst="rect">
              <a:avLst/>
            </a:prstGeom>
            <a:ln/>
          </p:spPr>
          <p:style>
            <a:lnRef idx="1">
              <a:schemeClr val="dk1"/>
            </a:lnRef>
            <a:fillRef idx="2">
              <a:schemeClr val="dk1"/>
            </a:fillRef>
            <a:effectRef idx="1">
              <a:schemeClr val="dk1"/>
            </a:effectRef>
            <a:fontRef idx="minor">
              <a:schemeClr val="dk1"/>
            </a:fontRef>
          </p:style>
          <p:txBody>
            <a:bodyPr wrap="squar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i="1" kern="0" dirty="0">
                  <a:solidFill>
                    <a:sysClr val="windowText" lastClr="000000"/>
                  </a:solidFill>
                  <a:latin typeface="Calibri" pitchFamily="34" charset="0"/>
                  <a:cs typeface="Calibri" pitchFamily="34" charset="0"/>
                </a:rPr>
                <a:t>Tag </a:t>
              </a:r>
              <a:r>
                <a:rPr lang="en-US" sz="1600" b="1" i="1" kern="0" dirty="0" err="1">
                  <a:solidFill>
                    <a:sysClr val="windowText" lastClr="000000"/>
                  </a:solidFill>
                  <a:latin typeface="Calibri" pitchFamily="34" charset="0"/>
                  <a:cs typeface="Calibri" pitchFamily="34" charset="0"/>
                </a:rPr>
                <a:t>octree</a:t>
              </a:r>
              <a:r>
                <a:rPr lang="en-US" sz="1600" b="1" i="1" kern="0" dirty="0">
                  <a:solidFill>
                    <a:sysClr val="windowText" lastClr="000000"/>
                  </a:solidFill>
                  <a:latin typeface="Calibri" pitchFamily="34" charset="0"/>
                  <a:cs typeface="Calibri" pitchFamily="34" charset="0"/>
                </a:rPr>
                <a:t> nodes</a:t>
              </a:r>
            </a:p>
          </p:txBody>
        </p:sp>
      </p:grpSp>
      <p:grpSp>
        <p:nvGrpSpPr>
          <p:cNvPr id="810" name="Group 809"/>
          <p:cNvGrpSpPr/>
          <p:nvPr/>
        </p:nvGrpSpPr>
        <p:grpSpPr>
          <a:xfrm>
            <a:off x="8999013" y="-105995"/>
            <a:ext cx="1859073" cy="2272743"/>
            <a:chOff x="7949669" y="-14555"/>
            <a:chExt cx="1859073" cy="2272743"/>
          </a:xfrm>
        </p:grpSpPr>
        <p:grpSp>
          <p:nvGrpSpPr>
            <p:cNvPr id="811" name="Group 185"/>
            <p:cNvGrpSpPr/>
            <p:nvPr/>
          </p:nvGrpSpPr>
          <p:grpSpPr>
            <a:xfrm>
              <a:off x="7949670" y="1058943"/>
              <a:ext cx="1199248" cy="1199245"/>
              <a:chOff x="1571597" y="3030017"/>
              <a:chExt cx="1655139" cy="1655134"/>
            </a:xfrm>
            <a:solidFill>
              <a:srgbClr val="738AC8">
                <a:lumMod val="75000"/>
                <a:alpha val="50000"/>
              </a:srgbClr>
            </a:solidFill>
            <a:scene3d>
              <a:camera prst="isometricOffAxis2Top"/>
              <a:lightRig rig="threePt" dir="t"/>
            </a:scene3d>
          </p:grpSpPr>
          <p:sp>
            <p:nvSpPr>
              <p:cNvPr id="902" name="Rectangle 901"/>
              <p:cNvSpPr/>
              <p:nvPr/>
            </p:nvSpPr>
            <p:spPr>
              <a:xfrm>
                <a:off x="1985381" y="4478259"/>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03" name="Rectangle 902"/>
              <p:cNvSpPr/>
              <p:nvPr/>
            </p:nvSpPr>
            <p:spPr>
              <a:xfrm>
                <a:off x="2192273" y="4478259"/>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04" name="Rectangle 903"/>
              <p:cNvSpPr/>
              <p:nvPr/>
            </p:nvSpPr>
            <p:spPr>
              <a:xfrm>
                <a:off x="1985381" y="4271369"/>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05" name="Rectangle 904"/>
              <p:cNvSpPr/>
              <p:nvPr/>
            </p:nvSpPr>
            <p:spPr>
              <a:xfrm>
                <a:off x="2192273" y="4271369"/>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06" name="Rectangle 905"/>
              <p:cNvSpPr/>
              <p:nvPr/>
            </p:nvSpPr>
            <p:spPr>
              <a:xfrm>
                <a:off x="1571597" y="4064477"/>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07" name="Rectangle 906"/>
              <p:cNvSpPr/>
              <p:nvPr/>
            </p:nvSpPr>
            <p:spPr>
              <a:xfrm>
                <a:off x="1778489" y="4064477"/>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08" name="Rectangle 907"/>
              <p:cNvSpPr/>
              <p:nvPr/>
            </p:nvSpPr>
            <p:spPr>
              <a:xfrm>
                <a:off x="1571597" y="3857586"/>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09" name="Rectangle 908"/>
              <p:cNvSpPr/>
              <p:nvPr/>
            </p:nvSpPr>
            <p:spPr>
              <a:xfrm>
                <a:off x="1778489" y="3857586"/>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10" name="Rectangle 39"/>
              <p:cNvSpPr/>
              <p:nvPr/>
            </p:nvSpPr>
            <p:spPr>
              <a:xfrm>
                <a:off x="1985381" y="4064477"/>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11" name="Rectangle 40"/>
              <p:cNvSpPr/>
              <p:nvPr/>
            </p:nvSpPr>
            <p:spPr>
              <a:xfrm>
                <a:off x="2192273" y="4064476"/>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12" name="Rectangle 41"/>
              <p:cNvSpPr/>
              <p:nvPr/>
            </p:nvSpPr>
            <p:spPr>
              <a:xfrm>
                <a:off x="1985381" y="3857586"/>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13" name="Rectangle 42"/>
              <p:cNvSpPr/>
              <p:nvPr/>
            </p:nvSpPr>
            <p:spPr>
              <a:xfrm>
                <a:off x="2192273" y="3857584"/>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14" name="Rectangle 913"/>
              <p:cNvSpPr/>
              <p:nvPr/>
            </p:nvSpPr>
            <p:spPr>
              <a:xfrm>
                <a:off x="2812948" y="4478259"/>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15" name="Rectangle 914"/>
              <p:cNvSpPr/>
              <p:nvPr/>
            </p:nvSpPr>
            <p:spPr>
              <a:xfrm>
                <a:off x="3019840" y="4478259"/>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16" name="Rectangle 915"/>
              <p:cNvSpPr/>
              <p:nvPr/>
            </p:nvSpPr>
            <p:spPr>
              <a:xfrm>
                <a:off x="2812948" y="4271369"/>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17" name="Rectangle 916"/>
              <p:cNvSpPr/>
              <p:nvPr/>
            </p:nvSpPr>
            <p:spPr>
              <a:xfrm>
                <a:off x="3019840" y="4271369"/>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18" name="Rectangle 917"/>
              <p:cNvSpPr/>
              <p:nvPr/>
            </p:nvSpPr>
            <p:spPr>
              <a:xfrm>
                <a:off x="2399164" y="4064477"/>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19" name="Rectangle 918"/>
              <p:cNvSpPr/>
              <p:nvPr/>
            </p:nvSpPr>
            <p:spPr>
              <a:xfrm>
                <a:off x="2606056" y="4064477"/>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20" name="Rectangle 919"/>
              <p:cNvSpPr/>
              <p:nvPr/>
            </p:nvSpPr>
            <p:spPr>
              <a:xfrm>
                <a:off x="2399164" y="3857586"/>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21" name="Rectangle 920"/>
              <p:cNvSpPr/>
              <p:nvPr/>
            </p:nvSpPr>
            <p:spPr>
              <a:xfrm>
                <a:off x="2606056" y="3857586"/>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22" name="Rectangle 921"/>
              <p:cNvSpPr/>
              <p:nvPr/>
            </p:nvSpPr>
            <p:spPr>
              <a:xfrm>
                <a:off x="2192270" y="3650692"/>
                <a:ext cx="206891"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23" name="Rectangle 922"/>
              <p:cNvSpPr/>
              <p:nvPr/>
            </p:nvSpPr>
            <p:spPr>
              <a:xfrm>
                <a:off x="2192270" y="3443802"/>
                <a:ext cx="206891"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24" name="Rectangle 923"/>
              <p:cNvSpPr/>
              <p:nvPr/>
            </p:nvSpPr>
            <p:spPr>
              <a:xfrm>
                <a:off x="2399168" y="3650692"/>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25" name="Rectangle 924"/>
              <p:cNvSpPr/>
              <p:nvPr/>
            </p:nvSpPr>
            <p:spPr>
              <a:xfrm>
                <a:off x="2606060" y="3650692"/>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26" name="Rectangle 925"/>
              <p:cNvSpPr/>
              <p:nvPr/>
            </p:nvSpPr>
            <p:spPr>
              <a:xfrm>
                <a:off x="2399168" y="3443802"/>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27" name="Rectangle 926"/>
              <p:cNvSpPr/>
              <p:nvPr/>
            </p:nvSpPr>
            <p:spPr>
              <a:xfrm>
                <a:off x="2606060" y="3443802"/>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28" name="Rectangle 927"/>
              <p:cNvSpPr/>
              <p:nvPr/>
            </p:nvSpPr>
            <p:spPr>
              <a:xfrm>
                <a:off x="2812952" y="3650692"/>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29" name="Rectangle 928"/>
              <p:cNvSpPr/>
              <p:nvPr/>
            </p:nvSpPr>
            <p:spPr>
              <a:xfrm>
                <a:off x="3019844" y="3650692"/>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30" name="Rectangle 929"/>
              <p:cNvSpPr/>
              <p:nvPr/>
            </p:nvSpPr>
            <p:spPr>
              <a:xfrm>
                <a:off x="2812952" y="3443802"/>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31" name="Rectangle 930"/>
              <p:cNvSpPr/>
              <p:nvPr/>
            </p:nvSpPr>
            <p:spPr>
              <a:xfrm>
                <a:off x="3019844" y="3443802"/>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32" name="Rectangle 931"/>
              <p:cNvSpPr/>
              <p:nvPr/>
            </p:nvSpPr>
            <p:spPr>
              <a:xfrm>
                <a:off x="2812952" y="3236910"/>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33" name="Rectangle 932"/>
              <p:cNvSpPr/>
              <p:nvPr/>
            </p:nvSpPr>
            <p:spPr>
              <a:xfrm>
                <a:off x="3019844" y="3236909"/>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34" name="Rectangle 933"/>
              <p:cNvSpPr/>
              <p:nvPr/>
            </p:nvSpPr>
            <p:spPr>
              <a:xfrm>
                <a:off x="2812952" y="3030019"/>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35" name="Rectangle 934"/>
              <p:cNvSpPr/>
              <p:nvPr/>
            </p:nvSpPr>
            <p:spPr>
              <a:xfrm>
                <a:off x="3019844" y="3030017"/>
                <a:ext cx="206892" cy="206892"/>
              </a:xfrm>
              <a:prstGeom prst="rect">
                <a:avLst/>
              </a:prstGeom>
              <a:grp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812" name="Group 811"/>
            <p:cNvGrpSpPr/>
            <p:nvPr/>
          </p:nvGrpSpPr>
          <p:grpSpPr>
            <a:xfrm>
              <a:off x="7968537" y="1231155"/>
              <a:ext cx="1269864" cy="662310"/>
              <a:chOff x="-1965960" y="4353875"/>
              <a:chExt cx="1752600" cy="914085"/>
            </a:xfrm>
          </p:grpSpPr>
          <p:grpSp>
            <p:nvGrpSpPr>
              <p:cNvPr id="862" name="Group 861"/>
              <p:cNvGrpSpPr/>
              <p:nvPr/>
            </p:nvGrpSpPr>
            <p:grpSpPr>
              <a:xfrm>
                <a:off x="-1762760" y="4582475"/>
                <a:ext cx="274320" cy="558485"/>
                <a:chOff x="-1762760" y="4582475"/>
                <a:chExt cx="274320" cy="558485"/>
              </a:xfrm>
            </p:grpSpPr>
            <p:cxnSp>
              <p:nvCxnSpPr>
                <p:cNvPr id="898" name="Straight Connector 897"/>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899" name="Straight Connector 898"/>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900" name="Straight Connector 899"/>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901" name="Straight Connector 900"/>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863" name="Group 862"/>
              <p:cNvGrpSpPr/>
              <p:nvPr/>
            </p:nvGrpSpPr>
            <p:grpSpPr>
              <a:xfrm>
                <a:off x="-1965960" y="4409755"/>
                <a:ext cx="274320" cy="558485"/>
                <a:chOff x="-1762760" y="4582475"/>
                <a:chExt cx="274320" cy="558485"/>
              </a:xfrm>
            </p:grpSpPr>
            <p:cxnSp>
              <p:nvCxnSpPr>
                <p:cNvPr id="894" name="Straight Connector 893"/>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895" name="Straight Connector 894"/>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896" name="Straight Connector 895"/>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897" name="Straight Connector 896"/>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864" name="Group 863"/>
              <p:cNvGrpSpPr/>
              <p:nvPr/>
            </p:nvGrpSpPr>
            <p:grpSpPr>
              <a:xfrm>
                <a:off x="-1590040" y="4470715"/>
                <a:ext cx="274320" cy="558485"/>
                <a:chOff x="-1762760" y="4582475"/>
                <a:chExt cx="274320" cy="558485"/>
              </a:xfrm>
            </p:grpSpPr>
            <p:cxnSp>
              <p:nvCxnSpPr>
                <p:cNvPr id="890" name="Straight Connector 889"/>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891" name="Straight Connector 890"/>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892" name="Straight Connector 891"/>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893" name="Straight Connector 892"/>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865" name="Group 864"/>
              <p:cNvGrpSpPr/>
              <p:nvPr/>
            </p:nvGrpSpPr>
            <p:grpSpPr>
              <a:xfrm>
                <a:off x="-1031240" y="4709475"/>
                <a:ext cx="274320" cy="558485"/>
                <a:chOff x="-1762760" y="4582475"/>
                <a:chExt cx="274320" cy="558485"/>
              </a:xfrm>
            </p:grpSpPr>
            <p:cxnSp>
              <p:nvCxnSpPr>
                <p:cNvPr id="886" name="Straight Connector 885"/>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887" name="Straight Connector 886"/>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888" name="Straight Connector 887"/>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889" name="Straight Connector 888"/>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866" name="Group 865"/>
              <p:cNvGrpSpPr/>
              <p:nvPr/>
            </p:nvGrpSpPr>
            <p:grpSpPr>
              <a:xfrm>
                <a:off x="-1244600" y="4531675"/>
                <a:ext cx="274320" cy="558485"/>
                <a:chOff x="-1762760" y="4582475"/>
                <a:chExt cx="274320" cy="558485"/>
              </a:xfrm>
            </p:grpSpPr>
            <p:cxnSp>
              <p:nvCxnSpPr>
                <p:cNvPr id="882" name="Straight Connector 881"/>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883" name="Straight Connector 882"/>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884" name="Straight Connector 883"/>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885" name="Straight Connector 884"/>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867" name="Group 866"/>
              <p:cNvGrpSpPr/>
              <p:nvPr/>
            </p:nvGrpSpPr>
            <p:grpSpPr>
              <a:xfrm>
                <a:off x="-1046480" y="4419915"/>
                <a:ext cx="274320" cy="558485"/>
                <a:chOff x="-1762760" y="4582475"/>
                <a:chExt cx="274320" cy="558485"/>
              </a:xfrm>
            </p:grpSpPr>
            <p:cxnSp>
              <p:nvCxnSpPr>
                <p:cNvPr id="878" name="Straight Connector 877"/>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879" name="Straight Connector 878"/>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880" name="Straight Connector 879"/>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881" name="Straight Connector 880"/>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868" name="Group 867"/>
              <p:cNvGrpSpPr/>
              <p:nvPr/>
            </p:nvGrpSpPr>
            <p:grpSpPr>
              <a:xfrm>
                <a:off x="-665480" y="4455475"/>
                <a:ext cx="274320" cy="558485"/>
                <a:chOff x="-1762760" y="4582475"/>
                <a:chExt cx="274320" cy="558485"/>
              </a:xfrm>
            </p:grpSpPr>
            <p:cxnSp>
              <p:nvCxnSpPr>
                <p:cNvPr id="874" name="Straight Connector 873"/>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875" name="Straight Connector 874"/>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876" name="Straight Connector 875"/>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877" name="Straight Connector 876"/>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869" name="Group 868"/>
              <p:cNvGrpSpPr/>
              <p:nvPr/>
            </p:nvGrpSpPr>
            <p:grpSpPr>
              <a:xfrm>
                <a:off x="-487680" y="4353875"/>
                <a:ext cx="274320" cy="558485"/>
                <a:chOff x="-1762760" y="4582475"/>
                <a:chExt cx="274320" cy="558485"/>
              </a:xfrm>
            </p:grpSpPr>
            <p:cxnSp>
              <p:nvCxnSpPr>
                <p:cNvPr id="870" name="Straight Connector 869"/>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871" name="Straight Connector 870"/>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872" name="Straight Connector 871"/>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873" name="Straight Connector 872"/>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grpSp>
          <p:nvGrpSpPr>
            <p:cNvPr id="813" name="Group 256"/>
            <p:cNvGrpSpPr/>
            <p:nvPr/>
          </p:nvGrpSpPr>
          <p:grpSpPr>
            <a:xfrm>
              <a:off x="7949674" y="689228"/>
              <a:ext cx="1199245" cy="1199245"/>
              <a:chOff x="1571604" y="2519756"/>
              <a:chExt cx="1655135" cy="1655135"/>
            </a:xfrm>
            <a:scene3d>
              <a:camera prst="isometricOffAxis2Top"/>
              <a:lightRig rig="threePt" dir="t"/>
            </a:scene3d>
          </p:grpSpPr>
          <p:sp>
            <p:nvSpPr>
              <p:cNvPr id="846" name="Rectangle 845"/>
              <p:cNvSpPr/>
              <p:nvPr/>
            </p:nvSpPr>
            <p:spPr>
              <a:xfrm>
                <a:off x="1571604" y="3761107"/>
                <a:ext cx="413784" cy="413784"/>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47" name="Rectangle 846"/>
              <p:cNvSpPr/>
              <p:nvPr/>
            </p:nvSpPr>
            <p:spPr>
              <a:xfrm>
                <a:off x="1985388" y="3761107"/>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48" name="Rectangle 847"/>
              <p:cNvSpPr/>
              <p:nvPr/>
            </p:nvSpPr>
            <p:spPr>
              <a:xfrm>
                <a:off x="1571604" y="3347323"/>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49" name="Rectangle 848"/>
              <p:cNvSpPr/>
              <p:nvPr/>
            </p:nvSpPr>
            <p:spPr>
              <a:xfrm>
                <a:off x="1985388" y="3347323"/>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50" name="Rectangle 849"/>
              <p:cNvSpPr/>
              <p:nvPr/>
            </p:nvSpPr>
            <p:spPr>
              <a:xfrm>
                <a:off x="2399171" y="3761107"/>
                <a:ext cx="413784" cy="413784"/>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51" name="Rectangle 850"/>
              <p:cNvSpPr/>
              <p:nvPr/>
            </p:nvSpPr>
            <p:spPr>
              <a:xfrm>
                <a:off x="2812955" y="3761107"/>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52" name="Rectangle 851"/>
              <p:cNvSpPr/>
              <p:nvPr/>
            </p:nvSpPr>
            <p:spPr>
              <a:xfrm>
                <a:off x="2399171" y="3347323"/>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53" name="Rectangle 852"/>
              <p:cNvSpPr/>
              <p:nvPr/>
            </p:nvSpPr>
            <p:spPr>
              <a:xfrm>
                <a:off x="2812955" y="3347323"/>
                <a:ext cx="413784" cy="413784"/>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54" name="Rectangle 853"/>
              <p:cNvSpPr/>
              <p:nvPr/>
            </p:nvSpPr>
            <p:spPr>
              <a:xfrm>
                <a:off x="1571604" y="2933540"/>
                <a:ext cx="413784" cy="413784"/>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55" name="Rectangle 854"/>
              <p:cNvSpPr/>
              <p:nvPr/>
            </p:nvSpPr>
            <p:spPr>
              <a:xfrm>
                <a:off x="1985388" y="2933540"/>
                <a:ext cx="413784" cy="413784"/>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56" name="Rectangle 855"/>
              <p:cNvSpPr/>
              <p:nvPr/>
            </p:nvSpPr>
            <p:spPr>
              <a:xfrm>
                <a:off x="1571604" y="2519756"/>
                <a:ext cx="413784" cy="413784"/>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57" name="Rectangle 856"/>
              <p:cNvSpPr/>
              <p:nvPr/>
            </p:nvSpPr>
            <p:spPr>
              <a:xfrm>
                <a:off x="1985388" y="2519756"/>
                <a:ext cx="413784" cy="413784"/>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58" name="Rectangle 857"/>
              <p:cNvSpPr/>
              <p:nvPr/>
            </p:nvSpPr>
            <p:spPr>
              <a:xfrm>
                <a:off x="2399171" y="2933540"/>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59" name="Rectangle 858"/>
              <p:cNvSpPr/>
              <p:nvPr/>
            </p:nvSpPr>
            <p:spPr>
              <a:xfrm>
                <a:off x="2812955" y="2933540"/>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60" name="Rectangle 859"/>
              <p:cNvSpPr/>
              <p:nvPr/>
            </p:nvSpPr>
            <p:spPr>
              <a:xfrm>
                <a:off x="2399171" y="2519756"/>
                <a:ext cx="413784" cy="413784"/>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61" name="Rectangle 860"/>
              <p:cNvSpPr/>
              <p:nvPr/>
            </p:nvSpPr>
            <p:spPr>
              <a:xfrm>
                <a:off x="2812955" y="2519756"/>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814" name="Group 813"/>
            <p:cNvGrpSpPr/>
            <p:nvPr/>
          </p:nvGrpSpPr>
          <p:grpSpPr>
            <a:xfrm>
              <a:off x="7949669" y="885903"/>
              <a:ext cx="1181990" cy="595657"/>
              <a:chOff x="-1992001" y="3877378"/>
              <a:chExt cx="1631321" cy="822096"/>
            </a:xfrm>
          </p:grpSpPr>
          <p:grpSp>
            <p:nvGrpSpPr>
              <p:cNvPr id="831" name="Group 830"/>
              <p:cNvGrpSpPr/>
              <p:nvPr/>
            </p:nvGrpSpPr>
            <p:grpSpPr>
              <a:xfrm>
                <a:off x="-1992001" y="3974555"/>
                <a:ext cx="539121" cy="603744"/>
                <a:chOff x="-1992001" y="3974555"/>
                <a:chExt cx="539121" cy="603744"/>
              </a:xfrm>
            </p:grpSpPr>
            <p:cxnSp>
              <p:nvCxnSpPr>
                <p:cNvPr id="842" name="Straight Connector 841"/>
                <p:cNvCxnSpPr/>
                <p:nvPr/>
              </p:nvCxnSpPr>
              <p:spPr>
                <a:xfrm flipH="1">
                  <a:off x="-1828800" y="3980437"/>
                  <a:ext cx="137661" cy="423923"/>
                </a:xfrm>
                <a:prstGeom prst="line">
                  <a:avLst/>
                </a:prstGeom>
                <a:noFill/>
                <a:ln w="9525" cap="flat" cmpd="sng" algn="ctr">
                  <a:solidFill>
                    <a:srgbClr val="FFFFFF">
                      <a:lumMod val="85000"/>
                    </a:srgbClr>
                  </a:solidFill>
                  <a:prstDash val="sysDot"/>
                </a:ln>
                <a:effectLst/>
              </p:spPr>
            </p:cxnSp>
            <p:cxnSp>
              <p:nvCxnSpPr>
                <p:cNvPr id="843" name="Straight Connector 842"/>
                <p:cNvCxnSpPr/>
                <p:nvPr/>
              </p:nvCxnSpPr>
              <p:spPr>
                <a:xfrm>
                  <a:off x="-1691139" y="3974555"/>
                  <a:ext cx="238259" cy="495845"/>
                </a:xfrm>
                <a:prstGeom prst="line">
                  <a:avLst/>
                </a:prstGeom>
                <a:noFill/>
                <a:ln w="9525" cap="flat" cmpd="sng" algn="ctr">
                  <a:solidFill>
                    <a:srgbClr val="FFFFFF">
                      <a:lumMod val="85000"/>
                    </a:srgbClr>
                  </a:solidFill>
                  <a:prstDash val="sysDot"/>
                </a:ln>
                <a:effectLst/>
              </p:spPr>
            </p:cxnSp>
            <p:cxnSp>
              <p:nvCxnSpPr>
                <p:cNvPr id="844" name="Straight Connector 843"/>
                <p:cNvCxnSpPr/>
                <p:nvPr/>
              </p:nvCxnSpPr>
              <p:spPr>
                <a:xfrm flipH="1">
                  <a:off x="-1992001" y="3980437"/>
                  <a:ext cx="300863" cy="529530"/>
                </a:xfrm>
                <a:prstGeom prst="line">
                  <a:avLst/>
                </a:prstGeom>
                <a:noFill/>
                <a:ln w="9525" cap="flat" cmpd="sng" algn="ctr">
                  <a:solidFill>
                    <a:srgbClr val="FFFFFF">
                      <a:lumMod val="85000"/>
                    </a:srgbClr>
                  </a:solidFill>
                  <a:prstDash val="sysDot"/>
                </a:ln>
                <a:effectLst/>
              </p:spPr>
            </p:cxnSp>
            <p:cxnSp>
              <p:nvCxnSpPr>
                <p:cNvPr id="845" name="Straight Connector 844"/>
                <p:cNvCxnSpPr/>
                <p:nvPr/>
              </p:nvCxnSpPr>
              <p:spPr>
                <a:xfrm>
                  <a:off x="-1691139" y="3974555"/>
                  <a:ext cx="70371" cy="603744"/>
                </a:xfrm>
                <a:prstGeom prst="line">
                  <a:avLst/>
                </a:prstGeom>
                <a:noFill/>
                <a:ln w="9525" cap="flat" cmpd="sng" algn="ctr">
                  <a:solidFill>
                    <a:srgbClr val="FFFFFF">
                      <a:lumMod val="85000"/>
                    </a:srgbClr>
                  </a:solidFill>
                  <a:prstDash val="sysDot"/>
                </a:ln>
                <a:effectLst/>
              </p:spPr>
            </p:cxnSp>
          </p:grpSp>
          <p:grpSp>
            <p:nvGrpSpPr>
              <p:cNvPr id="832" name="Group 831"/>
              <p:cNvGrpSpPr/>
              <p:nvPr/>
            </p:nvGrpSpPr>
            <p:grpSpPr>
              <a:xfrm>
                <a:off x="-1266549" y="4095730"/>
                <a:ext cx="539121" cy="603744"/>
                <a:chOff x="-1992001" y="3974555"/>
                <a:chExt cx="539121" cy="603744"/>
              </a:xfrm>
            </p:grpSpPr>
            <p:cxnSp>
              <p:nvCxnSpPr>
                <p:cNvPr id="838" name="Straight Connector 837"/>
                <p:cNvCxnSpPr/>
                <p:nvPr/>
              </p:nvCxnSpPr>
              <p:spPr>
                <a:xfrm flipH="1">
                  <a:off x="-1828800" y="3980437"/>
                  <a:ext cx="137661" cy="423923"/>
                </a:xfrm>
                <a:prstGeom prst="line">
                  <a:avLst/>
                </a:prstGeom>
                <a:noFill/>
                <a:ln w="9525" cap="flat" cmpd="sng" algn="ctr">
                  <a:solidFill>
                    <a:srgbClr val="FFFFFF">
                      <a:lumMod val="85000"/>
                    </a:srgbClr>
                  </a:solidFill>
                  <a:prstDash val="sysDot"/>
                </a:ln>
                <a:effectLst/>
              </p:spPr>
            </p:cxnSp>
            <p:cxnSp>
              <p:nvCxnSpPr>
                <p:cNvPr id="839" name="Straight Connector 838"/>
                <p:cNvCxnSpPr/>
                <p:nvPr/>
              </p:nvCxnSpPr>
              <p:spPr>
                <a:xfrm>
                  <a:off x="-1691139" y="3974555"/>
                  <a:ext cx="238259" cy="495845"/>
                </a:xfrm>
                <a:prstGeom prst="line">
                  <a:avLst/>
                </a:prstGeom>
                <a:noFill/>
                <a:ln w="9525" cap="flat" cmpd="sng" algn="ctr">
                  <a:solidFill>
                    <a:srgbClr val="FFFFFF">
                      <a:lumMod val="85000"/>
                    </a:srgbClr>
                  </a:solidFill>
                  <a:prstDash val="sysDot"/>
                </a:ln>
                <a:effectLst/>
              </p:spPr>
            </p:cxnSp>
            <p:cxnSp>
              <p:nvCxnSpPr>
                <p:cNvPr id="840" name="Straight Connector 839"/>
                <p:cNvCxnSpPr/>
                <p:nvPr/>
              </p:nvCxnSpPr>
              <p:spPr>
                <a:xfrm flipH="1">
                  <a:off x="-1992001" y="3980437"/>
                  <a:ext cx="300863" cy="529530"/>
                </a:xfrm>
                <a:prstGeom prst="line">
                  <a:avLst/>
                </a:prstGeom>
                <a:noFill/>
                <a:ln w="9525" cap="flat" cmpd="sng" algn="ctr">
                  <a:solidFill>
                    <a:srgbClr val="FFFFFF">
                      <a:lumMod val="85000"/>
                    </a:srgbClr>
                  </a:solidFill>
                  <a:prstDash val="sysDot"/>
                </a:ln>
                <a:effectLst/>
              </p:spPr>
            </p:cxnSp>
            <p:cxnSp>
              <p:nvCxnSpPr>
                <p:cNvPr id="841" name="Straight Connector 840"/>
                <p:cNvCxnSpPr/>
                <p:nvPr/>
              </p:nvCxnSpPr>
              <p:spPr>
                <a:xfrm>
                  <a:off x="-1691139" y="3974555"/>
                  <a:ext cx="70371" cy="603744"/>
                </a:xfrm>
                <a:prstGeom prst="line">
                  <a:avLst/>
                </a:prstGeom>
                <a:noFill/>
                <a:ln w="9525" cap="flat" cmpd="sng" algn="ctr">
                  <a:solidFill>
                    <a:srgbClr val="FFFFFF">
                      <a:lumMod val="85000"/>
                    </a:srgbClr>
                  </a:solidFill>
                  <a:prstDash val="sysDot"/>
                </a:ln>
                <a:effectLst/>
              </p:spPr>
            </p:cxnSp>
          </p:grpSp>
          <p:grpSp>
            <p:nvGrpSpPr>
              <p:cNvPr id="833" name="Group 832"/>
              <p:cNvGrpSpPr/>
              <p:nvPr/>
            </p:nvGrpSpPr>
            <p:grpSpPr>
              <a:xfrm>
                <a:off x="-922601" y="3877378"/>
                <a:ext cx="561921" cy="577782"/>
                <a:chOff x="-1992001" y="3974555"/>
                <a:chExt cx="561921" cy="577782"/>
              </a:xfrm>
            </p:grpSpPr>
            <p:cxnSp>
              <p:nvCxnSpPr>
                <p:cNvPr id="834" name="Straight Connector 833"/>
                <p:cNvCxnSpPr/>
                <p:nvPr/>
              </p:nvCxnSpPr>
              <p:spPr>
                <a:xfrm flipH="1">
                  <a:off x="-1828800" y="3980437"/>
                  <a:ext cx="137661" cy="423923"/>
                </a:xfrm>
                <a:prstGeom prst="line">
                  <a:avLst/>
                </a:prstGeom>
                <a:noFill/>
                <a:ln w="9525" cap="flat" cmpd="sng" algn="ctr">
                  <a:solidFill>
                    <a:srgbClr val="FFFFFF">
                      <a:lumMod val="85000"/>
                    </a:srgbClr>
                  </a:solidFill>
                  <a:prstDash val="sysDot"/>
                </a:ln>
                <a:effectLst/>
              </p:spPr>
            </p:cxnSp>
            <p:cxnSp>
              <p:nvCxnSpPr>
                <p:cNvPr id="835" name="Straight Connector 834"/>
                <p:cNvCxnSpPr/>
                <p:nvPr/>
              </p:nvCxnSpPr>
              <p:spPr>
                <a:xfrm>
                  <a:off x="-1691139" y="3974555"/>
                  <a:ext cx="261059" cy="466022"/>
                </a:xfrm>
                <a:prstGeom prst="line">
                  <a:avLst/>
                </a:prstGeom>
                <a:noFill/>
                <a:ln w="9525" cap="flat" cmpd="sng" algn="ctr">
                  <a:solidFill>
                    <a:srgbClr val="FFFFFF">
                      <a:lumMod val="85000"/>
                    </a:srgbClr>
                  </a:solidFill>
                  <a:prstDash val="sysDot"/>
                </a:ln>
                <a:effectLst/>
              </p:spPr>
            </p:cxnSp>
            <p:cxnSp>
              <p:nvCxnSpPr>
                <p:cNvPr id="836" name="Straight Connector 835"/>
                <p:cNvCxnSpPr/>
                <p:nvPr/>
              </p:nvCxnSpPr>
              <p:spPr>
                <a:xfrm flipH="1">
                  <a:off x="-1992001" y="3980437"/>
                  <a:ext cx="300863" cy="529530"/>
                </a:xfrm>
                <a:prstGeom prst="line">
                  <a:avLst/>
                </a:prstGeom>
                <a:noFill/>
                <a:ln w="9525" cap="flat" cmpd="sng" algn="ctr">
                  <a:solidFill>
                    <a:srgbClr val="FFFFFF">
                      <a:lumMod val="85000"/>
                    </a:srgbClr>
                  </a:solidFill>
                  <a:prstDash val="sysDot"/>
                </a:ln>
                <a:effectLst/>
              </p:spPr>
            </p:cxnSp>
            <p:cxnSp>
              <p:nvCxnSpPr>
                <p:cNvPr id="837" name="Straight Connector 836"/>
                <p:cNvCxnSpPr/>
                <p:nvPr/>
              </p:nvCxnSpPr>
              <p:spPr>
                <a:xfrm>
                  <a:off x="-1691139" y="3974555"/>
                  <a:ext cx="88339" cy="577782"/>
                </a:xfrm>
                <a:prstGeom prst="line">
                  <a:avLst/>
                </a:prstGeom>
                <a:noFill/>
                <a:ln w="9525" cap="flat" cmpd="sng" algn="ctr">
                  <a:solidFill>
                    <a:srgbClr val="FFFFFF">
                      <a:lumMod val="85000"/>
                    </a:srgbClr>
                  </a:solidFill>
                  <a:prstDash val="sysDot"/>
                </a:ln>
                <a:effectLst/>
              </p:spPr>
            </p:cxnSp>
          </p:grpSp>
        </p:grpSp>
        <p:grpSp>
          <p:nvGrpSpPr>
            <p:cNvPr id="815" name="Group 298"/>
            <p:cNvGrpSpPr/>
            <p:nvPr/>
          </p:nvGrpSpPr>
          <p:grpSpPr>
            <a:xfrm>
              <a:off x="7949673" y="315756"/>
              <a:ext cx="1199241" cy="1199242"/>
              <a:chOff x="1571601" y="2004307"/>
              <a:chExt cx="1655130" cy="1655132"/>
            </a:xfrm>
            <a:scene3d>
              <a:camera prst="isometricOffAxis2Top"/>
              <a:lightRig rig="threePt" dir="t"/>
            </a:scene3d>
          </p:grpSpPr>
          <p:sp>
            <p:nvSpPr>
              <p:cNvPr id="827" name="Rectangle 826"/>
              <p:cNvSpPr/>
              <p:nvPr/>
            </p:nvSpPr>
            <p:spPr>
              <a:xfrm>
                <a:off x="1571601" y="2831873"/>
                <a:ext cx="827565" cy="827566"/>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28" name="Rectangle 827"/>
              <p:cNvSpPr/>
              <p:nvPr/>
            </p:nvSpPr>
            <p:spPr>
              <a:xfrm>
                <a:off x="2399166" y="2831873"/>
                <a:ext cx="827565" cy="827566"/>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29" name="Rectangle 828"/>
              <p:cNvSpPr/>
              <p:nvPr/>
            </p:nvSpPr>
            <p:spPr>
              <a:xfrm>
                <a:off x="1571601" y="2004307"/>
                <a:ext cx="827565" cy="827566"/>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30" name="Rectangle 829"/>
              <p:cNvSpPr/>
              <p:nvPr/>
            </p:nvSpPr>
            <p:spPr>
              <a:xfrm>
                <a:off x="2399166" y="2004307"/>
                <a:ext cx="827565" cy="827566"/>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816" name="Group 815"/>
            <p:cNvGrpSpPr/>
            <p:nvPr/>
          </p:nvGrpSpPr>
          <p:grpSpPr>
            <a:xfrm>
              <a:off x="8174526" y="553971"/>
              <a:ext cx="767236" cy="481344"/>
              <a:chOff x="-1681665" y="3419261"/>
              <a:chExt cx="1058898" cy="664325"/>
            </a:xfrm>
          </p:grpSpPr>
          <p:cxnSp>
            <p:nvCxnSpPr>
              <p:cNvPr id="823" name="Straight Connector 822"/>
              <p:cNvCxnSpPr/>
              <p:nvPr/>
            </p:nvCxnSpPr>
            <p:spPr>
              <a:xfrm flipH="1">
                <a:off x="-1371317" y="3426228"/>
                <a:ext cx="227205" cy="347022"/>
              </a:xfrm>
              <a:prstGeom prst="line">
                <a:avLst/>
              </a:prstGeom>
              <a:noFill/>
              <a:ln w="9525" cap="flat" cmpd="sng" algn="ctr">
                <a:solidFill>
                  <a:srgbClr val="FFFFFF">
                    <a:lumMod val="85000"/>
                  </a:srgbClr>
                </a:solidFill>
                <a:prstDash val="sysDot"/>
              </a:ln>
              <a:effectLst/>
            </p:spPr>
          </p:cxnSp>
          <p:cxnSp>
            <p:nvCxnSpPr>
              <p:cNvPr id="824" name="Straight Connector 823"/>
              <p:cNvCxnSpPr/>
              <p:nvPr/>
            </p:nvCxnSpPr>
            <p:spPr>
              <a:xfrm>
                <a:off x="-1144112" y="3419261"/>
                <a:ext cx="521345" cy="457433"/>
              </a:xfrm>
              <a:prstGeom prst="line">
                <a:avLst/>
              </a:prstGeom>
              <a:noFill/>
              <a:ln w="9525" cap="flat" cmpd="sng" algn="ctr">
                <a:solidFill>
                  <a:srgbClr val="FFFFFF">
                    <a:lumMod val="85000"/>
                  </a:srgbClr>
                </a:solidFill>
                <a:prstDash val="sysDot"/>
              </a:ln>
              <a:effectLst/>
            </p:spPr>
          </p:cxnSp>
          <p:cxnSp>
            <p:nvCxnSpPr>
              <p:cNvPr id="825" name="Straight Connector 824"/>
              <p:cNvCxnSpPr/>
              <p:nvPr/>
            </p:nvCxnSpPr>
            <p:spPr>
              <a:xfrm flipH="1">
                <a:off x="-1681665" y="3426228"/>
                <a:ext cx="537553" cy="540143"/>
              </a:xfrm>
              <a:prstGeom prst="line">
                <a:avLst/>
              </a:prstGeom>
              <a:noFill/>
              <a:ln w="9525" cap="flat" cmpd="sng" algn="ctr">
                <a:solidFill>
                  <a:srgbClr val="FFFFFF">
                    <a:lumMod val="85000"/>
                  </a:srgbClr>
                </a:solidFill>
                <a:prstDash val="sysDot"/>
              </a:ln>
              <a:effectLst/>
            </p:spPr>
          </p:cxnSp>
          <p:cxnSp>
            <p:nvCxnSpPr>
              <p:cNvPr id="826" name="Straight Connector 825"/>
              <p:cNvCxnSpPr/>
              <p:nvPr/>
            </p:nvCxnSpPr>
            <p:spPr>
              <a:xfrm>
                <a:off x="-1144112" y="3419261"/>
                <a:ext cx="166699" cy="664325"/>
              </a:xfrm>
              <a:prstGeom prst="line">
                <a:avLst/>
              </a:prstGeom>
              <a:noFill/>
              <a:ln w="9525" cap="flat" cmpd="sng" algn="ctr">
                <a:solidFill>
                  <a:srgbClr val="FFFFFF">
                    <a:lumMod val="85000"/>
                  </a:srgbClr>
                </a:solidFill>
                <a:prstDash val="sysDot"/>
              </a:ln>
              <a:effectLst/>
            </p:spPr>
          </p:cxnSp>
        </p:grpSp>
        <p:sp>
          <p:nvSpPr>
            <p:cNvPr id="817" name="Rectangle 816"/>
            <p:cNvSpPr/>
            <p:nvPr/>
          </p:nvSpPr>
          <p:spPr>
            <a:xfrm>
              <a:off x="7949674" y="-14555"/>
              <a:ext cx="1199244" cy="1199245"/>
            </a:xfrm>
            <a:prstGeom prst="rect">
              <a:avLst/>
            </a:prstGeom>
            <a:solidFill>
              <a:srgbClr val="7FD13B">
                <a:lumMod val="75000"/>
                <a:alpha val="70000"/>
              </a:srgbClr>
            </a:solidFill>
            <a:ln w="19050" cap="flat" cmpd="sng" algn="ctr">
              <a:solidFill>
                <a:srgbClr val="4E5B6F">
                  <a:lumMod val="50000"/>
                </a:srgbClr>
              </a:solidFill>
              <a:prstDash val="solid"/>
            </a:ln>
            <a:effectLst/>
            <a:scene3d>
              <a:camera prst="isometricOffAxis2To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grpSp>
          <p:nvGrpSpPr>
            <p:cNvPr id="818" name="Group 817"/>
            <p:cNvGrpSpPr/>
            <p:nvPr/>
          </p:nvGrpSpPr>
          <p:grpSpPr>
            <a:xfrm>
              <a:off x="9437034" y="314395"/>
              <a:ext cx="371708" cy="1224370"/>
              <a:chOff x="4572000" y="1855118"/>
              <a:chExt cx="321636" cy="1059437"/>
            </a:xfrm>
          </p:grpSpPr>
          <p:sp>
            <p:nvSpPr>
              <p:cNvPr id="819" name="Oval 818"/>
              <p:cNvSpPr/>
              <p:nvPr/>
            </p:nvSpPr>
            <p:spPr>
              <a:xfrm>
                <a:off x="4572000" y="1861737"/>
                <a:ext cx="185966" cy="185966"/>
              </a:xfrm>
              <a:prstGeom prst="ellipse">
                <a:avLst/>
              </a:prstGeom>
              <a:noFill/>
              <a:ln w="190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chemeClr val="bg1"/>
                    </a:solidFill>
                    <a:effectLst/>
                    <a:uLnTx/>
                    <a:uFillTx/>
                    <a:latin typeface="Arial"/>
                    <a:ea typeface="+mn-ea"/>
                    <a:cs typeface="+mn-cs"/>
                  </a:rPr>
                  <a:t>0</a:t>
                </a:r>
                <a:endParaRPr kumimoji="0" lang="en-US" sz="1050" b="1" i="0" u="none" strike="noStrike" kern="0" cap="none" spc="0" normalizeH="0" baseline="0" noProof="0" dirty="0">
                  <a:ln>
                    <a:noFill/>
                  </a:ln>
                  <a:solidFill>
                    <a:schemeClr val="bg1"/>
                  </a:solidFill>
                  <a:effectLst/>
                  <a:uLnTx/>
                  <a:uFillTx/>
                  <a:latin typeface="Arial"/>
                  <a:ea typeface="+mn-ea"/>
                  <a:cs typeface="+mn-cs"/>
                </a:endParaRPr>
              </a:p>
            </p:txBody>
          </p:sp>
          <p:sp>
            <p:nvSpPr>
              <p:cNvPr id="820" name="Oval 819"/>
              <p:cNvSpPr/>
              <p:nvPr/>
            </p:nvSpPr>
            <p:spPr>
              <a:xfrm>
                <a:off x="4572000" y="2177731"/>
                <a:ext cx="185966" cy="185966"/>
              </a:xfrm>
              <a:prstGeom prst="ellipse">
                <a:avLst/>
              </a:prstGeom>
              <a:noFill/>
              <a:ln w="190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chemeClr val="bg1"/>
                    </a:solidFill>
                    <a:effectLst/>
                    <a:uLnTx/>
                    <a:uFillTx/>
                    <a:latin typeface="Arial"/>
                    <a:ea typeface="+mn-ea"/>
                    <a:cs typeface="+mn-cs"/>
                  </a:rPr>
                  <a:t>1</a:t>
                </a:r>
                <a:endParaRPr kumimoji="0" lang="en-US" sz="1050" b="1" i="0" u="none" strike="noStrike" kern="0" cap="none" spc="0" normalizeH="0" baseline="0" noProof="0" dirty="0">
                  <a:ln>
                    <a:noFill/>
                  </a:ln>
                  <a:solidFill>
                    <a:schemeClr val="bg1"/>
                  </a:solidFill>
                  <a:effectLst/>
                  <a:uLnTx/>
                  <a:uFillTx/>
                  <a:latin typeface="Arial"/>
                  <a:ea typeface="+mn-ea"/>
                  <a:cs typeface="+mn-cs"/>
                </a:endParaRPr>
              </a:p>
            </p:txBody>
          </p:sp>
          <p:sp>
            <p:nvSpPr>
              <p:cNvPr id="821" name="Oval 820"/>
              <p:cNvSpPr/>
              <p:nvPr/>
            </p:nvSpPr>
            <p:spPr>
              <a:xfrm>
                <a:off x="4572000" y="2477858"/>
                <a:ext cx="185966" cy="185966"/>
              </a:xfrm>
              <a:prstGeom prst="ellipse">
                <a:avLst/>
              </a:prstGeom>
              <a:noFill/>
              <a:ln w="190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chemeClr val="bg1"/>
                    </a:solidFill>
                    <a:effectLst/>
                    <a:uLnTx/>
                    <a:uFillTx/>
                    <a:latin typeface="Arial"/>
                    <a:ea typeface="+mn-ea"/>
                    <a:cs typeface="+mn-cs"/>
                  </a:rPr>
                  <a:t>2</a:t>
                </a:r>
                <a:endParaRPr kumimoji="0" lang="en-US" sz="1050" b="1" i="0" u="none" strike="noStrike" kern="0" cap="none" spc="0" normalizeH="0" baseline="0" noProof="0" dirty="0">
                  <a:ln>
                    <a:noFill/>
                  </a:ln>
                  <a:solidFill>
                    <a:schemeClr val="bg1"/>
                  </a:solidFill>
                  <a:effectLst/>
                  <a:uLnTx/>
                  <a:uFillTx/>
                  <a:latin typeface="Arial"/>
                  <a:ea typeface="+mn-ea"/>
                  <a:cs typeface="+mn-cs"/>
                </a:endParaRPr>
              </a:p>
            </p:txBody>
          </p:sp>
          <p:sp>
            <p:nvSpPr>
              <p:cNvPr id="822" name="Right Arrow 821"/>
              <p:cNvSpPr/>
              <p:nvPr/>
            </p:nvSpPr>
            <p:spPr>
              <a:xfrm rot="5400000">
                <a:off x="4314562" y="2335482"/>
                <a:ext cx="1059437" cy="98710"/>
              </a:xfrm>
              <a:prstGeom prst="rightArrow">
                <a:avLst>
                  <a:gd name="adj1" fmla="val 38474"/>
                  <a:gd name="adj2" fmla="val 96645"/>
                </a:avLst>
              </a:prstGeom>
              <a:gradFill rotWithShape="1">
                <a:gsLst>
                  <a:gs pos="0">
                    <a:sysClr val="windowText" lastClr="000000">
                      <a:tint val="73000"/>
                      <a:satMod val="150000"/>
                    </a:sysClr>
                  </a:gs>
                  <a:gs pos="25000">
                    <a:sysClr val="windowText" lastClr="000000">
                      <a:tint val="96000"/>
                      <a:shade val="80000"/>
                      <a:satMod val="105000"/>
                    </a:sysClr>
                  </a:gs>
                  <a:gs pos="38000">
                    <a:sysClr val="windowText" lastClr="000000">
                      <a:tint val="96000"/>
                      <a:shade val="59000"/>
                      <a:satMod val="120000"/>
                    </a:sysClr>
                  </a:gs>
                  <a:gs pos="55000">
                    <a:sysClr val="windowText" lastClr="000000">
                      <a:shade val="57000"/>
                      <a:satMod val="120000"/>
                    </a:sysClr>
                  </a:gs>
                  <a:gs pos="80000">
                    <a:sysClr val="windowText" lastClr="000000">
                      <a:shade val="56000"/>
                      <a:satMod val="145000"/>
                    </a:sysClr>
                  </a:gs>
                  <a:gs pos="88000">
                    <a:sysClr val="windowText" lastClr="000000">
                      <a:shade val="63000"/>
                      <a:satMod val="160000"/>
                    </a:sysClr>
                  </a:gs>
                  <a:gs pos="100000">
                    <a:sysClr val="windowText" lastClr="000000">
                      <a:tint val="99555"/>
                      <a:satMod val="155000"/>
                    </a:sysClr>
                  </a:gs>
                </a:gsLst>
                <a:lin ang="5400000" scaled="1"/>
              </a:gra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schemeClr val="bg1"/>
                  </a:solidFill>
                  <a:effectLst/>
                  <a:uLnTx/>
                  <a:uFillTx/>
                  <a:latin typeface="Calibri" pitchFamily="34" charset="0"/>
                  <a:ea typeface="+mn-ea"/>
                  <a:cs typeface="Calibri" pitchFamily="34" charset="0"/>
                </a:endParaRPr>
              </a:p>
            </p:txBody>
          </p:sp>
        </p:grpSp>
      </p:grpSp>
      <p:grpSp>
        <p:nvGrpSpPr>
          <p:cNvPr id="4" name="Group 3"/>
          <p:cNvGrpSpPr/>
          <p:nvPr/>
        </p:nvGrpSpPr>
        <p:grpSpPr>
          <a:xfrm>
            <a:off x="6022469" y="4033274"/>
            <a:ext cx="813668" cy="248170"/>
            <a:chOff x="6022469" y="4033274"/>
            <a:chExt cx="813668" cy="248170"/>
          </a:xfrm>
        </p:grpSpPr>
        <p:sp>
          <p:nvSpPr>
            <p:cNvPr id="391" name="Oval 390"/>
            <p:cNvSpPr/>
            <p:nvPr/>
          </p:nvSpPr>
          <p:spPr>
            <a:xfrm>
              <a:off x="6022469" y="4115395"/>
              <a:ext cx="89462" cy="95291"/>
            </a:xfrm>
            <a:prstGeom prst="ellipse">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92" name="Oval 391"/>
            <p:cNvSpPr/>
            <p:nvPr/>
          </p:nvSpPr>
          <p:spPr>
            <a:xfrm>
              <a:off x="6520983" y="4186153"/>
              <a:ext cx="89462" cy="95291"/>
            </a:xfrm>
            <a:prstGeom prst="ellipse">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93" name="Oval 392"/>
            <p:cNvSpPr/>
            <p:nvPr/>
          </p:nvSpPr>
          <p:spPr>
            <a:xfrm>
              <a:off x="6746675" y="4033274"/>
              <a:ext cx="89462" cy="95291"/>
            </a:xfrm>
            <a:prstGeom prst="ellipse">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oup 4"/>
          <p:cNvGrpSpPr/>
          <p:nvPr/>
        </p:nvGrpSpPr>
        <p:grpSpPr>
          <a:xfrm>
            <a:off x="3263512" y="4057022"/>
            <a:ext cx="784408" cy="248170"/>
            <a:chOff x="3263512" y="4057022"/>
            <a:chExt cx="784408" cy="248170"/>
          </a:xfrm>
        </p:grpSpPr>
        <p:sp>
          <p:nvSpPr>
            <p:cNvPr id="427" name="Oval 426"/>
            <p:cNvSpPr/>
            <p:nvPr/>
          </p:nvSpPr>
          <p:spPr>
            <a:xfrm>
              <a:off x="3263512" y="4139143"/>
              <a:ext cx="89462" cy="95291"/>
            </a:xfrm>
            <a:prstGeom prst="ellipse">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50" name="Oval 449"/>
            <p:cNvSpPr/>
            <p:nvPr/>
          </p:nvSpPr>
          <p:spPr>
            <a:xfrm>
              <a:off x="3732766" y="4209901"/>
              <a:ext cx="89462" cy="95291"/>
            </a:xfrm>
            <a:prstGeom prst="ellipse">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51" name="Oval 450"/>
            <p:cNvSpPr/>
            <p:nvPr/>
          </p:nvSpPr>
          <p:spPr>
            <a:xfrm>
              <a:off x="3958458" y="4057022"/>
              <a:ext cx="89462" cy="95291"/>
            </a:xfrm>
            <a:prstGeom prst="ellipse">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6" name="Group 5"/>
          <p:cNvGrpSpPr/>
          <p:nvPr/>
        </p:nvGrpSpPr>
        <p:grpSpPr>
          <a:xfrm>
            <a:off x="3645875" y="5373704"/>
            <a:ext cx="502805" cy="117739"/>
            <a:chOff x="3645875" y="5373704"/>
            <a:chExt cx="502805" cy="117739"/>
          </a:xfrm>
        </p:grpSpPr>
        <p:sp>
          <p:nvSpPr>
            <p:cNvPr id="452" name="Oval 451"/>
            <p:cNvSpPr/>
            <p:nvPr/>
          </p:nvSpPr>
          <p:spPr>
            <a:xfrm>
              <a:off x="3645875" y="5379179"/>
              <a:ext cx="105395" cy="112264"/>
            </a:xfrm>
            <a:prstGeom prst="ellipse">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53" name="Oval 452"/>
            <p:cNvSpPr/>
            <p:nvPr/>
          </p:nvSpPr>
          <p:spPr>
            <a:xfrm>
              <a:off x="3838736" y="5373705"/>
              <a:ext cx="105395" cy="112264"/>
            </a:xfrm>
            <a:prstGeom prst="ellipse">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54" name="Oval 453"/>
            <p:cNvSpPr/>
            <p:nvPr/>
          </p:nvSpPr>
          <p:spPr>
            <a:xfrm>
              <a:off x="4043285" y="5373704"/>
              <a:ext cx="105395" cy="112264"/>
            </a:xfrm>
            <a:prstGeom prst="ellipse">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7" name="Group 6"/>
          <p:cNvGrpSpPr/>
          <p:nvPr/>
        </p:nvGrpSpPr>
        <p:grpSpPr>
          <a:xfrm>
            <a:off x="5099557" y="5341345"/>
            <a:ext cx="2610060" cy="562925"/>
            <a:chOff x="5099557" y="5341345"/>
            <a:chExt cx="2610060" cy="562925"/>
          </a:xfrm>
        </p:grpSpPr>
        <p:sp>
          <p:nvSpPr>
            <p:cNvPr id="455" name="Rectangle 454"/>
            <p:cNvSpPr/>
            <p:nvPr/>
          </p:nvSpPr>
          <p:spPr>
            <a:xfrm>
              <a:off x="6911291" y="5341345"/>
              <a:ext cx="798326" cy="201774"/>
            </a:xfrm>
            <a:prstGeom prst="rect">
              <a:avLst/>
            </a:prstGeom>
            <a:noFill/>
            <a:ln w="19050" cap="flat" cmpd="sng" algn="ctr">
              <a:solidFill>
                <a:srgbClr val="FF00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456" name="Rectangle 455"/>
            <p:cNvSpPr/>
            <p:nvPr/>
          </p:nvSpPr>
          <p:spPr>
            <a:xfrm>
              <a:off x="5099557" y="5702496"/>
              <a:ext cx="798326" cy="201774"/>
            </a:xfrm>
            <a:prstGeom prst="rect">
              <a:avLst/>
            </a:prstGeom>
            <a:noFill/>
            <a:ln w="19050" cap="flat" cmpd="sng" algn="ctr">
              <a:solidFill>
                <a:srgbClr val="FF00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457" name="Rectangle 456"/>
            <p:cNvSpPr/>
            <p:nvPr/>
          </p:nvSpPr>
          <p:spPr>
            <a:xfrm>
              <a:off x="5999245" y="5702496"/>
              <a:ext cx="798326" cy="201774"/>
            </a:xfrm>
            <a:prstGeom prst="rect">
              <a:avLst/>
            </a:prstGeom>
            <a:noFill/>
            <a:ln w="19050" cap="flat" cmpd="sng" algn="ctr">
              <a:solidFill>
                <a:srgbClr val="FF00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ysClr val="window" lastClr="FFFFFF"/>
                </a:solidFill>
                <a:effectLst/>
                <a:uLnTx/>
                <a:uFillTx/>
                <a:latin typeface="Arial"/>
                <a:ea typeface="+mn-ea"/>
                <a:cs typeface="+mn-cs"/>
              </a:endParaRPr>
            </a:p>
          </p:txBody>
        </p:sp>
      </p:grpSp>
    </p:spTree>
    <p:extLst>
      <p:ext uri="{BB962C8B-B14F-4D97-AF65-F5344CB8AC3E}">
        <p14:creationId xmlns:p14="http://schemas.microsoft.com/office/powerpoint/2010/main" val="10994170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03"/>
                                        </p:tgtEl>
                                        <p:attrNameLst>
                                          <p:attrName>style.visibility</p:attrName>
                                        </p:attrNameLst>
                                      </p:cBhvr>
                                      <p:to>
                                        <p:strVal val="visible"/>
                                      </p:to>
                                    </p:set>
                                    <p:animEffect transition="in" filter="wipe(left)">
                                      <p:cBhvr>
                                        <p:cTn id="17" dur="500"/>
                                        <p:tgtEl>
                                          <p:spTgt spid="703"/>
                                        </p:tgtEl>
                                      </p:cBhvr>
                                    </p:animEffec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709"/>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35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80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06"/>
                                        </p:tgtEl>
                                        <p:attrNameLst>
                                          <p:attrName>style.visibility</p:attrName>
                                        </p:attrNameLst>
                                      </p:cBhvr>
                                      <p:to>
                                        <p:strVal val="visible"/>
                                      </p:to>
                                    </p:set>
                                    <p:animEffect transition="in" filter="wipe(left)">
                                      <p:cBhvr>
                                        <p:cTn id="36" dur="500"/>
                                        <p:tgtEl>
                                          <p:spTgt spid="706"/>
                                        </p:tgtEl>
                                      </p:cBhvr>
                                    </p:animEffect>
                                  </p:childTnLst>
                                </p:cTn>
                              </p:par>
                            </p:childTnLst>
                          </p:cTn>
                        </p:par>
                        <p:par>
                          <p:cTn id="37" fill="hold">
                            <p:stCondLst>
                              <p:cond delay="500"/>
                            </p:stCondLst>
                            <p:childTnLst>
                              <p:par>
                                <p:cTn id="38" presetID="1" presetClass="entr" presetSubtype="0" fill="hold" nodeType="afterEffect">
                                  <p:stCondLst>
                                    <p:cond delay="0"/>
                                  </p:stCondLst>
                                  <p:childTnLst>
                                    <p:set>
                                      <p:cBhvr>
                                        <p:cTn id="39" dur="1" fill="hold">
                                          <p:stCondLst>
                                            <p:cond delay="0"/>
                                          </p:stCondLst>
                                        </p:cTn>
                                        <p:tgtEl>
                                          <p:spTgt spid="766"/>
                                        </p:tgtEl>
                                        <p:attrNameLst>
                                          <p:attrName>style.visibility</p:attrName>
                                        </p:attrNameLst>
                                      </p:cBhvr>
                                      <p:to>
                                        <p:strVal val="visible"/>
                                      </p:to>
                                    </p:se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94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Illumination</a:t>
            </a:r>
            <a:endParaRPr lang="fr-FR" dirty="0"/>
          </a:p>
        </p:txBody>
      </p:sp>
      <p:sp>
        <p:nvSpPr>
          <p:cNvPr id="3" name="Content Placeholder 2"/>
          <p:cNvSpPr>
            <a:spLocks noGrp="1"/>
          </p:cNvSpPr>
          <p:nvPr>
            <p:ph idx="1"/>
          </p:nvPr>
        </p:nvSpPr>
        <p:spPr/>
        <p:txBody>
          <a:bodyPr/>
          <a:lstStyle/>
          <a:p>
            <a:r>
              <a:rPr lang="en-US" dirty="0"/>
              <a:t>Indirect effects</a:t>
            </a:r>
          </a:p>
          <a:p>
            <a:r>
              <a:rPr lang="en-US" dirty="0"/>
              <a:t>Important for realistic image synthesis </a:t>
            </a:r>
          </a:p>
          <a:p>
            <a:pPr marL="0" indent="0">
              <a:buNone/>
            </a:pPr>
            <a:endParaRPr lang="fr-FR" dirty="0"/>
          </a:p>
        </p:txBody>
      </p:sp>
      <p:pic>
        <p:nvPicPr>
          <p:cNvPr id="15" name="Picture 14" descr="Direct.png"/>
          <p:cNvPicPr>
            <a:picLocks noChangeAspect="1"/>
          </p:cNvPicPr>
          <p:nvPr/>
        </p:nvPicPr>
        <p:blipFill>
          <a:blip r:embed="rId3" cstate="print"/>
          <a:stretch>
            <a:fillRect/>
          </a:stretch>
        </p:blipFill>
        <p:spPr>
          <a:xfrm>
            <a:off x="1669683" y="2524154"/>
            <a:ext cx="4151700" cy="3144006"/>
          </a:xfrm>
          <a:prstGeom prst="rect">
            <a:avLst/>
          </a:prstGeom>
          <a:ln>
            <a:noFill/>
          </a:ln>
          <a:effectLst>
            <a:outerShdw blurRad="292100" dist="139700" dir="2700000" algn="tl" rotWithShape="0">
              <a:srgbClr val="333333">
                <a:alpha val="65000"/>
              </a:srgbClr>
            </a:outerShdw>
          </a:effectLst>
        </p:spPr>
      </p:pic>
      <p:pic>
        <p:nvPicPr>
          <p:cNvPr id="16" name="Picture 15" descr="Indirect.png"/>
          <p:cNvPicPr>
            <a:picLocks noChangeAspect="1"/>
          </p:cNvPicPr>
          <p:nvPr/>
        </p:nvPicPr>
        <p:blipFill>
          <a:blip r:embed="rId4" cstate="print"/>
          <a:stretch>
            <a:fillRect/>
          </a:stretch>
        </p:blipFill>
        <p:spPr>
          <a:xfrm>
            <a:off x="6345241" y="2514076"/>
            <a:ext cx="4161777" cy="3154083"/>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1769266" y="5599869"/>
            <a:ext cx="392381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sng" strike="noStrike" kern="0" cap="none" spc="0" normalizeH="0" baseline="0" noProof="0" dirty="0" smtClean="0">
                <a:ln>
                  <a:noFill/>
                </a:ln>
                <a:solidFill>
                  <a:schemeClr val="bg1"/>
                </a:solidFill>
                <a:effectLst/>
                <a:uLnTx/>
                <a:uFillTx/>
              </a:rPr>
              <a:t>Direct</a:t>
            </a:r>
            <a:r>
              <a:rPr kumimoji="0" lang="en-US" sz="2400" b="0" i="0" u="none" strike="noStrike" kern="0" cap="none" spc="0" normalizeH="0" baseline="0" noProof="0" dirty="0" smtClean="0">
                <a:ln>
                  <a:noFill/>
                </a:ln>
                <a:solidFill>
                  <a:schemeClr val="bg1"/>
                </a:solidFill>
                <a:effectLst/>
                <a:uLnTx/>
                <a:uFillTx/>
              </a:rPr>
              <a:t> lighting</a:t>
            </a:r>
            <a:endParaRPr kumimoji="0" lang="en-US" sz="2400" b="0" i="0" u="none" strike="noStrike" kern="0" cap="none" spc="0" normalizeH="0" baseline="0" noProof="0" dirty="0">
              <a:ln>
                <a:noFill/>
              </a:ln>
              <a:solidFill>
                <a:schemeClr val="bg1"/>
              </a:solidFill>
              <a:effectLst/>
              <a:uLnTx/>
              <a:uFillTx/>
            </a:endParaRPr>
          </a:p>
        </p:txBody>
      </p:sp>
      <p:sp>
        <p:nvSpPr>
          <p:cNvPr id="18" name="TextBox 17"/>
          <p:cNvSpPr txBox="1"/>
          <p:nvPr/>
        </p:nvSpPr>
        <p:spPr>
          <a:xfrm>
            <a:off x="6381454" y="5602013"/>
            <a:ext cx="392381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sng" strike="noStrike" kern="0" cap="none" spc="0" normalizeH="0" baseline="0" noProof="0" dirty="0" err="1" smtClean="0">
                <a:ln>
                  <a:noFill/>
                </a:ln>
                <a:solidFill>
                  <a:schemeClr val="bg1"/>
                </a:solidFill>
                <a:effectLst/>
                <a:uLnTx/>
                <a:uFillTx/>
              </a:rPr>
              <a:t>Direct+Indirect</a:t>
            </a:r>
            <a:r>
              <a:rPr kumimoji="0" lang="en-US" sz="2400" b="0" i="0" u="none" strike="noStrike" kern="0" cap="none" spc="0" normalizeH="0" baseline="0" noProof="0" dirty="0" smtClean="0">
                <a:ln>
                  <a:noFill/>
                </a:ln>
                <a:solidFill>
                  <a:schemeClr val="bg1"/>
                </a:solidFill>
                <a:effectLst/>
                <a:uLnTx/>
                <a:uFillTx/>
              </a:rPr>
              <a:t> lighting</a:t>
            </a:r>
            <a:endParaRPr kumimoji="0" lang="en-US" sz="24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398761963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OpenGL compute kernel emulation</a:t>
            </a:r>
            <a:endParaRPr lang="fr-FR" dirty="0"/>
          </a:p>
        </p:txBody>
      </p:sp>
      <p:sp>
        <p:nvSpPr>
          <p:cNvPr id="3" name="Content Placeholder 2"/>
          <p:cNvSpPr>
            <a:spLocks noGrp="1"/>
          </p:cNvSpPr>
          <p:nvPr>
            <p:ph idx="1"/>
          </p:nvPr>
        </p:nvSpPr>
        <p:spPr/>
        <p:txBody>
          <a:bodyPr/>
          <a:lstStyle/>
          <a:p>
            <a:r>
              <a:rPr lang="en-US" dirty="0" smtClean="0"/>
              <a:t>Emulated using a vertex </a:t>
            </a:r>
            <a:r>
              <a:rPr lang="en-US" dirty="0" err="1" smtClean="0"/>
              <a:t>shader</a:t>
            </a:r>
            <a:endParaRPr lang="en-US" dirty="0" smtClean="0"/>
          </a:p>
          <a:p>
            <a:pPr lvl="1"/>
            <a:r>
              <a:rPr lang="en-US" b="1" dirty="0" err="1" smtClean="0">
                <a:latin typeface="Courier New" pitchFamily="49" charset="0"/>
                <a:cs typeface="Courier New" pitchFamily="49" charset="0"/>
              </a:rPr>
              <a:t>gl_VertexID</a:t>
            </a:r>
            <a:r>
              <a:rPr lang="en-US" dirty="0" smtClean="0"/>
              <a:t> == </a:t>
            </a:r>
            <a:r>
              <a:rPr lang="en-US" dirty="0" err="1" smtClean="0"/>
              <a:t>ThreadID</a:t>
            </a:r>
            <a:endParaRPr lang="en-US" dirty="0" smtClean="0"/>
          </a:p>
          <a:p>
            <a:pPr lvl="1"/>
            <a:r>
              <a:rPr lang="en-US" dirty="0" smtClean="0"/>
              <a:t>No input attribute</a:t>
            </a:r>
          </a:p>
          <a:p>
            <a:pPr lvl="1"/>
            <a:endParaRPr lang="en-US" dirty="0"/>
          </a:p>
          <a:p>
            <a:r>
              <a:rPr lang="en-US" dirty="0" smtClean="0"/>
              <a:t>Synchronization-free: </a:t>
            </a:r>
            <a:r>
              <a:rPr lang="en-US" u="sng" dirty="0" smtClean="0"/>
              <a:t>Indirect</a:t>
            </a:r>
            <a:r>
              <a:rPr lang="en-US" dirty="0" smtClean="0"/>
              <a:t> draw calls</a:t>
            </a:r>
            <a:endParaRPr lang="en-US" dirty="0"/>
          </a:p>
          <a:p>
            <a:pPr lvl="1"/>
            <a:r>
              <a:rPr lang="en-US" b="1" dirty="0" err="1" smtClean="0">
                <a:latin typeface="Courier New" pitchFamily="49" charset="0"/>
                <a:cs typeface="Courier New" pitchFamily="49" charset="0"/>
              </a:rPr>
              <a:t>glDrawArraysIndirect</a:t>
            </a:r>
            <a:r>
              <a:rPr lang="en-US" b="1" dirty="0" smtClean="0">
                <a:latin typeface="Courier New" pitchFamily="49" charset="0"/>
                <a:cs typeface="Courier New" pitchFamily="49" charset="0"/>
              </a:rPr>
              <a:t>()</a:t>
            </a:r>
            <a:endParaRPr lang="en-US" b="1" dirty="0">
              <a:latin typeface="Courier New" pitchFamily="49" charset="0"/>
              <a:cs typeface="Courier New" pitchFamily="49" charset="0"/>
            </a:endParaRPr>
          </a:p>
          <a:p>
            <a:pPr lvl="1"/>
            <a:r>
              <a:rPr lang="en-US" dirty="0" smtClean="0"/>
              <a:t>Parameters read in video memory</a:t>
            </a:r>
          </a:p>
          <a:p>
            <a:pPr lvl="2"/>
            <a:r>
              <a:rPr lang="en-US" dirty="0" smtClean="0"/>
              <a:t>No CPU read-back</a:t>
            </a:r>
          </a:p>
          <a:p>
            <a:pPr lvl="2"/>
            <a:r>
              <a:rPr lang="en-US" dirty="0"/>
              <a:t>Memory barriers: </a:t>
            </a:r>
            <a:r>
              <a:rPr lang="en-US" dirty="0" err="1">
                <a:latin typeface="Courier New" pitchFamily="49" charset="0"/>
                <a:cs typeface="Courier New" pitchFamily="49" charset="0"/>
              </a:rPr>
              <a:t>glMemoryBarrier</a:t>
            </a:r>
            <a:r>
              <a:rPr lang="en-US" dirty="0">
                <a:latin typeface="Courier New" pitchFamily="49" charset="0"/>
                <a:cs typeface="Courier New" pitchFamily="49" charset="0"/>
              </a:rPr>
              <a:t>()</a:t>
            </a:r>
            <a:endParaRPr lang="en-US" dirty="0" smtClean="0">
              <a:latin typeface="Courier New" pitchFamily="49" charset="0"/>
              <a:cs typeface="Courier New" pitchFamily="49" charset="0"/>
            </a:endParaRPr>
          </a:p>
          <a:p>
            <a:pPr lvl="1"/>
            <a:r>
              <a:rPr lang="en-US" dirty="0" smtClean="0"/>
              <a:t>Batching all construction steps</a:t>
            </a:r>
            <a:endParaRPr lang="fr-FR" dirty="0"/>
          </a:p>
        </p:txBody>
      </p:sp>
    </p:spTree>
    <p:extLst>
      <p:ext uri="{BB962C8B-B14F-4D97-AF65-F5344CB8AC3E}">
        <p14:creationId xmlns:p14="http://schemas.microsoft.com/office/powerpoint/2010/main" val="294952325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Octree</a:t>
            </a:r>
            <a:r>
              <a:rPr lang="en-US" dirty="0"/>
              <a:t> construction </a:t>
            </a:r>
            <a:r>
              <a:rPr lang="en-US" dirty="0" smtClean="0"/>
              <a:t>(2/2</a:t>
            </a:r>
            <a:r>
              <a:rPr lang="en-US" dirty="0"/>
              <a:t>)</a:t>
            </a:r>
          </a:p>
        </p:txBody>
      </p:sp>
      <p:sp>
        <p:nvSpPr>
          <p:cNvPr id="3" name="Content Placeholder 2"/>
          <p:cNvSpPr>
            <a:spLocks noGrp="1"/>
          </p:cNvSpPr>
          <p:nvPr>
            <p:ph idx="1"/>
          </p:nvPr>
        </p:nvSpPr>
        <p:spPr/>
        <p:txBody>
          <a:bodyPr/>
          <a:lstStyle/>
          <a:p>
            <a:r>
              <a:rPr lang="en-US" dirty="0" smtClean="0"/>
              <a:t>Step 2: Populating </a:t>
            </a:r>
            <a:r>
              <a:rPr lang="en-US" dirty="0" err="1" smtClean="0"/>
              <a:t>octree</a:t>
            </a:r>
            <a:r>
              <a:rPr lang="en-US" dirty="0" smtClean="0"/>
              <a:t> with values</a:t>
            </a:r>
          </a:p>
          <a:p>
            <a:endParaRPr lang="en-US" dirty="0"/>
          </a:p>
          <a:p>
            <a:pPr marL="457200" indent="-457200">
              <a:buFont typeface="+mj-lt"/>
              <a:buAutoNum type="arabicPeriod"/>
            </a:pPr>
            <a:r>
              <a:rPr lang="en-US" u="sng" dirty="0" err="1" smtClean="0"/>
              <a:t>Voxelize</a:t>
            </a:r>
            <a:r>
              <a:rPr lang="en-US" dirty="0" smtClean="0"/>
              <a:t> mesh into leaf nodes</a:t>
            </a:r>
          </a:p>
          <a:p>
            <a:pPr lvl="1"/>
            <a:r>
              <a:rPr lang="en-US" dirty="0" smtClean="0"/>
              <a:t>Average all incoming values </a:t>
            </a:r>
            <a:br>
              <a:rPr lang="en-US" dirty="0" smtClean="0"/>
            </a:br>
            <a:r>
              <a:rPr lang="en-US" dirty="0" smtClean="0"/>
              <a:t>per voxel</a:t>
            </a:r>
          </a:p>
          <a:p>
            <a:pPr marL="457200" indent="-457200">
              <a:buFont typeface="+mj-lt"/>
              <a:buAutoNum type="arabicPeriod"/>
            </a:pPr>
            <a:r>
              <a:rPr lang="en-US" dirty="0" smtClean="0"/>
              <a:t>MIP-map values into </a:t>
            </a:r>
            <a:br>
              <a:rPr lang="en-US" dirty="0" smtClean="0"/>
            </a:br>
            <a:r>
              <a:rPr lang="en-US" dirty="0" smtClean="0"/>
              <a:t>interior nodes</a:t>
            </a:r>
            <a:endParaRPr lang="en-US" dirty="0"/>
          </a:p>
        </p:txBody>
      </p:sp>
      <p:sp>
        <p:nvSpPr>
          <p:cNvPr id="1119" name="TextBox 1118"/>
          <p:cNvSpPr txBox="1"/>
          <p:nvPr/>
        </p:nvSpPr>
        <p:spPr>
          <a:xfrm>
            <a:off x="6397321" y="2908308"/>
            <a:ext cx="1664805" cy="830933"/>
          </a:xfrm>
          <a:prstGeom prst="rect">
            <a:avLst/>
          </a:prstGeom>
          <a:gradFill flip="none" rotWithShape="1">
            <a:gsLst>
              <a:gs pos="0">
                <a:srgbClr val="FF9933">
                  <a:shade val="51000"/>
                  <a:satMod val="130000"/>
                </a:srgbClr>
              </a:gs>
              <a:gs pos="80000">
                <a:srgbClr val="FF9933">
                  <a:shade val="93000"/>
                  <a:satMod val="130000"/>
                </a:srgbClr>
              </a:gs>
              <a:gs pos="100000">
                <a:srgbClr val="FF9933">
                  <a:shade val="94000"/>
                  <a:satMod val="135000"/>
                </a:srgbClr>
              </a:gs>
            </a:gsLst>
            <a:lin ang="5400000" scaled="1"/>
            <a:tileRect/>
          </a:gradFill>
          <a:ln w="9525" cap="flat" cmpd="sng" algn="ctr">
            <a:solidFill>
              <a:srgbClr val="FF9933">
                <a:shade val="95000"/>
                <a:satMod val="105000"/>
              </a:srgbClr>
            </a:solidFill>
            <a:prstDash val="solid"/>
          </a:ln>
          <a:effectLst>
            <a:outerShdw blurRad="40000" dist="23000" dir="5400000" rotWithShape="0">
              <a:srgbClr val="000000">
                <a:alpha val="35000"/>
              </a:srgbClr>
            </a:outerShdw>
          </a:effectLst>
        </p:spPr>
        <p:txBody>
          <a:bodyPr wrap="squar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Text" lastClr="000000"/>
                </a:solidFill>
                <a:effectLst/>
                <a:uLnTx/>
                <a:uFillTx/>
                <a:latin typeface="Calibri" pitchFamily="34" charset="0"/>
                <a:ea typeface="+mn-ea"/>
                <a:cs typeface="Calibri" pitchFamily="34" charset="0"/>
              </a:rPr>
              <a:t>Write values in leaf nodes</a:t>
            </a:r>
            <a:endParaRPr kumimoji="0" lang="en-US" sz="1800" b="1" i="0" u="none" strike="noStrike" kern="0" cap="none" spc="0" normalizeH="0" baseline="0" noProof="0" dirty="0">
              <a:ln>
                <a:noFill/>
              </a:ln>
              <a:solidFill>
                <a:sysClr val="windowText" lastClr="000000"/>
              </a:solidFill>
              <a:effectLst/>
              <a:uLnTx/>
              <a:uFillTx/>
              <a:latin typeface="Calibri" pitchFamily="34" charset="0"/>
              <a:ea typeface="+mn-ea"/>
              <a:cs typeface="Calibri" pitchFamily="34" charset="0"/>
            </a:endParaRPr>
          </a:p>
        </p:txBody>
      </p:sp>
      <p:grpSp>
        <p:nvGrpSpPr>
          <p:cNvPr id="5" name="Group 4"/>
          <p:cNvGrpSpPr/>
          <p:nvPr/>
        </p:nvGrpSpPr>
        <p:grpSpPr>
          <a:xfrm>
            <a:off x="8318886" y="2870273"/>
            <a:ext cx="2498466" cy="868968"/>
            <a:chOff x="8318886" y="2870273"/>
            <a:chExt cx="2498466" cy="868968"/>
          </a:xfrm>
        </p:grpSpPr>
        <p:sp>
          <p:nvSpPr>
            <p:cNvPr id="1120" name="TextBox 1119"/>
            <p:cNvSpPr txBox="1"/>
            <p:nvPr/>
          </p:nvSpPr>
          <p:spPr>
            <a:xfrm>
              <a:off x="9025128" y="2870273"/>
              <a:ext cx="1792224" cy="830932"/>
            </a:xfrm>
            <a:prstGeom prst="rect">
              <a:avLst/>
            </a:prstGeom>
            <a:ln/>
          </p:spPr>
          <p:style>
            <a:lnRef idx="1">
              <a:schemeClr val="dk1"/>
            </a:lnRef>
            <a:fillRef idx="2">
              <a:schemeClr val="dk1"/>
            </a:fillRef>
            <a:effectRef idx="1">
              <a:schemeClr val="dk1"/>
            </a:effectRef>
            <a:fontRef idx="minor">
              <a:schemeClr val="dk1"/>
            </a:fontRef>
          </p:style>
          <p:txBody>
            <a:bodyPr wrap="squar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Bottom-up</a:t>
              </a:r>
              <a:br>
                <a:rPr kumimoji="0" lang="en-US" b="1"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br>
              <a:r>
                <a:rPr kumimoji="0" lang="en-US" b="1"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MIP-mapping</a:t>
              </a:r>
              <a:endParaRPr kumimoji="0" lang="en-US" b="1" i="0" u="none" strike="noStrike" kern="0" cap="none" spc="0" normalizeH="0" baseline="0" noProof="0" dirty="0">
                <a:ln>
                  <a:noFill/>
                </a:ln>
                <a:solidFill>
                  <a:sysClr val="windowText" lastClr="000000"/>
                </a:solidFill>
                <a:effectLst/>
                <a:uLnTx/>
                <a:uFillTx/>
                <a:latin typeface="Calibri" pitchFamily="34" charset="0"/>
                <a:cs typeface="Calibri" pitchFamily="34" charset="0"/>
              </a:endParaRPr>
            </a:p>
          </p:txBody>
        </p:sp>
        <p:sp>
          <p:nvSpPr>
            <p:cNvPr id="1121" name="Right Arrow 1120"/>
            <p:cNvSpPr/>
            <p:nvPr/>
          </p:nvSpPr>
          <p:spPr>
            <a:xfrm>
              <a:off x="8318886" y="2908308"/>
              <a:ext cx="557056" cy="830933"/>
            </a:xfrm>
            <a:prstGeom prst="rightArrow">
              <a:avLst/>
            </a:prstGeom>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pitchFamily="34" charset="0"/>
                <a:ea typeface="+mn-ea"/>
                <a:cs typeface="Calibri" pitchFamily="34" charset="0"/>
              </a:endParaRPr>
            </a:p>
          </p:txBody>
        </p:sp>
      </p:grpSp>
      <p:grpSp>
        <p:nvGrpSpPr>
          <p:cNvPr id="1122" name="Group 185"/>
          <p:cNvGrpSpPr/>
          <p:nvPr/>
        </p:nvGrpSpPr>
        <p:grpSpPr>
          <a:xfrm>
            <a:off x="6487371" y="4949573"/>
            <a:ext cx="1451230" cy="1451227"/>
            <a:chOff x="1571598" y="3030014"/>
            <a:chExt cx="1655141" cy="1655132"/>
          </a:xfrm>
          <a:solidFill>
            <a:srgbClr val="738AC8">
              <a:lumMod val="75000"/>
              <a:alpha val="50000"/>
            </a:srgbClr>
          </a:solidFill>
          <a:scene3d>
            <a:camera prst="isometricOffAxis2Top"/>
            <a:lightRig rig="threePt" dir="t"/>
          </a:scene3d>
        </p:grpSpPr>
        <p:sp>
          <p:nvSpPr>
            <p:cNvPr id="1123" name="Rectangle 1122"/>
            <p:cNvSpPr/>
            <p:nvPr/>
          </p:nvSpPr>
          <p:spPr>
            <a:xfrm>
              <a:off x="1985382" y="4478239"/>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24" name="Rectangle 1123"/>
            <p:cNvSpPr/>
            <p:nvPr/>
          </p:nvSpPr>
          <p:spPr>
            <a:xfrm>
              <a:off x="2192275" y="4478255"/>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25" name="Rectangle 1124"/>
            <p:cNvSpPr/>
            <p:nvPr/>
          </p:nvSpPr>
          <p:spPr>
            <a:xfrm>
              <a:off x="2192275" y="4271364"/>
              <a:ext cx="206893" cy="206891"/>
            </a:xfrm>
            <a:prstGeom prst="rect">
              <a:avLst/>
            </a:prstGeom>
            <a:solidFill>
              <a:srgbClr val="5FA326">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26" name="Rectangle 1125"/>
            <p:cNvSpPr/>
            <p:nvPr/>
          </p:nvSpPr>
          <p:spPr>
            <a:xfrm>
              <a:off x="1571598" y="4064473"/>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27" name="Rectangle 1126"/>
            <p:cNvSpPr/>
            <p:nvPr/>
          </p:nvSpPr>
          <p:spPr>
            <a:xfrm>
              <a:off x="1778491" y="4064473"/>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28" name="Rectangle 1127"/>
            <p:cNvSpPr/>
            <p:nvPr/>
          </p:nvSpPr>
          <p:spPr>
            <a:xfrm>
              <a:off x="1571598" y="3857582"/>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29" name="Rectangle 1128"/>
            <p:cNvSpPr/>
            <p:nvPr/>
          </p:nvSpPr>
          <p:spPr>
            <a:xfrm>
              <a:off x="1778491" y="3857582"/>
              <a:ext cx="206893" cy="206891"/>
            </a:xfrm>
            <a:prstGeom prst="rect">
              <a:avLst/>
            </a:prstGeom>
            <a:solidFill>
              <a:srgbClr val="5FA326">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30" name="Rectangle 39"/>
            <p:cNvSpPr/>
            <p:nvPr/>
          </p:nvSpPr>
          <p:spPr>
            <a:xfrm>
              <a:off x="1985383" y="4064473"/>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31" name="Rectangle 40"/>
            <p:cNvSpPr/>
            <p:nvPr/>
          </p:nvSpPr>
          <p:spPr>
            <a:xfrm>
              <a:off x="2192276" y="4064471"/>
              <a:ext cx="206893" cy="206891"/>
            </a:xfrm>
            <a:prstGeom prst="rect">
              <a:avLst/>
            </a:prstGeom>
            <a:solidFill>
              <a:srgbClr val="5FA326">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32" name="Rectangle 41"/>
            <p:cNvSpPr/>
            <p:nvPr/>
          </p:nvSpPr>
          <p:spPr>
            <a:xfrm>
              <a:off x="1985381" y="3857582"/>
              <a:ext cx="206893" cy="206891"/>
            </a:xfrm>
            <a:prstGeom prst="rect">
              <a:avLst/>
            </a:prstGeom>
            <a:solidFill>
              <a:srgbClr val="5FA326">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33" name="Rectangle 1132"/>
            <p:cNvSpPr/>
            <p:nvPr/>
          </p:nvSpPr>
          <p:spPr>
            <a:xfrm>
              <a:off x="3019841" y="4478255"/>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34" name="Rectangle 1133"/>
            <p:cNvSpPr/>
            <p:nvPr/>
          </p:nvSpPr>
          <p:spPr>
            <a:xfrm>
              <a:off x="3019841" y="4271364"/>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35" name="Rectangle 1134"/>
            <p:cNvSpPr/>
            <p:nvPr/>
          </p:nvSpPr>
          <p:spPr>
            <a:xfrm>
              <a:off x="2399166" y="4064473"/>
              <a:ext cx="206893" cy="206891"/>
            </a:xfrm>
            <a:prstGeom prst="rect">
              <a:avLst/>
            </a:prstGeom>
            <a:solidFill>
              <a:srgbClr val="5FA326">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36" name="Rectangle 1135"/>
            <p:cNvSpPr/>
            <p:nvPr/>
          </p:nvSpPr>
          <p:spPr>
            <a:xfrm>
              <a:off x="2606057" y="4064473"/>
              <a:ext cx="206893" cy="206891"/>
            </a:xfrm>
            <a:prstGeom prst="rect">
              <a:avLst/>
            </a:prstGeom>
            <a:solidFill>
              <a:srgbClr val="5FA326">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37" name="Rectangle 1136"/>
            <p:cNvSpPr/>
            <p:nvPr/>
          </p:nvSpPr>
          <p:spPr>
            <a:xfrm>
              <a:off x="2399166" y="3857580"/>
              <a:ext cx="206893" cy="206891"/>
            </a:xfrm>
            <a:prstGeom prst="rect">
              <a:avLst/>
            </a:prstGeom>
            <a:solidFill>
              <a:srgbClr val="5FA326">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38" name="Rectangle 1137"/>
            <p:cNvSpPr/>
            <p:nvPr/>
          </p:nvSpPr>
          <p:spPr>
            <a:xfrm>
              <a:off x="2606057" y="3857578"/>
              <a:ext cx="206893" cy="206891"/>
            </a:xfrm>
            <a:prstGeom prst="rect">
              <a:avLst/>
            </a:prstGeom>
            <a:solidFill>
              <a:srgbClr val="5FA326">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39" name="Rectangle 1138"/>
            <p:cNvSpPr/>
            <p:nvPr/>
          </p:nvSpPr>
          <p:spPr>
            <a:xfrm>
              <a:off x="2192271" y="3650685"/>
              <a:ext cx="206891"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40" name="Rectangle 1139"/>
            <p:cNvSpPr/>
            <p:nvPr/>
          </p:nvSpPr>
          <p:spPr>
            <a:xfrm>
              <a:off x="2192271" y="3443794"/>
              <a:ext cx="206891"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41" name="Rectangle 1140"/>
            <p:cNvSpPr/>
            <p:nvPr/>
          </p:nvSpPr>
          <p:spPr>
            <a:xfrm>
              <a:off x="2399169" y="3443794"/>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42" name="Rectangle 1141"/>
            <p:cNvSpPr/>
            <p:nvPr/>
          </p:nvSpPr>
          <p:spPr>
            <a:xfrm>
              <a:off x="2606062" y="3443794"/>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43" name="Rectangle 1142"/>
            <p:cNvSpPr/>
            <p:nvPr/>
          </p:nvSpPr>
          <p:spPr>
            <a:xfrm>
              <a:off x="3019846" y="3650685"/>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44" name="Rectangle 1143"/>
            <p:cNvSpPr/>
            <p:nvPr/>
          </p:nvSpPr>
          <p:spPr>
            <a:xfrm>
              <a:off x="3019846" y="3236898"/>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45" name="Rectangle 1144"/>
            <p:cNvSpPr/>
            <p:nvPr/>
          </p:nvSpPr>
          <p:spPr>
            <a:xfrm>
              <a:off x="2812955" y="3030014"/>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46" name="Rectangle 1145"/>
            <p:cNvSpPr/>
            <p:nvPr/>
          </p:nvSpPr>
          <p:spPr>
            <a:xfrm>
              <a:off x="3019843" y="3030017"/>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47" name="Rectangle 1146"/>
            <p:cNvSpPr/>
            <p:nvPr/>
          </p:nvSpPr>
          <p:spPr>
            <a:xfrm>
              <a:off x="2399169" y="3650685"/>
              <a:ext cx="206893" cy="206891"/>
            </a:xfrm>
            <a:prstGeom prst="rect">
              <a:avLst/>
            </a:prstGeom>
            <a:solidFill>
              <a:srgbClr val="5FA326">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48" name="Rectangle 1147"/>
            <p:cNvSpPr/>
            <p:nvPr/>
          </p:nvSpPr>
          <p:spPr>
            <a:xfrm>
              <a:off x="1985382" y="4271364"/>
              <a:ext cx="206893" cy="206891"/>
            </a:xfrm>
            <a:prstGeom prst="rect">
              <a:avLst/>
            </a:prstGeom>
            <a:solidFill>
              <a:srgbClr val="5FA326">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49" name="Rectangle 42"/>
            <p:cNvSpPr/>
            <p:nvPr/>
          </p:nvSpPr>
          <p:spPr>
            <a:xfrm>
              <a:off x="2192274" y="3857580"/>
              <a:ext cx="206893" cy="206891"/>
            </a:xfrm>
            <a:prstGeom prst="rect">
              <a:avLst/>
            </a:prstGeom>
            <a:solidFill>
              <a:srgbClr val="5FA326">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50" name="Rectangle 1149"/>
            <p:cNvSpPr/>
            <p:nvPr/>
          </p:nvSpPr>
          <p:spPr>
            <a:xfrm>
              <a:off x="2812950" y="4478255"/>
              <a:ext cx="206893" cy="206891"/>
            </a:xfrm>
            <a:prstGeom prst="rect">
              <a:avLst/>
            </a:prstGeom>
            <a:solidFill>
              <a:srgbClr val="5FA326">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51" name="Rectangle 1150"/>
            <p:cNvSpPr/>
            <p:nvPr/>
          </p:nvSpPr>
          <p:spPr>
            <a:xfrm>
              <a:off x="2812950" y="4271364"/>
              <a:ext cx="206893" cy="206891"/>
            </a:xfrm>
            <a:prstGeom prst="rect">
              <a:avLst/>
            </a:prstGeom>
            <a:solidFill>
              <a:srgbClr val="5FA326">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52" name="Rectangle 1151"/>
            <p:cNvSpPr/>
            <p:nvPr/>
          </p:nvSpPr>
          <p:spPr>
            <a:xfrm>
              <a:off x="2812955" y="3650685"/>
              <a:ext cx="206893" cy="206891"/>
            </a:xfrm>
            <a:prstGeom prst="rect">
              <a:avLst/>
            </a:prstGeom>
            <a:solidFill>
              <a:srgbClr val="5FA326">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53" name="Rectangle 1152"/>
            <p:cNvSpPr/>
            <p:nvPr/>
          </p:nvSpPr>
          <p:spPr>
            <a:xfrm>
              <a:off x="2812955" y="3443794"/>
              <a:ext cx="206893" cy="206891"/>
            </a:xfrm>
            <a:prstGeom prst="rect">
              <a:avLst/>
            </a:prstGeom>
            <a:solidFill>
              <a:srgbClr val="5FA326">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54" name="Rectangle 1153"/>
            <p:cNvSpPr/>
            <p:nvPr/>
          </p:nvSpPr>
          <p:spPr>
            <a:xfrm>
              <a:off x="3019846" y="3443794"/>
              <a:ext cx="206893" cy="206891"/>
            </a:xfrm>
            <a:prstGeom prst="rect">
              <a:avLst/>
            </a:prstGeom>
            <a:solidFill>
              <a:srgbClr val="5FA326">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55" name="Rectangle 1154"/>
            <p:cNvSpPr/>
            <p:nvPr/>
          </p:nvSpPr>
          <p:spPr>
            <a:xfrm>
              <a:off x="2812953" y="3236903"/>
              <a:ext cx="206893" cy="206891"/>
            </a:xfrm>
            <a:prstGeom prst="rect">
              <a:avLst/>
            </a:prstGeom>
            <a:solidFill>
              <a:srgbClr val="5FA326">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56" name="Rectangle 1155"/>
            <p:cNvSpPr/>
            <p:nvPr/>
          </p:nvSpPr>
          <p:spPr>
            <a:xfrm>
              <a:off x="2606060" y="3650685"/>
              <a:ext cx="206893" cy="206891"/>
            </a:xfrm>
            <a:prstGeom prst="rect">
              <a:avLst/>
            </a:prstGeom>
            <a:solidFill>
              <a:srgbClr val="5FA326">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1157" name="Group 1156"/>
          <p:cNvGrpSpPr/>
          <p:nvPr/>
        </p:nvGrpSpPr>
        <p:grpSpPr>
          <a:xfrm>
            <a:off x="6510202" y="5154056"/>
            <a:ext cx="1536684" cy="801472"/>
            <a:chOff x="-1965960" y="4353875"/>
            <a:chExt cx="1752600" cy="914085"/>
          </a:xfrm>
        </p:grpSpPr>
        <p:grpSp>
          <p:nvGrpSpPr>
            <p:cNvPr id="1158" name="Group 1157"/>
            <p:cNvGrpSpPr/>
            <p:nvPr/>
          </p:nvGrpSpPr>
          <p:grpSpPr>
            <a:xfrm>
              <a:off x="-1762760" y="4582475"/>
              <a:ext cx="274320" cy="558485"/>
              <a:chOff x="-1762760" y="4582475"/>
              <a:chExt cx="274320" cy="558485"/>
            </a:xfrm>
          </p:grpSpPr>
          <p:cxnSp>
            <p:nvCxnSpPr>
              <p:cNvPr id="1194" name="Straight Connector 1193"/>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1195" name="Straight Connector 1194"/>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1196" name="Straight Connector 1195"/>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1197" name="Straight Connector 1196"/>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1159" name="Group 1158"/>
            <p:cNvGrpSpPr/>
            <p:nvPr/>
          </p:nvGrpSpPr>
          <p:grpSpPr>
            <a:xfrm>
              <a:off x="-1965960" y="4409755"/>
              <a:ext cx="274320" cy="558485"/>
              <a:chOff x="-1762760" y="4582475"/>
              <a:chExt cx="274320" cy="558485"/>
            </a:xfrm>
          </p:grpSpPr>
          <p:cxnSp>
            <p:nvCxnSpPr>
              <p:cNvPr id="1190" name="Straight Connector 1189"/>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1191" name="Straight Connector 1190"/>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1192" name="Straight Connector 1191"/>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1193" name="Straight Connector 1192"/>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1160" name="Group 1159"/>
            <p:cNvGrpSpPr/>
            <p:nvPr/>
          </p:nvGrpSpPr>
          <p:grpSpPr>
            <a:xfrm>
              <a:off x="-1590040" y="4470715"/>
              <a:ext cx="274320" cy="558485"/>
              <a:chOff x="-1762760" y="4582475"/>
              <a:chExt cx="274320" cy="558485"/>
            </a:xfrm>
          </p:grpSpPr>
          <p:cxnSp>
            <p:nvCxnSpPr>
              <p:cNvPr id="1186" name="Straight Connector 1185"/>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1187" name="Straight Connector 1186"/>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1188" name="Straight Connector 1187"/>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1189" name="Straight Connector 1188"/>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1161" name="Group 1160"/>
            <p:cNvGrpSpPr/>
            <p:nvPr/>
          </p:nvGrpSpPr>
          <p:grpSpPr>
            <a:xfrm>
              <a:off x="-1031240" y="4709475"/>
              <a:ext cx="274320" cy="558485"/>
              <a:chOff x="-1762760" y="4582475"/>
              <a:chExt cx="274320" cy="558485"/>
            </a:xfrm>
          </p:grpSpPr>
          <p:cxnSp>
            <p:nvCxnSpPr>
              <p:cNvPr id="1182" name="Straight Connector 1181"/>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1183" name="Straight Connector 1182"/>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1184" name="Straight Connector 1183"/>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1185" name="Straight Connector 1184"/>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1162" name="Group 1161"/>
            <p:cNvGrpSpPr/>
            <p:nvPr/>
          </p:nvGrpSpPr>
          <p:grpSpPr>
            <a:xfrm>
              <a:off x="-1244600" y="4531675"/>
              <a:ext cx="274320" cy="558485"/>
              <a:chOff x="-1762760" y="4582475"/>
              <a:chExt cx="274320" cy="558485"/>
            </a:xfrm>
          </p:grpSpPr>
          <p:cxnSp>
            <p:nvCxnSpPr>
              <p:cNvPr id="1178" name="Straight Connector 1177"/>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1179" name="Straight Connector 1178"/>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1180" name="Straight Connector 1179"/>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1181" name="Straight Connector 1180"/>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1163" name="Group 1162"/>
            <p:cNvGrpSpPr/>
            <p:nvPr/>
          </p:nvGrpSpPr>
          <p:grpSpPr>
            <a:xfrm>
              <a:off x="-1046480" y="4419915"/>
              <a:ext cx="274320" cy="558485"/>
              <a:chOff x="-1762760" y="4582475"/>
              <a:chExt cx="274320" cy="558485"/>
            </a:xfrm>
          </p:grpSpPr>
          <p:cxnSp>
            <p:nvCxnSpPr>
              <p:cNvPr id="1174" name="Straight Connector 1173"/>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1175" name="Straight Connector 1174"/>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1176" name="Straight Connector 1175"/>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1177" name="Straight Connector 1176"/>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1164" name="Group 1163"/>
            <p:cNvGrpSpPr/>
            <p:nvPr/>
          </p:nvGrpSpPr>
          <p:grpSpPr>
            <a:xfrm>
              <a:off x="-665480" y="4455475"/>
              <a:ext cx="274320" cy="558485"/>
              <a:chOff x="-1762760" y="4582475"/>
              <a:chExt cx="274320" cy="558485"/>
            </a:xfrm>
          </p:grpSpPr>
          <p:cxnSp>
            <p:nvCxnSpPr>
              <p:cNvPr id="1170" name="Straight Connector 1169"/>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1171" name="Straight Connector 1170"/>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1172" name="Straight Connector 1171"/>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1173" name="Straight Connector 1172"/>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1165" name="Group 1164"/>
            <p:cNvGrpSpPr/>
            <p:nvPr/>
          </p:nvGrpSpPr>
          <p:grpSpPr>
            <a:xfrm>
              <a:off x="-487680" y="4353875"/>
              <a:ext cx="274320" cy="558485"/>
              <a:chOff x="-1762760" y="4582475"/>
              <a:chExt cx="274320" cy="558485"/>
            </a:xfrm>
          </p:grpSpPr>
          <p:cxnSp>
            <p:nvCxnSpPr>
              <p:cNvPr id="1166" name="Straight Connector 1165"/>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1167" name="Straight Connector 1166"/>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1168" name="Straight Connector 1167"/>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1169" name="Straight Connector 1168"/>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grpSp>
        <p:nvGrpSpPr>
          <p:cNvPr id="1198" name="Group 256"/>
          <p:cNvGrpSpPr/>
          <p:nvPr/>
        </p:nvGrpSpPr>
        <p:grpSpPr>
          <a:xfrm>
            <a:off x="6487376" y="4498263"/>
            <a:ext cx="1451225" cy="1451225"/>
            <a:chOff x="1571604" y="2519756"/>
            <a:chExt cx="1655135" cy="1655135"/>
          </a:xfrm>
          <a:scene3d>
            <a:camera prst="isometricOffAxis2Top"/>
            <a:lightRig rig="threePt" dir="t"/>
          </a:scene3d>
        </p:grpSpPr>
        <p:sp>
          <p:nvSpPr>
            <p:cNvPr id="1199" name="Rectangle 1198"/>
            <p:cNvSpPr/>
            <p:nvPr/>
          </p:nvSpPr>
          <p:spPr>
            <a:xfrm>
              <a:off x="1571604" y="3761107"/>
              <a:ext cx="413784" cy="413784"/>
            </a:xfrm>
            <a:prstGeom prst="rect">
              <a:avLst/>
            </a:prstGeom>
            <a:solidFill>
              <a:srgbClr val="738AC8">
                <a:lumMod val="75000"/>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00" name="Rectangle 1199"/>
            <p:cNvSpPr/>
            <p:nvPr/>
          </p:nvSpPr>
          <p:spPr>
            <a:xfrm>
              <a:off x="1985388" y="3761107"/>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01" name="Rectangle 1200"/>
            <p:cNvSpPr/>
            <p:nvPr/>
          </p:nvSpPr>
          <p:spPr>
            <a:xfrm>
              <a:off x="1571604" y="3347323"/>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02" name="Rectangle 1201"/>
            <p:cNvSpPr/>
            <p:nvPr/>
          </p:nvSpPr>
          <p:spPr>
            <a:xfrm>
              <a:off x="1985388" y="3347323"/>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03" name="Rectangle 1202"/>
            <p:cNvSpPr/>
            <p:nvPr/>
          </p:nvSpPr>
          <p:spPr>
            <a:xfrm>
              <a:off x="2399171" y="3761107"/>
              <a:ext cx="413784" cy="413784"/>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04" name="Rectangle 1203"/>
            <p:cNvSpPr/>
            <p:nvPr/>
          </p:nvSpPr>
          <p:spPr>
            <a:xfrm>
              <a:off x="2812955" y="3761107"/>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05" name="Rectangle 1204"/>
            <p:cNvSpPr/>
            <p:nvPr/>
          </p:nvSpPr>
          <p:spPr>
            <a:xfrm>
              <a:off x="2399171" y="3347323"/>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06" name="Rectangle 1205"/>
            <p:cNvSpPr/>
            <p:nvPr/>
          </p:nvSpPr>
          <p:spPr>
            <a:xfrm>
              <a:off x="2812955" y="3347323"/>
              <a:ext cx="413784" cy="413784"/>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07" name="Rectangle 1206"/>
            <p:cNvSpPr/>
            <p:nvPr/>
          </p:nvSpPr>
          <p:spPr>
            <a:xfrm>
              <a:off x="1571604" y="2933540"/>
              <a:ext cx="413784" cy="413784"/>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08" name="Rectangle 1207"/>
            <p:cNvSpPr/>
            <p:nvPr/>
          </p:nvSpPr>
          <p:spPr>
            <a:xfrm>
              <a:off x="1985388" y="2933540"/>
              <a:ext cx="413784" cy="413784"/>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09" name="Rectangle 1208"/>
            <p:cNvSpPr/>
            <p:nvPr/>
          </p:nvSpPr>
          <p:spPr>
            <a:xfrm>
              <a:off x="1571604" y="2519756"/>
              <a:ext cx="413784" cy="413784"/>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10" name="Rectangle 1209"/>
            <p:cNvSpPr/>
            <p:nvPr/>
          </p:nvSpPr>
          <p:spPr>
            <a:xfrm>
              <a:off x="1985388" y="2519756"/>
              <a:ext cx="413784" cy="413784"/>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11" name="Rectangle 1210"/>
            <p:cNvSpPr/>
            <p:nvPr/>
          </p:nvSpPr>
          <p:spPr>
            <a:xfrm>
              <a:off x="2399171" y="2933540"/>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12" name="Rectangle 1211"/>
            <p:cNvSpPr/>
            <p:nvPr/>
          </p:nvSpPr>
          <p:spPr>
            <a:xfrm>
              <a:off x="2812955" y="2933540"/>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13" name="Rectangle 1212"/>
            <p:cNvSpPr/>
            <p:nvPr/>
          </p:nvSpPr>
          <p:spPr>
            <a:xfrm>
              <a:off x="2399171" y="2519756"/>
              <a:ext cx="413784" cy="413784"/>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14" name="Rectangle 1213"/>
            <p:cNvSpPr/>
            <p:nvPr/>
          </p:nvSpPr>
          <p:spPr>
            <a:xfrm>
              <a:off x="2812955" y="2519756"/>
              <a:ext cx="413784" cy="413784"/>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1215" name="Group 1214"/>
          <p:cNvGrpSpPr/>
          <p:nvPr/>
        </p:nvGrpSpPr>
        <p:grpSpPr>
          <a:xfrm>
            <a:off x="6487370" y="4736262"/>
            <a:ext cx="1430345" cy="720815"/>
            <a:chOff x="-1992001" y="3877378"/>
            <a:chExt cx="1631321" cy="822096"/>
          </a:xfrm>
        </p:grpSpPr>
        <p:grpSp>
          <p:nvGrpSpPr>
            <p:cNvPr id="1216" name="Group 1215"/>
            <p:cNvGrpSpPr/>
            <p:nvPr/>
          </p:nvGrpSpPr>
          <p:grpSpPr>
            <a:xfrm>
              <a:off x="-1992001" y="3974555"/>
              <a:ext cx="539121" cy="603744"/>
              <a:chOff x="-1992001" y="3974555"/>
              <a:chExt cx="539121" cy="603744"/>
            </a:xfrm>
          </p:grpSpPr>
          <p:cxnSp>
            <p:nvCxnSpPr>
              <p:cNvPr id="1227" name="Straight Connector 1226"/>
              <p:cNvCxnSpPr/>
              <p:nvPr/>
            </p:nvCxnSpPr>
            <p:spPr>
              <a:xfrm flipH="1">
                <a:off x="-1828800" y="3980437"/>
                <a:ext cx="137661" cy="423923"/>
              </a:xfrm>
              <a:prstGeom prst="line">
                <a:avLst/>
              </a:prstGeom>
              <a:noFill/>
              <a:ln w="9525" cap="flat" cmpd="sng" algn="ctr">
                <a:solidFill>
                  <a:srgbClr val="FFFFFF">
                    <a:lumMod val="85000"/>
                  </a:srgbClr>
                </a:solidFill>
                <a:prstDash val="sysDot"/>
              </a:ln>
              <a:effectLst/>
            </p:spPr>
          </p:cxnSp>
          <p:cxnSp>
            <p:nvCxnSpPr>
              <p:cNvPr id="1228" name="Straight Connector 1227"/>
              <p:cNvCxnSpPr/>
              <p:nvPr/>
            </p:nvCxnSpPr>
            <p:spPr>
              <a:xfrm>
                <a:off x="-1691139" y="3974555"/>
                <a:ext cx="238259" cy="495845"/>
              </a:xfrm>
              <a:prstGeom prst="line">
                <a:avLst/>
              </a:prstGeom>
              <a:noFill/>
              <a:ln w="9525" cap="flat" cmpd="sng" algn="ctr">
                <a:solidFill>
                  <a:srgbClr val="FFFFFF">
                    <a:lumMod val="85000"/>
                  </a:srgbClr>
                </a:solidFill>
                <a:prstDash val="sysDot"/>
              </a:ln>
              <a:effectLst/>
            </p:spPr>
          </p:cxnSp>
          <p:cxnSp>
            <p:nvCxnSpPr>
              <p:cNvPr id="1229" name="Straight Connector 1228"/>
              <p:cNvCxnSpPr/>
              <p:nvPr/>
            </p:nvCxnSpPr>
            <p:spPr>
              <a:xfrm flipH="1">
                <a:off x="-1992001" y="3980437"/>
                <a:ext cx="300863" cy="529530"/>
              </a:xfrm>
              <a:prstGeom prst="line">
                <a:avLst/>
              </a:prstGeom>
              <a:noFill/>
              <a:ln w="9525" cap="flat" cmpd="sng" algn="ctr">
                <a:solidFill>
                  <a:srgbClr val="FFFFFF">
                    <a:lumMod val="85000"/>
                  </a:srgbClr>
                </a:solidFill>
                <a:prstDash val="sysDot"/>
              </a:ln>
              <a:effectLst/>
            </p:spPr>
          </p:cxnSp>
          <p:cxnSp>
            <p:nvCxnSpPr>
              <p:cNvPr id="1230" name="Straight Connector 1229"/>
              <p:cNvCxnSpPr/>
              <p:nvPr/>
            </p:nvCxnSpPr>
            <p:spPr>
              <a:xfrm>
                <a:off x="-1691139" y="3974555"/>
                <a:ext cx="70371" cy="603744"/>
              </a:xfrm>
              <a:prstGeom prst="line">
                <a:avLst/>
              </a:prstGeom>
              <a:noFill/>
              <a:ln w="9525" cap="flat" cmpd="sng" algn="ctr">
                <a:solidFill>
                  <a:srgbClr val="FFFFFF">
                    <a:lumMod val="85000"/>
                  </a:srgbClr>
                </a:solidFill>
                <a:prstDash val="sysDot"/>
              </a:ln>
              <a:effectLst/>
            </p:spPr>
          </p:cxnSp>
        </p:grpSp>
        <p:grpSp>
          <p:nvGrpSpPr>
            <p:cNvPr id="1217" name="Group 1216"/>
            <p:cNvGrpSpPr/>
            <p:nvPr/>
          </p:nvGrpSpPr>
          <p:grpSpPr>
            <a:xfrm>
              <a:off x="-1266549" y="4095730"/>
              <a:ext cx="539121" cy="603744"/>
              <a:chOff x="-1992001" y="3974555"/>
              <a:chExt cx="539121" cy="603744"/>
            </a:xfrm>
          </p:grpSpPr>
          <p:cxnSp>
            <p:nvCxnSpPr>
              <p:cNvPr id="1223" name="Straight Connector 1222"/>
              <p:cNvCxnSpPr/>
              <p:nvPr/>
            </p:nvCxnSpPr>
            <p:spPr>
              <a:xfrm flipH="1">
                <a:off x="-1828800" y="3980437"/>
                <a:ext cx="137661" cy="423923"/>
              </a:xfrm>
              <a:prstGeom prst="line">
                <a:avLst/>
              </a:prstGeom>
              <a:noFill/>
              <a:ln w="9525" cap="flat" cmpd="sng" algn="ctr">
                <a:solidFill>
                  <a:srgbClr val="FFFFFF">
                    <a:lumMod val="85000"/>
                  </a:srgbClr>
                </a:solidFill>
                <a:prstDash val="sysDot"/>
              </a:ln>
              <a:effectLst/>
            </p:spPr>
          </p:cxnSp>
          <p:cxnSp>
            <p:nvCxnSpPr>
              <p:cNvPr id="1224" name="Straight Connector 1223"/>
              <p:cNvCxnSpPr/>
              <p:nvPr/>
            </p:nvCxnSpPr>
            <p:spPr>
              <a:xfrm>
                <a:off x="-1691139" y="3974555"/>
                <a:ext cx="238259" cy="495845"/>
              </a:xfrm>
              <a:prstGeom prst="line">
                <a:avLst/>
              </a:prstGeom>
              <a:noFill/>
              <a:ln w="9525" cap="flat" cmpd="sng" algn="ctr">
                <a:solidFill>
                  <a:srgbClr val="FFFFFF">
                    <a:lumMod val="85000"/>
                  </a:srgbClr>
                </a:solidFill>
                <a:prstDash val="sysDot"/>
              </a:ln>
              <a:effectLst/>
            </p:spPr>
          </p:cxnSp>
          <p:cxnSp>
            <p:nvCxnSpPr>
              <p:cNvPr id="1225" name="Straight Connector 1224"/>
              <p:cNvCxnSpPr/>
              <p:nvPr/>
            </p:nvCxnSpPr>
            <p:spPr>
              <a:xfrm flipH="1">
                <a:off x="-1992001" y="3980437"/>
                <a:ext cx="300863" cy="529530"/>
              </a:xfrm>
              <a:prstGeom prst="line">
                <a:avLst/>
              </a:prstGeom>
              <a:noFill/>
              <a:ln w="9525" cap="flat" cmpd="sng" algn="ctr">
                <a:solidFill>
                  <a:srgbClr val="FFFFFF">
                    <a:lumMod val="85000"/>
                  </a:srgbClr>
                </a:solidFill>
                <a:prstDash val="sysDot"/>
              </a:ln>
              <a:effectLst/>
            </p:spPr>
          </p:cxnSp>
          <p:cxnSp>
            <p:nvCxnSpPr>
              <p:cNvPr id="1226" name="Straight Connector 1225"/>
              <p:cNvCxnSpPr/>
              <p:nvPr/>
            </p:nvCxnSpPr>
            <p:spPr>
              <a:xfrm>
                <a:off x="-1691139" y="3974555"/>
                <a:ext cx="70371" cy="603744"/>
              </a:xfrm>
              <a:prstGeom prst="line">
                <a:avLst/>
              </a:prstGeom>
              <a:noFill/>
              <a:ln w="9525" cap="flat" cmpd="sng" algn="ctr">
                <a:solidFill>
                  <a:srgbClr val="FFFFFF">
                    <a:lumMod val="85000"/>
                  </a:srgbClr>
                </a:solidFill>
                <a:prstDash val="sysDot"/>
              </a:ln>
              <a:effectLst/>
            </p:spPr>
          </p:cxnSp>
        </p:grpSp>
        <p:grpSp>
          <p:nvGrpSpPr>
            <p:cNvPr id="1218" name="Group 1217"/>
            <p:cNvGrpSpPr/>
            <p:nvPr/>
          </p:nvGrpSpPr>
          <p:grpSpPr>
            <a:xfrm>
              <a:off x="-922601" y="3877378"/>
              <a:ext cx="561921" cy="577782"/>
              <a:chOff x="-1992001" y="3974555"/>
              <a:chExt cx="561921" cy="577782"/>
            </a:xfrm>
          </p:grpSpPr>
          <p:cxnSp>
            <p:nvCxnSpPr>
              <p:cNvPr id="1219" name="Straight Connector 1218"/>
              <p:cNvCxnSpPr/>
              <p:nvPr/>
            </p:nvCxnSpPr>
            <p:spPr>
              <a:xfrm flipH="1">
                <a:off x="-1828800" y="3980437"/>
                <a:ext cx="137661" cy="423923"/>
              </a:xfrm>
              <a:prstGeom prst="line">
                <a:avLst/>
              </a:prstGeom>
              <a:noFill/>
              <a:ln w="9525" cap="flat" cmpd="sng" algn="ctr">
                <a:solidFill>
                  <a:srgbClr val="FFFFFF">
                    <a:lumMod val="85000"/>
                  </a:srgbClr>
                </a:solidFill>
                <a:prstDash val="sysDot"/>
              </a:ln>
              <a:effectLst/>
            </p:spPr>
          </p:cxnSp>
          <p:cxnSp>
            <p:nvCxnSpPr>
              <p:cNvPr id="1220" name="Straight Connector 1219"/>
              <p:cNvCxnSpPr/>
              <p:nvPr/>
            </p:nvCxnSpPr>
            <p:spPr>
              <a:xfrm>
                <a:off x="-1691139" y="3974555"/>
                <a:ext cx="261059" cy="466022"/>
              </a:xfrm>
              <a:prstGeom prst="line">
                <a:avLst/>
              </a:prstGeom>
              <a:noFill/>
              <a:ln w="9525" cap="flat" cmpd="sng" algn="ctr">
                <a:solidFill>
                  <a:srgbClr val="FFFFFF">
                    <a:lumMod val="85000"/>
                  </a:srgbClr>
                </a:solidFill>
                <a:prstDash val="sysDot"/>
              </a:ln>
              <a:effectLst/>
            </p:spPr>
          </p:cxnSp>
          <p:cxnSp>
            <p:nvCxnSpPr>
              <p:cNvPr id="1221" name="Straight Connector 1220"/>
              <p:cNvCxnSpPr/>
              <p:nvPr/>
            </p:nvCxnSpPr>
            <p:spPr>
              <a:xfrm flipH="1">
                <a:off x="-1992001" y="3980437"/>
                <a:ext cx="300863" cy="529530"/>
              </a:xfrm>
              <a:prstGeom prst="line">
                <a:avLst/>
              </a:prstGeom>
              <a:noFill/>
              <a:ln w="9525" cap="flat" cmpd="sng" algn="ctr">
                <a:solidFill>
                  <a:srgbClr val="FFFFFF">
                    <a:lumMod val="85000"/>
                  </a:srgbClr>
                </a:solidFill>
                <a:prstDash val="sysDot"/>
              </a:ln>
              <a:effectLst/>
            </p:spPr>
          </p:cxnSp>
          <p:cxnSp>
            <p:nvCxnSpPr>
              <p:cNvPr id="1222" name="Straight Connector 1221"/>
              <p:cNvCxnSpPr/>
              <p:nvPr/>
            </p:nvCxnSpPr>
            <p:spPr>
              <a:xfrm>
                <a:off x="-1691139" y="3974555"/>
                <a:ext cx="88339" cy="577782"/>
              </a:xfrm>
              <a:prstGeom prst="line">
                <a:avLst/>
              </a:prstGeom>
              <a:noFill/>
              <a:ln w="9525" cap="flat" cmpd="sng" algn="ctr">
                <a:solidFill>
                  <a:srgbClr val="FFFFFF">
                    <a:lumMod val="85000"/>
                  </a:srgbClr>
                </a:solidFill>
                <a:prstDash val="sysDot"/>
              </a:ln>
              <a:effectLst/>
            </p:spPr>
          </p:cxnSp>
        </p:grpSp>
      </p:grpSp>
      <p:grpSp>
        <p:nvGrpSpPr>
          <p:cNvPr id="1231" name="Group 298"/>
          <p:cNvGrpSpPr/>
          <p:nvPr/>
        </p:nvGrpSpPr>
        <p:grpSpPr>
          <a:xfrm>
            <a:off x="6487374" y="4046317"/>
            <a:ext cx="1451221" cy="1451222"/>
            <a:chOff x="1571601" y="2004307"/>
            <a:chExt cx="1655130" cy="1655132"/>
          </a:xfrm>
          <a:scene3d>
            <a:camera prst="isometricOffAxis2Top"/>
            <a:lightRig rig="threePt" dir="t"/>
          </a:scene3d>
        </p:grpSpPr>
        <p:sp>
          <p:nvSpPr>
            <p:cNvPr id="1232" name="Rectangle 1231"/>
            <p:cNvSpPr/>
            <p:nvPr/>
          </p:nvSpPr>
          <p:spPr>
            <a:xfrm>
              <a:off x="1571601" y="2831873"/>
              <a:ext cx="827565" cy="827566"/>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33" name="Rectangle 1232"/>
            <p:cNvSpPr/>
            <p:nvPr/>
          </p:nvSpPr>
          <p:spPr>
            <a:xfrm>
              <a:off x="2399166" y="2831873"/>
              <a:ext cx="827565" cy="827566"/>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34" name="Rectangle 1233"/>
            <p:cNvSpPr/>
            <p:nvPr/>
          </p:nvSpPr>
          <p:spPr>
            <a:xfrm>
              <a:off x="1571601" y="2004307"/>
              <a:ext cx="827565" cy="827566"/>
            </a:xfrm>
            <a:prstGeom prst="rect">
              <a:avLst/>
            </a:prstGeom>
            <a:solidFill>
              <a:srgbClr val="435FAA">
                <a:alpha val="49804"/>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35" name="Rectangle 1234"/>
            <p:cNvSpPr/>
            <p:nvPr/>
          </p:nvSpPr>
          <p:spPr>
            <a:xfrm>
              <a:off x="2399166" y="2004307"/>
              <a:ext cx="827565" cy="827566"/>
            </a:xfrm>
            <a:prstGeom prst="rect">
              <a:avLst/>
            </a:prstGeom>
            <a:solidFill>
              <a:srgbClr val="7FD13B">
                <a:lumMod val="75000"/>
                <a:alpha val="7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1236" name="Group 1235"/>
          <p:cNvGrpSpPr/>
          <p:nvPr/>
        </p:nvGrpSpPr>
        <p:grpSpPr>
          <a:xfrm>
            <a:off x="6759473" y="4334586"/>
            <a:ext cx="928445" cy="582482"/>
            <a:chOff x="-1681665" y="3419261"/>
            <a:chExt cx="1058898" cy="664325"/>
          </a:xfrm>
        </p:grpSpPr>
        <p:cxnSp>
          <p:nvCxnSpPr>
            <p:cNvPr id="1237" name="Straight Connector 1236"/>
            <p:cNvCxnSpPr/>
            <p:nvPr/>
          </p:nvCxnSpPr>
          <p:spPr>
            <a:xfrm flipH="1">
              <a:off x="-1371317" y="3426228"/>
              <a:ext cx="227205" cy="347022"/>
            </a:xfrm>
            <a:prstGeom prst="line">
              <a:avLst/>
            </a:prstGeom>
            <a:noFill/>
            <a:ln w="9525" cap="flat" cmpd="sng" algn="ctr">
              <a:solidFill>
                <a:srgbClr val="FFFFFF">
                  <a:lumMod val="85000"/>
                </a:srgbClr>
              </a:solidFill>
              <a:prstDash val="sysDot"/>
            </a:ln>
            <a:effectLst/>
          </p:spPr>
        </p:cxnSp>
        <p:cxnSp>
          <p:nvCxnSpPr>
            <p:cNvPr id="1238" name="Straight Connector 1237"/>
            <p:cNvCxnSpPr/>
            <p:nvPr/>
          </p:nvCxnSpPr>
          <p:spPr>
            <a:xfrm>
              <a:off x="-1144112" y="3419261"/>
              <a:ext cx="521345" cy="457433"/>
            </a:xfrm>
            <a:prstGeom prst="line">
              <a:avLst/>
            </a:prstGeom>
            <a:noFill/>
            <a:ln w="9525" cap="flat" cmpd="sng" algn="ctr">
              <a:solidFill>
                <a:srgbClr val="FFFFFF">
                  <a:lumMod val="85000"/>
                </a:srgbClr>
              </a:solidFill>
              <a:prstDash val="sysDot"/>
            </a:ln>
            <a:effectLst/>
          </p:spPr>
        </p:cxnSp>
        <p:cxnSp>
          <p:nvCxnSpPr>
            <p:cNvPr id="1239" name="Straight Connector 1238"/>
            <p:cNvCxnSpPr/>
            <p:nvPr/>
          </p:nvCxnSpPr>
          <p:spPr>
            <a:xfrm flipH="1">
              <a:off x="-1681665" y="3426228"/>
              <a:ext cx="537553" cy="540143"/>
            </a:xfrm>
            <a:prstGeom prst="line">
              <a:avLst/>
            </a:prstGeom>
            <a:noFill/>
            <a:ln w="9525" cap="flat" cmpd="sng" algn="ctr">
              <a:solidFill>
                <a:srgbClr val="FFFFFF">
                  <a:lumMod val="85000"/>
                </a:srgbClr>
              </a:solidFill>
              <a:prstDash val="sysDot"/>
            </a:ln>
            <a:effectLst/>
          </p:spPr>
        </p:cxnSp>
        <p:cxnSp>
          <p:nvCxnSpPr>
            <p:cNvPr id="1240" name="Straight Connector 1239"/>
            <p:cNvCxnSpPr/>
            <p:nvPr/>
          </p:nvCxnSpPr>
          <p:spPr>
            <a:xfrm>
              <a:off x="-1144112" y="3419261"/>
              <a:ext cx="166699" cy="664325"/>
            </a:xfrm>
            <a:prstGeom prst="line">
              <a:avLst/>
            </a:prstGeom>
            <a:noFill/>
            <a:ln w="9525" cap="flat" cmpd="sng" algn="ctr">
              <a:solidFill>
                <a:srgbClr val="FFFFFF">
                  <a:lumMod val="85000"/>
                </a:srgbClr>
              </a:solidFill>
              <a:prstDash val="sysDot"/>
            </a:ln>
            <a:effectLst/>
          </p:spPr>
        </p:cxnSp>
      </p:grpSp>
      <p:sp>
        <p:nvSpPr>
          <p:cNvPr id="1241" name="Rectangle 1240"/>
          <p:cNvSpPr/>
          <p:nvPr/>
        </p:nvSpPr>
        <p:spPr>
          <a:xfrm>
            <a:off x="6487376" y="3646604"/>
            <a:ext cx="1451225" cy="1451224"/>
          </a:xfrm>
          <a:prstGeom prst="rect">
            <a:avLst/>
          </a:prstGeom>
          <a:solidFill>
            <a:srgbClr val="7FD13B">
              <a:lumMod val="75000"/>
              <a:alpha val="70000"/>
            </a:srgbClr>
          </a:solidFill>
          <a:ln w="19050" cap="flat" cmpd="sng" algn="ctr">
            <a:solidFill>
              <a:srgbClr val="4E5B6F">
                <a:lumMod val="50000"/>
              </a:srgbClr>
            </a:solidFill>
            <a:prstDash val="solid"/>
          </a:ln>
          <a:effectLst/>
          <a:scene3d>
            <a:camera prst="isometricOffAxis2To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nvGrpSpPr>
          <p:cNvPr id="4" name="Group 3"/>
          <p:cNvGrpSpPr/>
          <p:nvPr/>
        </p:nvGrpSpPr>
        <p:grpSpPr>
          <a:xfrm>
            <a:off x="8435344" y="3638357"/>
            <a:ext cx="2263612" cy="2751712"/>
            <a:chOff x="8435344" y="3638357"/>
            <a:chExt cx="2263612" cy="2751712"/>
          </a:xfrm>
        </p:grpSpPr>
        <p:grpSp>
          <p:nvGrpSpPr>
            <p:cNvPr id="1084" name="Group 185"/>
            <p:cNvGrpSpPr/>
            <p:nvPr/>
          </p:nvGrpSpPr>
          <p:grpSpPr>
            <a:xfrm>
              <a:off x="9142856" y="4938842"/>
              <a:ext cx="1451230" cy="1451227"/>
              <a:chOff x="1571598" y="3030014"/>
              <a:chExt cx="1655141" cy="1655132"/>
            </a:xfrm>
            <a:solidFill>
              <a:srgbClr val="738AC8">
                <a:lumMod val="75000"/>
                <a:alpha val="50000"/>
              </a:srgbClr>
            </a:solidFill>
            <a:scene3d>
              <a:camera prst="isometricOffAxis2Top"/>
              <a:lightRig rig="threePt" dir="t"/>
            </a:scene3d>
          </p:grpSpPr>
          <p:sp>
            <p:nvSpPr>
              <p:cNvPr id="1085" name="Rectangle 1084"/>
              <p:cNvSpPr/>
              <p:nvPr/>
            </p:nvSpPr>
            <p:spPr>
              <a:xfrm>
                <a:off x="1985382" y="4478239"/>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86" name="Rectangle 1085"/>
              <p:cNvSpPr/>
              <p:nvPr/>
            </p:nvSpPr>
            <p:spPr>
              <a:xfrm>
                <a:off x="2192275" y="4478255"/>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87" name="Rectangle 1086"/>
              <p:cNvSpPr/>
              <p:nvPr/>
            </p:nvSpPr>
            <p:spPr>
              <a:xfrm>
                <a:off x="2192275" y="4271364"/>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88" name="Rectangle 1087"/>
              <p:cNvSpPr/>
              <p:nvPr/>
            </p:nvSpPr>
            <p:spPr>
              <a:xfrm>
                <a:off x="1571598" y="4064473"/>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89" name="Rectangle 1088"/>
              <p:cNvSpPr/>
              <p:nvPr/>
            </p:nvSpPr>
            <p:spPr>
              <a:xfrm>
                <a:off x="1778491" y="4064473"/>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90" name="Rectangle 1089"/>
              <p:cNvSpPr/>
              <p:nvPr/>
            </p:nvSpPr>
            <p:spPr>
              <a:xfrm>
                <a:off x="1571598" y="3857582"/>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91" name="Rectangle 1090"/>
              <p:cNvSpPr/>
              <p:nvPr/>
            </p:nvSpPr>
            <p:spPr>
              <a:xfrm>
                <a:off x="1778491" y="3857582"/>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92" name="Rectangle 39"/>
              <p:cNvSpPr/>
              <p:nvPr/>
            </p:nvSpPr>
            <p:spPr>
              <a:xfrm>
                <a:off x="1985383" y="4064473"/>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93" name="Rectangle 40"/>
              <p:cNvSpPr/>
              <p:nvPr/>
            </p:nvSpPr>
            <p:spPr>
              <a:xfrm>
                <a:off x="2192276" y="4064471"/>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94" name="Rectangle 41"/>
              <p:cNvSpPr/>
              <p:nvPr/>
            </p:nvSpPr>
            <p:spPr>
              <a:xfrm>
                <a:off x="1985381" y="3857582"/>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95" name="Rectangle 1094"/>
              <p:cNvSpPr/>
              <p:nvPr/>
            </p:nvSpPr>
            <p:spPr>
              <a:xfrm>
                <a:off x="3019841" y="4478255"/>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96" name="Rectangle 1095"/>
              <p:cNvSpPr/>
              <p:nvPr/>
            </p:nvSpPr>
            <p:spPr>
              <a:xfrm>
                <a:off x="3019841" y="4271364"/>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97" name="Rectangle 1096"/>
              <p:cNvSpPr/>
              <p:nvPr/>
            </p:nvSpPr>
            <p:spPr>
              <a:xfrm>
                <a:off x="2399166" y="4064473"/>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98" name="Rectangle 1097"/>
              <p:cNvSpPr/>
              <p:nvPr/>
            </p:nvSpPr>
            <p:spPr>
              <a:xfrm>
                <a:off x="2606057" y="4064473"/>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99" name="Rectangle 1098"/>
              <p:cNvSpPr/>
              <p:nvPr/>
            </p:nvSpPr>
            <p:spPr>
              <a:xfrm>
                <a:off x="2399166" y="3857580"/>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00" name="Rectangle 1099"/>
              <p:cNvSpPr/>
              <p:nvPr/>
            </p:nvSpPr>
            <p:spPr>
              <a:xfrm>
                <a:off x="2606057" y="3857578"/>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01" name="Rectangle 1100"/>
              <p:cNvSpPr/>
              <p:nvPr/>
            </p:nvSpPr>
            <p:spPr>
              <a:xfrm>
                <a:off x="2192271" y="3650685"/>
                <a:ext cx="206891"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02" name="Rectangle 1101"/>
              <p:cNvSpPr/>
              <p:nvPr/>
            </p:nvSpPr>
            <p:spPr>
              <a:xfrm>
                <a:off x="2192271" y="3443794"/>
                <a:ext cx="206891"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03" name="Rectangle 1102"/>
              <p:cNvSpPr/>
              <p:nvPr/>
            </p:nvSpPr>
            <p:spPr>
              <a:xfrm>
                <a:off x="2399169" y="3443794"/>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04" name="Rectangle 1103"/>
              <p:cNvSpPr/>
              <p:nvPr/>
            </p:nvSpPr>
            <p:spPr>
              <a:xfrm>
                <a:off x="2606062" y="3443794"/>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05" name="Rectangle 1104"/>
              <p:cNvSpPr/>
              <p:nvPr/>
            </p:nvSpPr>
            <p:spPr>
              <a:xfrm>
                <a:off x="3019846" y="3650685"/>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06" name="Rectangle 1105"/>
              <p:cNvSpPr/>
              <p:nvPr/>
            </p:nvSpPr>
            <p:spPr>
              <a:xfrm>
                <a:off x="3019846" y="3236898"/>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07" name="Rectangle 1106"/>
              <p:cNvSpPr/>
              <p:nvPr/>
            </p:nvSpPr>
            <p:spPr>
              <a:xfrm>
                <a:off x="2812955" y="3030014"/>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08" name="Rectangle 1107"/>
              <p:cNvSpPr/>
              <p:nvPr/>
            </p:nvSpPr>
            <p:spPr>
              <a:xfrm>
                <a:off x="3019843" y="3030017"/>
                <a:ext cx="206893" cy="206891"/>
              </a:xfrm>
              <a:prstGeom prst="rect">
                <a:avLst/>
              </a:prstGeom>
              <a:solidFill>
                <a:srgbClr val="435FAA">
                  <a:alpha val="5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09" name="Rectangle 1108"/>
              <p:cNvSpPr/>
              <p:nvPr/>
            </p:nvSpPr>
            <p:spPr>
              <a:xfrm>
                <a:off x="2399169" y="3650685"/>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10" name="Rectangle 1109"/>
              <p:cNvSpPr/>
              <p:nvPr/>
            </p:nvSpPr>
            <p:spPr>
              <a:xfrm>
                <a:off x="1985382" y="4271364"/>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11" name="Rectangle 42"/>
              <p:cNvSpPr/>
              <p:nvPr/>
            </p:nvSpPr>
            <p:spPr>
              <a:xfrm>
                <a:off x="2192274" y="3857580"/>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12" name="Rectangle 1111"/>
              <p:cNvSpPr/>
              <p:nvPr/>
            </p:nvSpPr>
            <p:spPr>
              <a:xfrm>
                <a:off x="2812950" y="4478255"/>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13" name="Rectangle 1112"/>
              <p:cNvSpPr/>
              <p:nvPr/>
            </p:nvSpPr>
            <p:spPr>
              <a:xfrm>
                <a:off x="2812950" y="4271364"/>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14" name="Rectangle 1113"/>
              <p:cNvSpPr/>
              <p:nvPr/>
            </p:nvSpPr>
            <p:spPr>
              <a:xfrm>
                <a:off x="2812955" y="3650685"/>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15" name="Rectangle 1114"/>
              <p:cNvSpPr/>
              <p:nvPr/>
            </p:nvSpPr>
            <p:spPr>
              <a:xfrm>
                <a:off x="2812955" y="3443794"/>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16" name="Rectangle 1115"/>
              <p:cNvSpPr/>
              <p:nvPr/>
            </p:nvSpPr>
            <p:spPr>
              <a:xfrm>
                <a:off x="3019846" y="3443794"/>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17" name="Rectangle 1116"/>
              <p:cNvSpPr/>
              <p:nvPr/>
            </p:nvSpPr>
            <p:spPr>
              <a:xfrm>
                <a:off x="2812953" y="3236903"/>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118" name="Rectangle 1117"/>
              <p:cNvSpPr/>
              <p:nvPr/>
            </p:nvSpPr>
            <p:spPr>
              <a:xfrm>
                <a:off x="2606060" y="3650685"/>
                <a:ext cx="206893" cy="206891"/>
              </a:xfrm>
              <a:prstGeom prst="rect">
                <a:avLst/>
              </a:prstGeom>
              <a:solidFill>
                <a:srgbClr val="5FA326">
                  <a:alpha val="70000"/>
                </a:srgbClr>
              </a:solidFill>
              <a:ln w="19050" cap="flat" cmpd="sng" algn="ctr">
                <a:solidFill>
                  <a:srgbClr val="272E3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1242" name="Group 1241"/>
            <p:cNvGrpSpPr/>
            <p:nvPr/>
          </p:nvGrpSpPr>
          <p:grpSpPr>
            <a:xfrm>
              <a:off x="9162272" y="5145809"/>
              <a:ext cx="1536684" cy="801472"/>
              <a:chOff x="-1965960" y="4353875"/>
              <a:chExt cx="1752600" cy="914085"/>
            </a:xfrm>
          </p:grpSpPr>
          <p:grpSp>
            <p:nvGrpSpPr>
              <p:cNvPr id="1243" name="Group 1242"/>
              <p:cNvGrpSpPr/>
              <p:nvPr/>
            </p:nvGrpSpPr>
            <p:grpSpPr>
              <a:xfrm>
                <a:off x="-1762760" y="4582475"/>
                <a:ext cx="274320" cy="558485"/>
                <a:chOff x="-1762760" y="4582475"/>
                <a:chExt cx="274320" cy="558485"/>
              </a:xfrm>
            </p:grpSpPr>
            <p:cxnSp>
              <p:nvCxnSpPr>
                <p:cNvPr id="1279" name="Straight Connector 1278"/>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1280" name="Straight Connector 1279"/>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1281" name="Straight Connector 1280"/>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1282" name="Straight Connector 1281"/>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1244" name="Group 1243"/>
              <p:cNvGrpSpPr/>
              <p:nvPr/>
            </p:nvGrpSpPr>
            <p:grpSpPr>
              <a:xfrm>
                <a:off x="-1965960" y="4409755"/>
                <a:ext cx="274320" cy="558485"/>
                <a:chOff x="-1762760" y="4582475"/>
                <a:chExt cx="274320" cy="558485"/>
              </a:xfrm>
            </p:grpSpPr>
            <p:cxnSp>
              <p:nvCxnSpPr>
                <p:cNvPr id="1275" name="Straight Connector 1274"/>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1276" name="Straight Connector 1275"/>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1277" name="Straight Connector 1276"/>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1278" name="Straight Connector 1277"/>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1245" name="Group 1244"/>
              <p:cNvGrpSpPr/>
              <p:nvPr/>
            </p:nvGrpSpPr>
            <p:grpSpPr>
              <a:xfrm>
                <a:off x="-1590040" y="4470715"/>
                <a:ext cx="274320" cy="558485"/>
                <a:chOff x="-1762760" y="4582475"/>
                <a:chExt cx="274320" cy="558485"/>
              </a:xfrm>
            </p:grpSpPr>
            <p:cxnSp>
              <p:nvCxnSpPr>
                <p:cNvPr id="1271" name="Straight Connector 1270"/>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1272" name="Straight Connector 1271"/>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1273" name="Straight Connector 1272"/>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1274" name="Straight Connector 1273"/>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1246" name="Group 1245"/>
              <p:cNvGrpSpPr/>
              <p:nvPr/>
            </p:nvGrpSpPr>
            <p:grpSpPr>
              <a:xfrm>
                <a:off x="-1031240" y="4709475"/>
                <a:ext cx="274320" cy="558485"/>
                <a:chOff x="-1762760" y="4582475"/>
                <a:chExt cx="274320" cy="558485"/>
              </a:xfrm>
            </p:grpSpPr>
            <p:cxnSp>
              <p:nvCxnSpPr>
                <p:cNvPr id="1267" name="Straight Connector 1266"/>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1268" name="Straight Connector 1267"/>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1269" name="Straight Connector 1268"/>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1270" name="Straight Connector 1269"/>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1247" name="Group 1246"/>
              <p:cNvGrpSpPr/>
              <p:nvPr/>
            </p:nvGrpSpPr>
            <p:grpSpPr>
              <a:xfrm>
                <a:off x="-1244600" y="4531675"/>
                <a:ext cx="274320" cy="558485"/>
                <a:chOff x="-1762760" y="4582475"/>
                <a:chExt cx="274320" cy="558485"/>
              </a:xfrm>
            </p:grpSpPr>
            <p:cxnSp>
              <p:nvCxnSpPr>
                <p:cNvPr id="1263" name="Straight Connector 1262"/>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1264" name="Straight Connector 1263"/>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1265" name="Straight Connector 1264"/>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1266" name="Straight Connector 1265"/>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1248" name="Group 1247"/>
              <p:cNvGrpSpPr/>
              <p:nvPr/>
            </p:nvGrpSpPr>
            <p:grpSpPr>
              <a:xfrm>
                <a:off x="-1046480" y="4419915"/>
                <a:ext cx="274320" cy="558485"/>
                <a:chOff x="-1762760" y="4582475"/>
                <a:chExt cx="274320" cy="558485"/>
              </a:xfrm>
            </p:grpSpPr>
            <p:cxnSp>
              <p:nvCxnSpPr>
                <p:cNvPr id="1259" name="Straight Connector 1258"/>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1260" name="Straight Connector 1259"/>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1261" name="Straight Connector 1260"/>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1262" name="Straight Connector 1261"/>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1249" name="Group 1248"/>
              <p:cNvGrpSpPr/>
              <p:nvPr/>
            </p:nvGrpSpPr>
            <p:grpSpPr>
              <a:xfrm>
                <a:off x="-665480" y="4455475"/>
                <a:ext cx="274320" cy="558485"/>
                <a:chOff x="-1762760" y="4582475"/>
                <a:chExt cx="274320" cy="558485"/>
              </a:xfrm>
            </p:grpSpPr>
            <p:cxnSp>
              <p:nvCxnSpPr>
                <p:cNvPr id="1255" name="Straight Connector 1254"/>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1256" name="Straight Connector 1255"/>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1257" name="Straight Connector 1256"/>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1258" name="Straight Connector 1257"/>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nvGrpSpPr>
              <p:cNvPr id="1250" name="Group 1249"/>
              <p:cNvGrpSpPr/>
              <p:nvPr/>
            </p:nvGrpSpPr>
            <p:grpSpPr>
              <a:xfrm>
                <a:off x="-487680" y="4353875"/>
                <a:ext cx="274320" cy="558485"/>
                <a:chOff x="-1762760" y="4582475"/>
                <a:chExt cx="274320" cy="558485"/>
              </a:xfrm>
            </p:grpSpPr>
            <p:cxnSp>
              <p:nvCxnSpPr>
                <p:cNvPr id="1251" name="Straight Connector 1250"/>
                <p:cNvCxnSpPr/>
                <p:nvPr/>
              </p:nvCxnSpPr>
              <p:spPr>
                <a:xfrm flipH="1">
                  <a:off x="-1671320" y="4588357"/>
                  <a:ext cx="46668" cy="461163"/>
                </a:xfrm>
                <a:prstGeom prst="line">
                  <a:avLst/>
                </a:prstGeom>
                <a:noFill/>
                <a:ln w="9525" cap="flat" cmpd="sng" algn="ctr">
                  <a:solidFill>
                    <a:srgbClr val="FFFFFF">
                      <a:lumMod val="85000"/>
                    </a:srgbClr>
                  </a:solidFill>
                  <a:prstDash val="sysDot"/>
                </a:ln>
                <a:effectLst/>
              </p:spPr>
            </p:cxnSp>
            <p:cxnSp>
              <p:nvCxnSpPr>
                <p:cNvPr id="1252" name="Straight Connector 1251"/>
                <p:cNvCxnSpPr/>
                <p:nvPr/>
              </p:nvCxnSpPr>
              <p:spPr>
                <a:xfrm>
                  <a:off x="-1624653" y="4582475"/>
                  <a:ext cx="136213" cy="497525"/>
                </a:xfrm>
                <a:prstGeom prst="line">
                  <a:avLst/>
                </a:prstGeom>
                <a:noFill/>
                <a:ln w="9525" cap="flat" cmpd="sng" algn="ctr">
                  <a:solidFill>
                    <a:srgbClr val="FFFFFF">
                      <a:lumMod val="85000"/>
                    </a:srgbClr>
                  </a:solidFill>
                  <a:prstDash val="sysDot"/>
                </a:ln>
                <a:effectLst/>
              </p:spPr>
            </p:cxnSp>
            <p:cxnSp>
              <p:nvCxnSpPr>
                <p:cNvPr id="1253" name="Straight Connector 1252"/>
                <p:cNvCxnSpPr/>
                <p:nvPr/>
              </p:nvCxnSpPr>
              <p:spPr>
                <a:xfrm flipH="1">
                  <a:off x="-1762760" y="4588357"/>
                  <a:ext cx="138110" cy="517043"/>
                </a:xfrm>
                <a:prstGeom prst="line">
                  <a:avLst/>
                </a:prstGeom>
                <a:noFill/>
                <a:ln w="9525" cap="flat" cmpd="sng" algn="ctr">
                  <a:solidFill>
                    <a:srgbClr val="FFFFFF">
                      <a:lumMod val="85000"/>
                    </a:srgbClr>
                  </a:solidFill>
                  <a:prstDash val="sysDot"/>
                </a:ln>
                <a:effectLst/>
              </p:spPr>
            </p:cxnSp>
            <p:cxnSp>
              <p:nvCxnSpPr>
                <p:cNvPr id="1254" name="Straight Connector 1253"/>
                <p:cNvCxnSpPr/>
                <p:nvPr/>
              </p:nvCxnSpPr>
              <p:spPr>
                <a:xfrm>
                  <a:off x="-1624653" y="4582475"/>
                  <a:ext cx="60013" cy="558485"/>
                </a:xfrm>
                <a:prstGeom prst="line">
                  <a:avLst/>
                </a:prstGeom>
                <a:noFill/>
                <a:ln w="9525" cap="flat" cmpd="sng" algn="ctr">
                  <a:solidFill>
                    <a:srgbClr val="FFFFFF">
                      <a:lumMod val="85000"/>
                    </a:srgbClr>
                  </a:solidFill>
                  <a:prstDash val="sysDot"/>
                </a:ln>
                <a:effectLst/>
              </p:spPr>
            </p:cxnSp>
          </p:grpSp>
        </p:grpSp>
        <p:grpSp>
          <p:nvGrpSpPr>
            <p:cNvPr id="1283" name="Group 256"/>
            <p:cNvGrpSpPr/>
            <p:nvPr/>
          </p:nvGrpSpPr>
          <p:grpSpPr>
            <a:xfrm>
              <a:off x="9139446" y="4490016"/>
              <a:ext cx="1451225" cy="1451225"/>
              <a:chOff x="1571604" y="2519756"/>
              <a:chExt cx="1655135" cy="1655135"/>
            </a:xfrm>
            <a:scene3d>
              <a:camera prst="isometricOffAxis2Top"/>
              <a:lightRig rig="threePt" dir="t"/>
            </a:scene3d>
          </p:grpSpPr>
          <p:sp>
            <p:nvSpPr>
              <p:cNvPr id="1284" name="Rectangle 1283"/>
              <p:cNvSpPr/>
              <p:nvPr/>
            </p:nvSpPr>
            <p:spPr>
              <a:xfrm>
                <a:off x="1571604" y="3761107"/>
                <a:ext cx="413784" cy="413784"/>
              </a:xfrm>
              <a:prstGeom prst="rect">
                <a:avLst/>
              </a:prstGeom>
              <a:solidFill>
                <a:srgbClr val="738AC8">
                  <a:lumMod val="75000"/>
                  <a:alpha val="50000"/>
                </a:srgbClr>
              </a:solidFill>
              <a:ln w="19050" cap="flat" cmpd="sng" algn="ctr">
                <a:solidFill>
                  <a:srgbClr val="738AC8">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85" name="Rectangle 1284"/>
              <p:cNvSpPr/>
              <p:nvPr/>
            </p:nvSpPr>
            <p:spPr>
              <a:xfrm>
                <a:off x="1571604" y="3347323"/>
                <a:ext cx="413784" cy="413784"/>
              </a:xfrm>
              <a:prstGeom prst="rect">
                <a:avLst/>
              </a:prstGeom>
              <a:solidFill>
                <a:srgbClr val="7FD13B">
                  <a:lumMod val="75000"/>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86" name="Rectangle 1285"/>
              <p:cNvSpPr/>
              <p:nvPr/>
            </p:nvSpPr>
            <p:spPr>
              <a:xfrm>
                <a:off x="1985388" y="3347323"/>
                <a:ext cx="413784" cy="413784"/>
              </a:xfrm>
              <a:prstGeom prst="rect">
                <a:avLst/>
              </a:prstGeom>
              <a:solidFill>
                <a:srgbClr val="7FD13B">
                  <a:lumMod val="75000"/>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87" name="Rectangle 1286"/>
              <p:cNvSpPr/>
              <p:nvPr/>
            </p:nvSpPr>
            <p:spPr>
              <a:xfrm>
                <a:off x="2399171" y="3761107"/>
                <a:ext cx="413784" cy="413784"/>
              </a:xfrm>
              <a:prstGeom prst="rect">
                <a:avLst/>
              </a:prstGeom>
              <a:solidFill>
                <a:srgbClr val="738AC8">
                  <a:lumMod val="75000"/>
                  <a:alpha val="50000"/>
                </a:srgbClr>
              </a:solidFill>
              <a:ln w="19050" cap="flat" cmpd="sng" algn="ctr">
                <a:solidFill>
                  <a:srgbClr val="738AC8">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88" name="Rectangle 1287"/>
              <p:cNvSpPr/>
              <p:nvPr/>
            </p:nvSpPr>
            <p:spPr>
              <a:xfrm>
                <a:off x="2812955" y="3761107"/>
                <a:ext cx="413784" cy="413784"/>
              </a:xfrm>
              <a:prstGeom prst="rect">
                <a:avLst/>
              </a:prstGeom>
              <a:solidFill>
                <a:srgbClr val="7FD13B">
                  <a:lumMod val="75000"/>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89" name="Rectangle 1288"/>
              <p:cNvSpPr/>
              <p:nvPr/>
            </p:nvSpPr>
            <p:spPr>
              <a:xfrm>
                <a:off x="2812955" y="3347323"/>
                <a:ext cx="413784" cy="413784"/>
              </a:xfrm>
              <a:prstGeom prst="rect">
                <a:avLst/>
              </a:prstGeom>
              <a:solidFill>
                <a:srgbClr val="738AC8">
                  <a:lumMod val="75000"/>
                  <a:alpha val="50000"/>
                </a:srgbClr>
              </a:solidFill>
              <a:ln w="19050" cap="flat" cmpd="sng" algn="ctr">
                <a:solidFill>
                  <a:srgbClr val="738AC8">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90" name="Rectangle 1289"/>
              <p:cNvSpPr/>
              <p:nvPr/>
            </p:nvSpPr>
            <p:spPr>
              <a:xfrm>
                <a:off x="2812955" y="2933540"/>
                <a:ext cx="413784" cy="413784"/>
              </a:xfrm>
              <a:prstGeom prst="rect">
                <a:avLst/>
              </a:prstGeom>
              <a:solidFill>
                <a:srgbClr val="7FD13B">
                  <a:lumMod val="75000"/>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91" name="Rectangle 1290"/>
              <p:cNvSpPr/>
              <p:nvPr/>
            </p:nvSpPr>
            <p:spPr>
              <a:xfrm>
                <a:off x="2399171" y="2519756"/>
                <a:ext cx="413784" cy="413784"/>
              </a:xfrm>
              <a:prstGeom prst="rect">
                <a:avLst/>
              </a:prstGeom>
              <a:solidFill>
                <a:srgbClr val="738AC8">
                  <a:lumMod val="75000"/>
                  <a:alpha val="50000"/>
                </a:srgbClr>
              </a:solidFill>
              <a:ln w="19050" cap="flat" cmpd="sng" algn="ctr">
                <a:solidFill>
                  <a:srgbClr val="738AC8">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92" name="Rectangle 1291"/>
              <p:cNvSpPr/>
              <p:nvPr/>
            </p:nvSpPr>
            <p:spPr>
              <a:xfrm>
                <a:off x="2812955" y="2519756"/>
                <a:ext cx="413784" cy="413784"/>
              </a:xfrm>
              <a:prstGeom prst="rect">
                <a:avLst/>
              </a:prstGeom>
              <a:solidFill>
                <a:srgbClr val="7FD13B">
                  <a:lumMod val="75000"/>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93" name="Rectangle 1292"/>
              <p:cNvSpPr/>
              <p:nvPr/>
            </p:nvSpPr>
            <p:spPr>
              <a:xfrm>
                <a:off x="1985388" y="3761107"/>
                <a:ext cx="413784" cy="413784"/>
              </a:xfrm>
              <a:prstGeom prst="rect">
                <a:avLst/>
              </a:prstGeom>
              <a:solidFill>
                <a:srgbClr val="7FD13B">
                  <a:lumMod val="75000"/>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94" name="Rectangle 1293"/>
              <p:cNvSpPr/>
              <p:nvPr/>
            </p:nvSpPr>
            <p:spPr>
              <a:xfrm>
                <a:off x="2399171" y="3347323"/>
                <a:ext cx="413784" cy="413784"/>
              </a:xfrm>
              <a:prstGeom prst="rect">
                <a:avLst/>
              </a:prstGeom>
              <a:solidFill>
                <a:srgbClr val="7FD13B">
                  <a:lumMod val="75000"/>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95" name="Rectangle 1294"/>
              <p:cNvSpPr/>
              <p:nvPr/>
            </p:nvSpPr>
            <p:spPr>
              <a:xfrm>
                <a:off x="2399171" y="2933540"/>
                <a:ext cx="413784" cy="413784"/>
              </a:xfrm>
              <a:prstGeom prst="rect">
                <a:avLst/>
              </a:prstGeom>
              <a:solidFill>
                <a:srgbClr val="7FD13B">
                  <a:lumMod val="75000"/>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1296" name="Group 1295"/>
            <p:cNvGrpSpPr/>
            <p:nvPr/>
          </p:nvGrpSpPr>
          <p:grpSpPr>
            <a:xfrm>
              <a:off x="9139440" y="4728015"/>
              <a:ext cx="1430345" cy="720815"/>
              <a:chOff x="-1992001" y="3877378"/>
              <a:chExt cx="1631321" cy="822096"/>
            </a:xfrm>
          </p:grpSpPr>
          <p:grpSp>
            <p:nvGrpSpPr>
              <p:cNvPr id="1297" name="Group 1296"/>
              <p:cNvGrpSpPr/>
              <p:nvPr/>
            </p:nvGrpSpPr>
            <p:grpSpPr>
              <a:xfrm>
                <a:off x="-1992001" y="3974555"/>
                <a:ext cx="539121" cy="603744"/>
                <a:chOff x="-1992001" y="3974555"/>
                <a:chExt cx="539121" cy="603744"/>
              </a:xfrm>
            </p:grpSpPr>
            <p:cxnSp>
              <p:nvCxnSpPr>
                <p:cNvPr id="1308" name="Straight Connector 1307"/>
                <p:cNvCxnSpPr/>
                <p:nvPr/>
              </p:nvCxnSpPr>
              <p:spPr>
                <a:xfrm flipH="1">
                  <a:off x="-1828800" y="3980437"/>
                  <a:ext cx="137661" cy="423923"/>
                </a:xfrm>
                <a:prstGeom prst="line">
                  <a:avLst/>
                </a:prstGeom>
                <a:noFill/>
                <a:ln w="9525" cap="flat" cmpd="sng" algn="ctr">
                  <a:solidFill>
                    <a:srgbClr val="FFFFFF">
                      <a:lumMod val="85000"/>
                    </a:srgbClr>
                  </a:solidFill>
                  <a:prstDash val="sysDot"/>
                </a:ln>
                <a:effectLst/>
              </p:spPr>
            </p:cxnSp>
            <p:cxnSp>
              <p:nvCxnSpPr>
                <p:cNvPr id="1309" name="Straight Connector 1308"/>
                <p:cNvCxnSpPr/>
                <p:nvPr/>
              </p:nvCxnSpPr>
              <p:spPr>
                <a:xfrm>
                  <a:off x="-1691139" y="3974555"/>
                  <a:ext cx="238259" cy="495845"/>
                </a:xfrm>
                <a:prstGeom prst="line">
                  <a:avLst/>
                </a:prstGeom>
                <a:noFill/>
                <a:ln w="9525" cap="flat" cmpd="sng" algn="ctr">
                  <a:solidFill>
                    <a:srgbClr val="FFFFFF">
                      <a:lumMod val="85000"/>
                    </a:srgbClr>
                  </a:solidFill>
                  <a:prstDash val="sysDot"/>
                </a:ln>
                <a:effectLst/>
              </p:spPr>
            </p:cxnSp>
            <p:cxnSp>
              <p:nvCxnSpPr>
                <p:cNvPr id="1310" name="Straight Connector 1309"/>
                <p:cNvCxnSpPr/>
                <p:nvPr/>
              </p:nvCxnSpPr>
              <p:spPr>
                <a:xfrm flipH="1">
                  <a:off x="-1992001" y="3980437"/>
                  <a:ext cx="300863" cy="529530"/>
                </a:xfrm>
                <a:prstGeom prst="line">
                  <a:avLst/>
                </a:prstGeom>
                <a:noFill/>
                <a:ln w="9525" cap="flat" cmpd="sng" algn="ctr">
                  <a:solidFill>
                    <a:srgbClr val="FFFFFF">
                      <a:lumMod val="85000"/>
                    </a:srgbClr>
                  </a:solidFill>
                  <a:prstDash val="sysDot"/>
                </a:ln>
                <a:effectLst/>
              </p:spPr>
            </p:cxnSp>
            <p:cxnSp>
              <p:nvCxnSpPr>
                <p:cNvPr id="1311" name="Straight Connector 1310"/>
                <p:cNvCxnSpPr/>
                <p:nvPr/>
              </p:nvCxnSpPr>
              <p:spPr>
                <a:xfrm>
                  <a:off x="-1691139" y="3974555"/>
                  <a:ext cx="70371" cy="603744"/>
                </a:xfrm>
                <a:prstGeom prst="line">
                  <a:avLst/>
                </a:prstGeom>
                <a:noFill/>
                <a:ln w="9525" cap="flat" cmpd="sng" algn="ctr">
                  <a:solidFill>
                    <a:srgbClr val="FFFFFF">
                      <a:lumMod val="85000"/>
                    </a:srgbClr>
                  </a:solidFill>
                  <a:prstDash val="sysDot"/>
                </a:ln>
                <a:effectLst/>
              </p:spPr>
            </p:cxnSp>
          </p:grpSp>
          <p:grpSp>
            <p:nvGrpSpPr>
              <p:cNvPr id="1298" name="Group 1297"/>
              <p:cNvGrpSpPr/>
              <p:nvPr/>
            </p:nvGrpSpPr>
            <p:grpSpPr>
              <a:xfrm>
                <a:off x="-1266549" y="4095730"/>
                <a:ext cx="539121" cy="603744"/>
                <a:chOff x="-1992001" y="3974555"/>
                <a:chExt cx="539121" cy="603744"/>
              </a:xfrm>
            </p:grpSpPr>
            <p:cxnSp>
              <p:nvCxnSpPr>
                <p:cNvPr id="1304" name="Straight Connector 1303"/>
                <p:cNvCxnSpPr/>
                <p:nvPr/>
              </p:nvCxnSpPr>
              <p:spPr>
                <a:xfrm flipH="1">
                  <a:off x="-1828800" y="3980437"/>
                  <a:ext cx="137661" cy="423923"/>
                </a:xfrm>
                <a:prstGeom prst="line">
                  <a:avLst/>
                </a:prstGeom>
                <a:noFill/>
                <a:ln w="9525" cap="flat" cmpd="sng" algn="ctr">
                  <a:solidFill>
                    <a:srgbClr val="FFFFFF">
                      <a:lumMod val="85000"/>
                    </a:srgbClr>
                  </a:solidFill>
                  <a:prstDash val="sysDot"/>
                </a:ln>
                <a:effectLst/>
              </p:spPr>
            </p:cxnSp>
            <p:cxnSp>
              <p:nvCxnSpPr>
                <p:cNvPr id="1305" name="Straight Connector 1304"/>
                <p:cNvCxnSpPr/>
                <p:nvPr/>
              </p:nvCxnSpPr>
              <p:spPr>
                <a:xfrm>
                  <a:off x="-1691139" y="3974555"/>
                  <a:ext cx="238259" cy="495845"/>
                </a:xfrm>
                <a:prstGeom prst="line">
                  <a:avLst/>
                </a:prstGeom>
                <a:noFill/>
                <a:ln w="9525" cap="flat" cmpd="sng" algn="ctr">
                  <a:solidFill>
                    <a:srgbClr val="FFFFFF">
                      <a:lumMod val="85000"/>
                    </a:srgbClr>
                  </a:solidFill>
                  <a:prstDash val="sysDot"/>
                </a:ln>
                <a:effectLst/>
              </p:spPr>
            </p:cxnSp>
            <p:cxnSp>
              <p:nvCxnSpPr>
                <p:cNvPr id="1306" name="Straight Connector 1305"/>
                <p:cNvCxnSpPr/>
                <p:nvPr/>
              </p:nvCxnSpPr>
              <p:spPr>
                <a:xfrm flipH="1">
                  <a:off x="-1992001" y="3980437"/>
                  <a:ext cx="300863" cy="529530"/>
                </a:xfrm>
                <a:prstGeom prst="line">
                  <a:avLst/>
                </a:prstGeom>
                <a:noFill/>
                <a:ln w="9525" cap="flat" cmpd="sng" algn="ctr">
                  <a:solidFill>
                    <a:srgbClr val="FFFFFF">
                      <a:lumMod val="85000"/>
                    </a:srgbClr>
                  </a:solidFill>
                  <a:prstDash val="sysDot"/>
                </a:ln>
                <a:effectLst/>
              </p:spPr>
            </p:cxnSp>
            <p:cxnSp>
              <p:nvCxnSpPr>
                <p:cNvPr id="1307" name="Straight Connector 1306"/>
                <p:cNvCxnSpPr/>
                <p:nvPr/>
              </p:nvCxnSpPr>
              <p:spPr>
                <a:xfrm>
                  <a:off x="-1691139" y="3974555"/>
                  <a:ext cx="70371" cy="603744"/>
                </a:xfrm>
                <a:prstGeom prst="line">
                  <a:avLst/>
                </a:prstGeom>
                <a:noFill/>
                <a:ln w="9525" cap="flat" cmpd="sng" algn="ctr">
                  <a:solidFill>
                    <a:srgbClr val="FFFFFF">
                      <a:lumMod val="85000"/>
                    </a:srgbClr>
                  </a:solidFill>
                  <a:prstDash val="sysDot"/>
                </a:ln>
                <a:effectLst/>
              </p:spPr>
            </p:cxnSp>
          </p:grpSp>
          <p:grpSp>
            <p:nvGrpSpPr>
              <p:cNvPr id="1299" name="Group 1298"/>
              <p:cNvGrpSpPr/>
              <p:nvPr/>
            </p:nvGrpSpPr>
            <p:grpSpPr>
              <a:xfrm>
                <a:off x="-922601" y="3877378"/>
                <a:ext cx="561921" cy="577782"/>
                <a:chOff x="-1992001" y="3974555"/>
                <a:chExt cx="561921" cy="577782"/>
              </a:xfrm>
            </p:grpSpPr>
            <p:cxnSp>
              <p:nvCxnSpPr>
                <p:cNvPr id="1300" name="Straight Connector 1299"/>
                <p:cNvCxnSpPr/>
                <p:nvPr/>
              </p:nvCxnSpPr>
              <p:spPr>
                <a:xfrm flipH="1">
                  <a:off x="-1828800" y="3980437"/>
                  <a:ext cx="137661" cy="423923"/>
                </a:xfrm>
                <a:prstGeom prst="line">
                  <a:avLst/>
                </a:prstGeom>
                <a:noFill/>
                <a:ln w="9525" cap="flat" cmpd="sng" algn="ctr">
                  <a:solidFill>
                    <a:srgbClr val="FFFFFF">
                      <a:lumMod val="85000"/>
                    </a:srgbClr>
                  </a:solidFill>
                  <a:prstDash val="sysDot"/>
                </a:ln>
                <a:effectLst/>
              </p:spPr>
            </p:cxnSp>
            <p:cxnSp>
              <p:nvCxnSpPr>
                <p:cNvPr id="1301" name="Straight Connector 1300"/>
                <p:cNvCxnSpPr/>
                <p:nvPr/>
              </p:nvCxnSpPr>
              <p:spPr>
                <a:xfrm>
                  <a:off x="-1691139" y="3974555"/>
                  <a:ext cx="261059" cy="466022"/>
                </a:xfrm>
                <a:prstGeom prst="line">
                  <a:avLst/>
                </a:prstGeom>
                <a:noFill/>
                <a:ln w="9525" cap="flat" cmpd="sng" algn="ctr">
                  <a:solidFill>
                    <a:srgbClr val="FFFFFF">
                      <a:lumMod val="85000"/>
                    </a:srgbClr>
                  </a:solidFill>
                  <a:prstDash val="sysDot"/>
                </a:ln>
                <a:effectLst/>
              </p:spPr>
            </p:cxnSp>
            <p:cxnSp>
              <p:nvCxnSpPr>
                <p:cNvPr id="1302" name="Straight Connector 1301"/>
                <p:cNvCxnSpPr/>
                <p:nvPr/>
              </p:nvCxnSpPr>
              <p:spPr>
                <a:xfrm flipH="1">
                  <a:off x="-1992001" y="3980437"/>
                  <a:ext cx="300863" cy="529530"/>
                </a:xfrm>
                <a:prstGeom prst="line">
                  <a:avLst/>
                </a:prstGeom>
                <a:noFill/>
                <a:ln w="9525" cap="flat" cmpd="sng" algn="ctr">
                  <a:solidFill>
                    <a:srgbClr val="FFFFFF">
                      <a:lumMod val="85000"/>
                    </a:srgbClr>
                  </a:solidFill>
                  <a:prstDash val="sysDot"/>
                </a:ln>
                <a:effectLst/>
              </p:spPr>
            </p:cxnSp>
            <p:cxnSp>
              <p:nvCxnSpPr>
                <p:cNvPr id="1303" name="Straight Connector 1302"/>
                <p:cNvCxnSpPr/>
                <p:nvPr/>
              </p:nvCxnSpPr>
              <p:spPr>
                <a:xfrm>
                  <a:off x="-1691139" y="3974555"/>
                  <a:ext cx="88339" cy="577782"/>
                </a:xfrm>
                <a:prstGeom prst="line">
                  <a:avLst/>
                </a:prstGeom>
                <a:noFill/>
                <a:ln w="9525" cap="flat" cmpd="sng" algn="ctr">
                  <a:solidFill>
                    <a:srgbClr val="FFFFFF">
                      <a:lumMod val="85000"/>
                    </a:srgbClr>
                  </a:solidFill>
                  <a:prstDash val="sysDot"/>
                </a:ln>
                <a:effectLst/>
              </p:spPr>
            </p:cxnSp>
          </p:grpSp>
        </p:grpSp>
        <p:grpSp>
          <p:nvGrpSpPr>
            <p:cNvPr id="1312" name="Group 298"/>
            <p:cNvGrpSpPr/>
            <p:nvPr/>
          </p:nvGrpSpPr>
          <p:grpSpPr>
            <a:xfrm>
              <a:off x="9139444" y="4038070"/>
              <a:ext cx="1451221" cy="1451222"/>
              <a:chOff x="1571601" y="2004307"/>
              <a:chExt cx="1655130" cy="1655132"/>
            </a:xfrm>
            <a:scene3d>
              <a:camera prst="isometricOffAxis2Top"/>
              <a:lightRig rig="threePt" dir="t"/>
            </a:scene3d>
          </p:grpSpPr>
          <p:sp>
            <p:nvSpPr>
              <p:cNvPr id="1313" name="Rectangle 1312"/>
              <p:cNvSpPr/>
              <p:nvPr/>
            </p:nvSpPr>
            <p:spPr>
              <a:xfrm>
                <a:off x="1571601" y="2004307"/>
                <a:ext cx="827565" cy="827566"/>
              </a:xfrm>
              <a:prstGeom prst="rect">
                <a:avLst/>
              </a:prstGeom>
              <a:solidFill>
                <a:srgbClr val="738AC8">
                  <a:lumMod val="75000"/>
                  <a:alpha val="50000"/>
                </a:srgbClr>
              </a:solidFill>
              <a:ln w="19050" cap="flat" cmpd="sng" algn="ctr">
                <a:solidFill>
                  <a:srgbClr val="4E5B6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314" name="Rectangle 1313"/>
              <p:cNvSpPr/>
              <p:nvPr/>
            </p:nvSpPr>
            <p:spPr>
              <a:xfrm>
                <a:off x="1571601" y="2831873"/>
                <a:ext cx="827565" cy="827566"/>
              </a:xfrm>
              <a:prstGeom prst="rect">
                <a:avLst/>
              </a:prstGeom>
              <a:solidFill>
                <a:srgbClr val="7FD13B">
                  <a:lumMod val="75000"/>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315" name="Rectangle 1314"/>
              <p:cNvSpPr/>
              <p:nvPr/>
            </p:nvSpPr>
            <p:spPr>
              <a:xfrm>
                <a:off x="2399166" y="2831873"/>
                <a:ext cx="827565" cy="827566"/>
              </a:xfrm>
              <a:prstGeom prst="rect">
                <a:avLst/>
              </a:prstGeom>
              <a:solidFill>
                <a:srgbClr val="7FD13B">
                  <a:lumMod val="75000"/>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316" name="Rectangle 1315"/>
              <p:cNvSpPr/>
              <p:nvPr/>
            </p:nvSpPr>
            <p:spPr>
              <a:xfrm>
                <a:off x="2399166" y="2004307"/>
                <a:ext cx="827565" cy="827566"/>
              </a:xfrm>
              <a:prstGeom prst="rect">
                <a:avLst/>
              </a:prstGeom>
              <a:solidFill>
                <a:srgbClr val="7FD13B">
                  <a:lumMod val="75000"/>
                  <a:alpha val="70000"/>
                </a:srgbClr>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1317" name="Group 1316"/>
            <p:cNvGrpSpPr/>
            <p:nvPr/>
          </p:nvGrpSpPr>
          <p:grpSpPr>
            <a:xfrm>
              <a:off x="9411543" y="4326339"/>
              <a:ext cx="928445" cy="582482"/>
              <a:chOff x="-1681665" y="3419261"/>
              <a:chExt cx="1058898" cy="664325"/>
            </a:xfrm>
          </p:grpSpPr>
          <p:cxnSp>
            <p:nvCxnSpPr>
              <p:cNvPr id="1318" name="Straight Connector 1317"/>
              <p:cNvCxnSpPr/>
              <p:nvPr/>
            </p:nvCxnSpPr>
            <p:spPr>
              <a:xfrm flipH="1">
                <a:off x="-1371317" y="3426228"/>
                <a:ext cx="227205" cy="347022"/>
              </a:xfrm>
              <a:prstGeom prst="line">
                <a:avLst/>
              </a:prstGeom>
              <a:noFill/>
              <a:ln w="9525" cap="flat" cmpd="sng" algn="ctr">
                <a:solidFill>
                  <a:srgbClr val="FFFFFF">
                    <a:lumMod val="85000"/>
                  </a:srgbClr>
                </a:solidFill>
                <a:prstDash val="sysDot"/>
              </a:ln>
              <a:effectLst/>
            </p:spPr>
          </p:cxnSp>
          <p:cxnSp>
            <p:nvCxnSpPr>
              <p:cNvPr id="1319" name="Straight Connector 1318"/>
              <p:cNvCxnSpPr/>
              <p:nvPr/>
            </p:nvCxnSpPr>
            <p:spPr>
              <a:xfrm>
                <a:off x="-1144112" y="3419261"/>
                <a:ext cx="521345" cy="457433"/>
              </a:xfrm>
              <a:prstGeom prst="line">
                <a:avLst/>
              </a:prstGeom>
              <a:noFill/>
              <a:ln w="9525" cap="flat" cmpd="sng" algn="ctr">
                <a:solidFill>
                  <a:srgbClr val="FFFFFF">
                    <a:lumMod val="85000"/>
                  </a:srgbClr>
                </a:solidFill>
                <a:prstDash val="sysDot"/>
              </a:ln>
              <a:effectLst/>
            </p:spPr>
          </p:cxnSp>
          <p:cxnSp>
            <p:nvCxnSpPr>
              <p:cNvPr id="1320" name="Straight Connector 1319"/>
              <p:cNvCxnSpPr/>
              <p:nvPr/>
            </p:nvCxnSpPr>
            <p:spPr>
              <a:xfrm flipH="1">
                <a:off x="-1681665" y="3426228"/>
                <a:ext cx="537553" cy="540143"/>
              </a:xfrm>
              <a:prstGeom prst="line">
                <a:avLst/>
              </a:prstGeom>
              <a:noFill/>
              <a:ln w="9525" cap="flat" cmpd="sng" algn="ctr">
                <a:solidFill>
                  <a:srgbClr val="FFFFFF">
                    <a:lumMod val="85000"/>
                  </a:srgbClr>
                </a:solidFill>
                <a:prstDash val="sysDot"/>
              </a:ln>
              <a:effectLst/>
            </p:spPr>
          </p:cxnSp>
          <p:cxnSp>
            <p:nvCxnSpPr>
              <p:cNvPr id="1321" name="Straight Connector 1320"/>
              <p:cNvCxnSpPr/>
              <p:nvPr/>
            </p:nvCxnSpPr>
            <p:spPr>
              <a:xfrm>
                <a:off x="-1144112" y="3419261"/>
                <a:ext cx="166699" cy="664325"/>
              </a:xfrm>
              <a:prstGeom prst="line">
                <a:avLst/>
              </a:prstGeom>
              <a:noFill/>
              <a:ln w="9525" cap="flat" cmpd="sng" algn="ctr">
                <a:solidFill>
                  <a:srgbClr val="FFFFFF">
                    <a:lumMod val="85000"/>
                  </a:srgbClr>
                </a:solidFill>
                <a:prstDash val="sysDot"/>
              </a:ln>
              <a:effectLst/>
            </p:spPr>
          </p:cxnSp>
        </p:grpSp>
        <p:sp>
          <p:nvSpPr>
            <p:cNvPr id="1322" name="Rectangle 1321"/>
            <p:cNvSpPr/>
            <p:nvPr/>
          </p:nvSpPr>
          <p:spPr>
            <a:xfrm>
              <a:off x="9139446" y="3638357"/>
              <a:ext cx="1451225" cy="1451224"/>
            </a:xfrm>
            <a:prstGeom prst="rect">
              <a:avLst/>
            </a:prstGeom>
            <a:solidFill>
              <a:srgbClr val="7FD13B">
                <a:lumMod val="75000"/>
                <a:alpha val="70000"/>
              </a:srgbClr>
            </a:solidFill>
            <a:ln w="19050" cap="flat" cmpd="sng" algn="ctr">
              <a:solidFill>
                <a:srgbClr val="FF0000"/>
              </a:solidFill>
              <a:prstDash val="solid"/>
            </a:ln>
            <a:effectLst/>
            <a:scene3d>
              <a:camera prst="isometricOffAxis2To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nvGrpSpPr>
            <p:cNvPr id="1323" name="Group 1322"/>
            <p:cNvGrpSpPr/>
            <p:nvPr/>
          </p:nvGrpSpPr>
          <p:grpSpPr>
            <a:xfrm>
              <a:off x="8435344" y="4163281"/>
              <a:ext cx="440598" cy="1333915"/>
              <a:chOff x="7038593" y="2440681"/>
              <a:chExt cx="722261" cy="2186654"/>
            </a:xfrm>
          </p:grpSpPr>
          <p:sp>
            <p:nvSpPr>
              <p:cNvPr id="1324" name="Oval 1323"/>
              <p:cNvSpPr/>
              <p:nvPr/>
            </p:nvSpPr>
            <p:spPr>
              <a:xfrm>
                <a:off x="7038593" y="3860566"/>
                <a:ext cx="383830" cy="383829"/>
              </a:xfrm>
              <a:prstGeom prst="ellipse">
                <a:avLst/>
              </a:prstGeom>
              <a:noFill/>
              <a:ln w="190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chemeClr val="bg1"/>
                    </a:solidFill>
                    <a:effectLst/>
                    <a:uLnTx/>
                    <a:uFillTx/>
                    <a:latin typeface="Arial"/>
                    <a:ea typeface="+mn-ea"/>
                    <a:cs typeface="+mn-cs"/>
                  </a:rPr>
                  <a:t>0</a:t>
                </a:r>
                <a:endParaRPr kumimoji="0" lang="en-US" sz="1800" b="1" i="0" u="none" strike="noStrike" kern="0" cap="none" spc="0" normalizeH="0" baseline="0" noProof="0" dirty="0">
                  <a:ln>
                    <a:noFill/>
                  </a:ln>
                  <a:solidFill>
                    <a:schemeClr val="bg1"/>
                  </a:solidFill>
                  <a:effectLst/>
                  <a:uLnTx/>
                  <a:uFillTx/>
                  <a:latin typeface="Arial"/>
                  <a:ea typeface="+mn-ea"/>
                  <a:cs typeface="+mn-cs"/>
                </a:endParaRPr>
              </a:p>
            </p:txBody>
          </p:sp>
          <p:sp>
            <p:nvSpPr>
              <p:cNvPr id="1325" name="Oval 1324"/>
              <p:cNvSpPr/>
              <p:nvPr/>
            </p:nvSpPr>
            <p:spPr>
              <a:xfrm>
                <a:off x="7038593" y="3150179"/>
                <a:ext cx="383830" cy="383829"/>
              </a:xfrm>
              <a:prstGeom prst="ellipse">
                <a:avLst/>
              </a:prstGeom>
              <a:noFill/>
              <a:ln w="190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chemeClr val="bg1"/>
                    </a:solidFill>
                    <a:effectLst/>
                    <a:uLnTx/>
                    <a:uFillTx/>
                    <a:latin typeface="Arial"/>
                    <a:ea typeface="+mn-ea"/>
                    <a:cs typeface="+mn-cs"/>
                  </a:rPr>
                  <a:t>1</a:t>
                </a:r>
                <a:endParaRPr kumimoji="0" lang="en-US" sz="1800" b="1" i="0" u="none" strike="noStrike" kern="0" cap="none" spc="0" normalizeH="0" baseline="0" noProof="0" dirty="0">
                  <a:ln>
                    <a:noFill/>
                  </a:ln>
                  <a:solidFill>
                    <a:schemeClr val="bg1"/>
                  </a:solidFill>
                  <a:effectLst/>
                  <a:uLnTx/>
                  <a:uFillTx/>
                  <a:latin typeface="Arial"/>
                  <a:ea typeface="+mn-ea"/>
                  <a:cs typeface="+mn-cs"/>
                </a:endParaRPr>
              </a:p>
            </p:txBody>
          </p:sp>
          <p:sp>
            <p:nvSpPr>
              <p:cNvPr id="1326" name="Oval 1325"/>
              <p:cNvSpPr/>
              <p:nvPr/>
            </p:nvSpPr>
            <p:spPr>
              <a:xfrm>
                <a:off x="7038593" y="2467901"/>
                <a:ext cx="383830" cy="383829"/>
              </a:xfrm>
              <a:prstGeom prst="ellipse">
                <a:avLst/>
              </a:prstGeom>
              <a:noFill/>
              <a:ln w="190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chemeClr val="bg1"/>
                    </a:solidFill>
                    <a:effectLst/>
                    <a:uLnTx/>
                    <a:uFillTx/>
                    <a:latin typeface="Arial"/>
                    <a:ea typeface="+mn-ea"/>
                    <a:cs typeface="+mn-cs"/>
                  </a:rPr>
                  <a:t>2</a:t>
                </a:r>
                <a:endParaRPr kumimoji="0" lang="en-US" sz="1800" b="1" i="0" u="none" strike="noStrike" kern="0" cap="none" spc="0" normalizeH="0" baseline="0" noProof="0" dirty="0">
                  <a:ln>
                    <a:noFill/>
                  </a:ln>
                  <a:solidFill>
                    <a:schemeClr val="bg1"/>
                  </a:solidFill>
                  <a:effectLst/>
                  <a:uLnTx/>
                  <a:uFillTx/>
                  <a:latin typeface="Arial"/>
                  <a:ea typeface="+mn-ea"/>
                  <a:cs typeface="+mn-cs"/>
                </a:endParaRPr>
              </a:p>
            </p:txBody>
          </p:sp>
          <p:sp>
            <p:nvSpPr>
              <p:cNvPr id="1327" name="Right Arrow 1326"/>
              <p:cNvSpPr/>
              <p:nvPr/>
            </p:nvSpPr>
            <p:spPr>
              <a:xfrm rot="5400000" flipH="1">
                <a:off x="6565660" y="3432140"/>
                <a:ext cx="2186654" cy="203735"/>
              </a:xfrm>
              <a:prstGeom prst="rightArrow">
                <a:avLst>
                  <a:gd name="adj1" fmla="val 38474"/>
                  <a:gd name="adj2" fmla="val 96645"/>
                </a:avLst>
              </a:prstGeom>
              <a:gradFill rotWithShape="1">
                <a:gsLst>
                  <a:gs pos="0">
                    <a:srgbClr val="808080">
                      <a:tint val="50000"/>
                      <a:satMod val="300000"/>
                    </a:srgbClr>
                  </a:gs>
                  <a:gs pos="35000">
                    <a:srgbClr val="808080">
                      <a:tint val="37000"/>
                      <a:satMod val="300000"/>
                    </a:srgbClr>
                  </a:gs>
                  <a:gs pos="100000">
                    <a:srgbClr val="808080">
                      <a:tint val="15000"/>
                      <a:satMod val="350000"/>
                    </a:srgbClr>
                  </a:gs>
                </a:gsLst>
                <a:lin ang="16200000" scaled="1"/>
              </a:gradFill>
              <a:ln w="9525" cap="flat" cmpd="sng" algn="ctr">
                <a:solidFill>
                  <a:srgbClr val="80808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chemeClr val="bg1"/>
                  </a:solidFill>
                  <a:effectLst/>
                  <a:uLnTx/>
                  <a:uFillTx/>
                  <a:latin typeface="Calibri" pitchFamily="34" charset="0"/>
                  <a:ea typeface="+mn-ea"/>
                  <a:cs typeface="Calibri" pitchFamily="34" charset="0"/>
                </a:endParaRPr>
              </a:p>
            </p:txBody>
          </p:sp>
        </p:grpSp>
      </p:grpSp>
    </p:spTree>
    <p:extLst>
      <p:ext uri="{BB962C8B-B14F-4D97-AF65-F5344CB8AC3E}">
        <p14:creationId xmlns:p14="http://schemas.microsoft.com/office/powerpoint/2010/main" val="17380742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2" presetClass="entr" presetSubtype="4"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fr-FR" dirty="0"/>
          </a:p>
        </p:txBody>
      </p:sp>
      <p:sp>
        <p:nvSpPr>
          <p:cNvPr id="3" name="Content Placeholder 2"/>
          <p:cNvSpPr>
            <a:spLocks noGrp="1"/>
          </p:cNvSpPr>
          <p:nvPr>
            <p:ph idx="1"/>
          </p:nvPr>
        </p:nvSpPr>
        <p:spPr/>
        <p:txBody>
          <a:bodyPr/>
          <a:lstStyle/>
          <a:p>
            <a:r>
              <a:rPr lang="en-US" dirty="0" smtClean="0"/>
              <a:t>9 levels </a:t>
            </a:r>
            <a:r>
              <a:rPr lang="en-US" dirty="0" err="1" smtClean="0"/>
              <a:t>octree</a:t>
            </a:r>
            <a:r>
              <a:rPr lang="en-US" dirty="0" smtClean="0"/>
              <a:t> (512^3)</a:t>
            </a:r>
          </a:p>
          <a:p>
            <a:pPr lvl="1"/>
            <a:r>
              <a:rPr lang="en-US" dirty="0" smtClean="0"/>
              <a:t>RGBA32F</a:t>
            </a:r>
            <a:endParaRPr lang="en-US" dirty="0" smtClean="0"/>
          </a:p>
          <a:p>
            <a:r>
              <a:rPr lang="en-US" b="1" u="sng" dirty="0" err="1" smtClean="0"/>
              <a:t>Kepler</a:t>
            </a:r>
            <a:r>
              <a:rPr lang="en-US" b="1" u="sng" dirty="0" smtClean="0"/>
              <a:t> GK104</a:t>
            </a:r>
            <a:r>
              <a:rPr lang="en-US" b="1" dirty="0" smtClean="0"/>
              <a:t> </a:t>
            </a:r>
            <a:r>
              <a:rPr lang="en-US" dirty="0" smtClean="0"/>
              <a:t>performance</a:t>
            </a:r>
          </a:p>
          <a:p>
            <a:pPr lvl="1"/>
            <a:r>
              <a:rPr lang="en-US" b="1" dirty="0"/>
              <a:t>30% -</a:t>
            </a:r>
            <a:r>
              <a:rPr lang="en-US" b="1" dirty="0" smtClean="0"/>
              <a:t> </a:t>
            </a:r>
            <a:r>
              <a:rPr lang="en-US" b="1" dirty="0"/>
              <a:t>58% </a:t>
            </a:r>
            <a:r>
              <a:rPr lang="en-US" dirty="0"/>
              <a:t>faster </a:t>
            </a:r>
            <a:r>
              <a:rPr lang="en-US" dirty="0" smtClean="0"/>
              <a:t>than Fermi GF100</a:t>
            </a:r>
            <a:endParaRPr lang="en-US" dirty="0"/>
          </a:p>
          <a:p>
            <a:pPr lvl="1"/>
            <a:r>
              <a:rPr lang="en-US" dirty="0" smtClean="0"/>
              <a:t>Atomic merging up to </a:t>
            </a:r>
            <a:r>
              <a:rPr lang="en-US" b="1" dirty="0"/>
              <a:t>80% faster</a:t>
            </a:r>
            <a:r>
              <a:rPr lang="en-US" dirty="0"/>
              <a:t>.</a:t>
            </a:r>
            <a:endParaRPr lang="fr-FR"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067" y="100584"/>
            <a:ext cx="1883120" cy="1883120"/>
          </a:xfrm>
          <a:prstGeom prst="rect">
            <a:avLst/>
          </a:prstGeom>
          <a:ln>
            <a:solidFill>
              <a:schemeClr val="bg2"/>
            </a:solidFill>
          </a:ln>
          <a:effectLst>
            <a:outerShdw blurRad="190500" algn="tl" rotWithShape="0">
              <a:srgbClr val="000000">
                <a:alpha val="70000"/>
              </a:srgbClr>
            </a:out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6123" y="100584"/>
            <a:ext cx="1883120" cy="1883120"/>
          </a:xfrm>
          <a:prstGeom prst="rect">
            <a:avLst/>
          </a:prstGeom>
          <a:ln>
            <a:solidFill>
              <a:schemeClr val="bg2"/>
            </a:solidFill>
          </a:ln>
          <a:effectLst>
            <a:outerShdw blurRad="190500" algn="tl" rotWithShape="0">
              <a:srgbClr val="000000">
                <a:alpha val="70000"/>
              </a:srgbClr>
            </a:outerShdw>
          </a:effec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3067" y="2139696"/>
            <a:ext cx="1883120" cy="1883120"/>
          </a:xfrm>
          <a:prstGeom prst="rect">
            <a:avLst/>
          </a:prstGeom>
          <a:ln>
            <a:solidFill>
              <a:schemeClr val="bg2"/>
            </a:solidFill>
          </a:ln>
          <a:effectLst>
            <a:outerShdw blurRad="190500" algn="tl" rotWithShape="0">
              <a:srgbClr val="000000">
                <a:alpha val="70000"/>
              </a:srgbClr>
            </a:outerShdw>
          </a:effec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6123" y="2139696"/>
            <a:ext cx="1883120" cy="1883120"/>
          </a:xfrm>
          <a:prstGeom prst="rect">
            <a:avLst/>
          </a:prstGeom>
          <a:ln>
            <a:solidFill>
              <a:schemeClr val="bg2"/>
            </a:solidFill>
          </a:ln>
          <a:effectLst>
            <a:outerShdw blurRad="190500" algn="tl" rotWithShape="0">
              <a:srgbClr val="000000">
                <a:alpha val="70000"/>
              </a:srgbClr>
            </a:outerShdw>
          </a:effectLst>
        </p:spPr>
      </p:pic>
      <p:grpSp>
        <p:nvGrpSpPr>
          <p:cNvPr id="4" name="Group 3"/>
          <p:cNvGrpSpPr/>
          <p:nvPr/>
        </p:nvGrpSpPr>
        <p:grpSpPr>
          <a:xfrm>
            <a:off x="1014984" y="4253877"/>
            <a:ext cx="9915792" cy="1830776"/>
            <a:chOff x="1014984" y="3665021"/>
            <a:chExt cx="9915792" cy="1830776"/>
          </a:xfrm>
        </p:grpSpPr>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637" r="818" b="48826"/>
            <a:stretch/>
          </p:blipFill>
          <p:spPr>
            <a:xfrm>
              <a:off x="1014984" y="3665021"/>
              <a:ext cx="9912096" cy="1318459"/>
            </a:xfrm>
            <a:prstGeom prst="rect">
              <a:avLst/>
            </a:prstGeom>
          </p:spPr>
        </p:pic>
        <p:sp>
          <p:nvSpPr>
            <p:cNvPr id="7" name="TextBox 6"/>
            <p:cNvSpPr txBox="1"/>
            <p:nvPr/>
          </p:nvSpPr>
          <p:spPr>
            <a:xfrm>
              <a:off x="1014984" y="3727633"/>
              <a:ext cx="142646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1" i="1" kern="0" dirty="0" smtClean="0">
                  <a:solidFill>
                    <a:schemeClr val="bg2">
                      <a:lumMod val="50000"/>
                    </a:schemeClr>
                  </a:solidFill>
                </a:rPr>
                <a:t> Times in </a:t>
              </a:r>
              <a:r>
                <a:rPr lang="en-US" sz="1400" b="1" i="1" kern="0" dirty="0" err="1" smtClean="0">
                  <a:solidFill>
                    <a:schemeClr val="bg2">
                      <a:lumMod val="50000"/>
                    </a:schemeClr>
                  </a:solidFill>
                </a:rPr>
                <a:t>ms</a:t>
              </a:r>
              <a:endParaRPr kumimoji="0" lang="en-US" sz="1400" b="1" i="1" u="none" strike="noStrike" kern="0" cap="none" spc="0" normalizeH="0" baseline="0" noProof="0" dirty="0">
                <a:ln>
                  <a:noFill/>
                </a:ln>
                <a:solidFill>
                  <a:schemeClr val="bg2">
                    <a:lumMod val="50000"/>
                  </a:schemeClr>
                </a:solidFill>
                <a:effectLst/>
                <a:uLnTx/>
                <a:uFillTx/>
              </a:endParaRPr>
            </a:p>
          </p:txBody>
        </p:sp>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637" t="74243" r="818" b="5882"/>
            <a:stretch/>
          </p:blipFill>
          <p:spPr>
            <a:xfrm>
              <a:off x="1018680" y="4983732"/>
              <a:ext cx="9912096" cy="512065"/>
            </a:xfrm>
            <a:prstGeom prst="rect">
              <a:avLst/>
            </a:prstGeom>
          </p:spPr>
        </p:pic>
        <p:sp>
          <p:nvSpPr>
            <p:cNvPr id="6" name="Rectangle 5"/>
            <p:cNvSpPr/>
            <p:nvPr/>
          </p:nvSpPr>
          <p:spPr>
            <a:xfrm>
              <a:off x="9939528" y="3813047"/>
              <a:ext cx="832104" cy="1528123"/>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91020738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OpenGL Insights</a:t>
            </a:r>
            <a:endParaRPr lang="fr-FR" dirty="0"/>
          </a:p>
        </p:txBody>
      </p:sp>
      <p:sp>
        <p:nvSpPr>
          <p:cNvPr id="3" name="Content Placeholder 2"/>
          <p:cNvSpPr>
            <a:spLocks noGrp="1"/>
          </p:cNvSpPr>
          <p:nvPr>
            <p:ph idx="1"/>
          </p:nvPr>
        </p:nvSpPr>
        <p:spPr>
          <a:xfrm>
            <a:off x="1263721" y="1400959"/>
            <a:ext cx="6124631" cy="4498848"/>
          </a:xfrm>
        </p:spPr>
        <p:txBody>
          <a:bodyPr/>
          <a:lstStyle/>
          <a:p>
            <a:r>
              <a:rPr lang="en-US" i="1" dirty="0" err="1"/>
              <a:t>Octree</a:t>
            </a:r>
            <a:r>
              <a:rPr lang="en-US" i="1" dirty="0"/>
              <a:t>-Based </a:t>
            </a:r>
            <a:r>
              <a:rPr lang="en-US" i="1" dirty="0" smtClean="0"/>
              <a:t>Sparse </a:t>
            </a:r>
            <a:r>
              <a:rPr lang="en-US" i="1" dirty="0" err="1" smtClean="0"/>
              <a:t>Voxelization</a:t>
            </a:r>
            <a:r>
              <a:rPr lang="en-US" i="1" dirty="0" smtClean="0"/>
              <a:t> </a:t>
            </a:r>
            <a:r>
              <a:rPr lang="en-US" i="1" dirty="0"/>
              <a:t>Using The </a:t>
            </a:r>
            <a:r>
              <a:rPr lang="en-US" i="1" dirty="0" smtClean="0"/>
              <a:t>GPU Hardware </a:t>
            </a:r>
            <a:r>
              <a:rPr lang="en-US" i="1" dirty="0"/>
              <a:t>Rasterizer</a:t>
            </a:r>
          </a:p>
          <a:p>
            <a:pPr marL="457200" lvl="1" indent="0">
              <a:buNone/>
            </a:pPr>
            <a:r>
              <a:rPr lang="en-US" sz="2000" dirty="0"/>
              <a:t>Cyril </a:t>
            </a:r>
            <a:r>
              <a:rPr lang="en-US" sz="2000" dirty="0" err="1"/>
              <a:t>Crassin</a:t>
            </a:r>
            <a:r>
              <a:rPr lang="en-US" sz="2000" dirty="0"/>
              <a:t> and Simon Green</a:t>
            </a:r>
          </a:p>
          <a:p>
            <a:endParaRPr lang="en-US" dirty="0" smtClean="0"/>
          </a:p>
          <a:p>
            <a:r>
              <a:rPr lang="en-US" dirty="0" smtClean="0"/>
              <a:t>To be released for </a:t>
            </a:r>
            <a:r>
              <a:rPr lang="en-US" b="1" dirty="0" err="1" smtClean="0"/>
              <a:t>Siggraph</a:t>
            </a:r>
            <a:r>
              <a:rPr lang="en-US" b="1" dirty="0" smtClean="0"/>
              <a:t> 2012</a:t>
            </a:r>
          </a:p>
          <a:p>
            <a:pPr marL="457200" lvl="1" indent="0">
              <a:buNone/>
            </a:pPr>
            <a:r>
              <a:rPr lang="en-US" dirty="0" smtClean="0"/>
              <a:t>Patrick </a:t>
            </a:r>
            <a:r>
              <a:rPr lang="en-US" dirty="0" err="1" smtClean="0"/>
              <a:t>Cozzi</a:t>
            </a:r>
            <a:r>
              <a:rPr lang="en-US" dirty="0" smtClean="0"/>
              <a:t> &amp; Christophe </a:t>
            </a:r>
            <a:r>
              <a:rPr lang="en-US" dirty="0" err="1" smtClean="0"/>
              <a:t>Riccio</a:t>
            </a:r>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2011" y="411480"/>
            <a:ext cx="3264596" cy="40233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4570853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smtClean="0"/>
              <a:t>Thank you !</a:t>
            </a:r>
            <a:endParaRPr lang="fr-FR" dirty="0"/>
          </a:p>
        </p:txBody>
      </p:sp>
    </p:spTree>
    <p:extLst>
      <p:ext uri="{BB962C8B-B14F-4D97-AF65-F5344CB8AC3E}">
        <p14:creationId xmlns:p14="http://schemas.microsoft.com/office/powerpoint/2010/main" val="3594660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Talk</a:t>
            </a:r>
            <a:endParaRPr lang="fr-FR" dirty="0"/>
          </a:p>
        </p:txBody>
      </p:sp>
      <p:sp>
        <p:nvSpPr>
          <p:cNvPr id="3" name="Content Placeholder 2"/>
          <p:cNvSpPr>
            <a:spLocks noGrp="1"/>
          </p:cNvSpPr>
          <p:nvPr>
            <p:ph idx="1"/>
          </p:nvPr>
        </p:nvSpPr>
        <p:spPr/>
        <p:txBody>
          <a:bodyPr/>
          <a:lstStyle/>
          <a:p>
            <a:r>
              <a:rPr lang="en-US" sz="1400" dirty="0"/>
              <a:t>S0610 - </a:t>
            </a:r>
            <a:r>
              <a:rPr lang="en-US" sz="1400" dirty="0" err="1"/>
              <a:t>Octree</a:t>
            </a:r>
            <a:r>
              <a:rPr lang="en-US" sz="1400" dirty="0"/>
              <a:t>-Based Sparse </a:t>
            </a:r>
            <a:r>
              <a:rPr lang="en-US" sz="1400" dirty="0" err="1"/>
              <a:t>Voxelization</a:t>
            </a:r>
            <a:r>
              <a:rPr lang="en-US" sz="1400" dirty="0"/>
              <a:t> for Real-Time Global Illumination</a:t>
            </a:r>
            <a:br>
              <a:rPr lang="en-US" sz="1400" dirty="0"/>
            </a:br>
            <a:r>
              <a:rPr lang="en-US" sz="1400" dirty="0"/>
              <a:t/>
            </a:r>
            <a:br>
              <a:rPr lang="en-US" sz="1400" dirty="0"/>
            </a:br>
            <a:r>
              <a:rPr lang="en-US" sz="1400" dirty="0"/>
              <a:t>Cyril </a:t>
            </a:r>
            <a:r>
              <a:rPr lang="en-US" sz="1400" dirty="0" err="1"/>
              <a:t>Crassin</a:t>
            </a:r>
            <a:r>
              <a:rPr lang="en-US" sz="1400" dirty="0"/>
              <a:t> (NVIDIA) </a:t>
            </a:r>
            <a:br>
              <a:rPr lang="en-US" sz="1400" dirty="0"/>
            </a:br>
            <a:r>
              <a:rPr lang="en-US" sz="1400" dirty="0"/>
              <a:t/>
            </a:r>
            <a:br>
              <a:rPr lang="en-US" sz="1400" dirty="0"/>
            </a:br>
            <a:r>
              <a:rPr lang="en-US" sz="1400" dirty="0"/>
              <a:t>Discrete voxel representations are generating growing interest in a wide range of applications in computational sciences and particularly in computer graphics. A new real-time usage of dynamic </a:t>
            </a:r>
            <a:r>
              <a:rPr lang="en-US" sz="1400" dirty="0" err="1"/>
              <a:t>voxelization</a:t>
            </a:r>
            <a:r>
              <a:rPr lang="en-US" sz="1400" dirty="0"/>
              <a:t> inside a sparse voxel </a:t>
            </a:r>
            <a:r>
              <a:rPr lang="en-US" sz="1400" dirty="0" err="1"/>
              <a:t>octree</a:t>
            </a:r>
            <a:r>
              <a:rPr lang="en-US" sz="1400" dirty="0"/>
              <a:t> is to compute voxel-based global illumination. When used in real-time contexts, it becomes critical to achieve fast 3D scan conversion (also called </a:t>
            </a:r>
            <a:r>
              <a:rPr lang="en-US" sz="1400" dirty="0" err="1"/>
              <a:t>voxelization</a:t>
            </a:r>
            <a:r>
              <a:rPr lang="en-US" sz="1400" dirty="0"/>
              <a:t>) of traditional triangle-based surface representations. This talk describes an new surface </a:t>
            </a:r>
            <a:r>
              <a:rPr lang="en-US" sz="1400" dirty="0" err="1"/>
              <a:t>voxelization</a:t>
            </a:r>
            <a:r>
              <a:rPr lang="en-US" sz="1400" dirty="0"/>
              <a:t> algorithm that produces a sparse voxel representation of a triangle mesh scene in the form of an </a:t>
            </a:r>
            <a:r>
              <a:rPr lang="en-US" sz="1400" dirty="0" err="1"/>
              <a:t>octree</a:t>
            </a:r>
            <a:r>
              <a:rPr lang="en-US" sz="1400" dirty="0"/>
              <a:t> structure using the GPU hardware rasterizer. In order to scale to very large scenes, our approach avoids relying on an intermediate full regular grid to build the structure and constructs the </a:t>
            </a:r>
            <a:r>
              <a:rPr lang="en-US" sz="1400" dirty="0" err="1"/>
              <a:t>octree</a:t>
            </a:r>
            <a:r>
              <a:rPr lang="en-US" sz="1400" dirty="0"/>
              <a:t> directly.</a:t>
            </a:r>
            <a:br>
              <a:rPr lang="en-US" sz="1400" dirty="0"/>
            </a:br>
            <a:r>
              <a:rPr lang="en-US" sz="1400" dirty="0"/>
              <a:t/>
            </a:r>
            <a:br>
              <a:rPr lang="en-US" sz="1400" dirty="0"/>
            </a:br>
            <a:r>
              <a:rPr lang="en-US" sz="1400" dirty="0"/>
              <a:t>Topic Areas: Computer Graphics</a:t>
            </a:r>
            <a:br>
              <a:rPr lang="en-US" sz="1400" dirty="0"/>
            </a:br>
            <a:r>
              <a:rPr lang="en-US" sz="1400" dirty="0"/>
              <a:t>Level: Intermediate</a:t>
            </a:r>
            <a:br>
              <a:rPr lang="en-US" sz="1400" dirty="0"/>
            </a:br>
            <a:r>
              <a:rPr lang="en-US" sz="1400" dirty="0"/>
              <a:t/>
            </a:r>
            <a:br>
              <a:rPr lang="en-US" sz="1400" dirty="0"/>
            </a:br>
            <a:r>
              <a:rPr lang="en-US" sz="1400" dirty="0"/>
              <a:t>Day: Tuesday, 05/15</a:t>
            </a:r>
            <a:br>
              <a:rPr lang="en-US" sz="1400" dirty="0"/>
            </a:br>
            <a:r>
              <a:rPr lang="en-US" sz="1400" dirty="0"/>
              <a:t>Time: 2:30 pm - 2:55 pm</a:t>
            </a:r>
            <a:br>
              <a:rPr lang="en-US" sz="1400" dirty="0"/>
            </a:br>
            <a:r>
              <a:rPr lang="en-US" sz="1400" dirty="0"/>
              <a:t>Location: Room B </a:t>
            </a:r>
            <a:endParaRPr lang="fr-FR" sz="1400" dirty="0"/>
          </a:p>
        </p:txBody>
      </p:sp>
    </p:spTree>
    <p:extLst>
      <p:ext uri="{BB962C8B-B14F-4D97-AF65-F5344CB8AC3E}">
        <p14:creationId xmlns:p14="http://schemas.microsoft.com/office/powerpoint/2010/main" val="5446997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Propagation Volumes</a:t>
            </a:r>
            <a:endParaRPr lang="fr-FR" dirty="0"/>
          </a:p>
        </p:txBody>
      </p:sp>
      <p:sp>
        <p:nvSpPr>
          <p:cNvPr id="3" name="Content Placeholder 2"/>
          <p:cNvSpPr>
            <a:spLocks noGrp="1"/>
          </p:cNvSpPr>
          <p:nvPr>
            <p:ph idx="1"/>
          </p:nvPr>
        </p:nvSpPr>
        <p:spPr>
          <a:xfrm>
            <a:off x="1263721" y="1117600"/>
            <a:ext cx="9416469" cy="4782207"/>
          </a:xfrm>
        </p:spPr>
        <p:txBody>
          <a:bodyPr/>
          <a:lstStyle/>
          <a:p>
            <a:r>
              <a:rPr lang="en-US" dirty="0"/>
              <a:t>[</a:t>
            </a:r>
            <a:r>
              <a:rPr lang="en-US" dirty="0" err="1" smtClean="0"/>
              <a:t>Kaplanyan</a:t>
            </a:r>
            <a:r>
              <a:rPr lang="en-US" dirty="0"/>
              <a:t> </a:t>
            </a:r>
            <a:r>
              <a:rPr lang="en-US" dirty="0" smtClean="0"/>
              <a:t>&amp; </a:t>
            </a:r>
            <a:r>
              <a:rPr lang="en-US" dirty="0" err="1" smtClean="0"/>
              <a:t>Dachsbacher</a:t>
            </a:r>
            <a:r>
              <a:rPr lang="en-US" dirty="0" smtClean="0"/>
              <a:t> 2010]</a:t>
            </a:r>
          </a:p>
          <a:p>
            <a:pPr lvl="1"/>
            <a:r>
              <a:rPr lang="en-US" dirty="0" smtClean="0"/>
              <a:t>Limited resolution + Mostly diffuse </a:t>
            </a:r>
            <a:endParaRPr lang="fr-FR" dirty="0"/>
          </a:p>
        </p:txBody>
      </p:sp>
      <p:pic>
        <p:nvPicPr>
          <p:cNvPr id="105" name="Picture 104" descr="E:\~I3D\~Paper\Illustrations\GI_Intro.png"/>
          <p:cNvPicPr>
            <a:picLocks noChangeAspect="1" noChangeArrowheads="1"/>
          </p:cNvPicPr>
          <p:nvPr/>
        </p:nvPicPr>
        <p:blipFill>
          <a:blip r:embed="rId3" cstate="print"/>
          <a:stretch>
            <a:fillRect/>
          </a:stretch>
        </p:blipFill>
        <p:spPr bwMode="auto">
          <a:xfrm>
            <a:off x="1292003" y="2073414"/>
            <a:ext cx="1620821" cy="1620821"/>
          </a:xfrm>
          <a:prstGeom prst="rect">
            <a:avLst/>
          </a:prstGeom>
          <a:ln w="25400">
            <a:solidFill>
              <a:sysClr val="windowText" lastClr="000000"/>
            </a:solidFill>
          </a:ln>
          <a:effectLst>
            <a:outerShdw blurRad="292100" dist="139700" dir="2700000" algn="tl" rotWithShape="0">
              <a:srgbClr val="333333">
                <a:alpha val="65000"/>
              </a:srgbClr>
            </a:outerShdw>
          </a:effectLst>
        </p:spPr>
      </p:pic>
      <p:pic>
        <p:nvPicPr>
          <p:cNvPr id="106" name="Picture 3" descr="E:\~I3D\~Paper\Illustrations\GI_Intro.png"/>
          <p:cNvPicPr>
            <a:picLocks noChangeAspect="1" noChangeArrowheads="1"/>
          </p:cNvPicPr>
          <p:nvPr/>
        </p:nvPicPr>
        <p:blipFill>
          <a:blip r:embed="rId4" cstate="print">
            <a:lum bright="-74000" contrast="88000"/>
          </a:blip>
          <a:stretch>
            <a:fillRect/>
          </a:stretch>
        </p:blipFill>
        <p:spPr bwMode="auto">
          <a:xfrm>
            <a:off x="3220829" y="2073242"/>
            <a:ext cx="1620821" cy="1619794"/>
          </a:xfrm>
          <a:prstGeom prst="rect">
            <a:avLst/>
          </a:prstGeom>
          <a:ln w="25400">
            <a:solidFill>
              <a:sysClr val="windowText" lastClr="000000"/>
            </a:solidFill>
          </a:ln>
          <a:effectLst>
            <a:outerShdw blurRad="292100" dist="139700" dir="2700000" algn="tl" rotWithShape="0">
              <a:srgbClr val="333333">
                <a:alpha val="65000"/>
              </a:srgbClr>
            </a:outerShdw>
          </a:effectLst>
        </p:spPr>
      </p:pic>
      <p:pic>
        <p:nvPicPr>
          <p:cNvPr id="107" name="Picture 3" descr="E:\~I3D\~Paper\Illustrations\GI_Intro.png"/>
          <p:cNvPicPr>
            <a:picLocks noChangeAspect="1" noChangeArrowheads="1"/>
          </p:cNvPicPr>
          <p:nvPr/>
        </p:nvPicPr>
        <p:blipFill>
          <a:blip r:embed="rId5" cstate="print">
            <a:lum bright="-74000" contrast="88000"/>
          </a:blip>
          <a:stretch>
            <a:fillRect/>
          </a:stretch>
        </p:blipFill>
        <p:spPr bwMode="auto">
          <a:xfrm>
            <a:off x="5149655" y="2076070"/>
            <a:ext cx="1620821" cy="1617742"/>
          </a:xfrm>
          <a:prstGeom prst="rect">
            <a:avLst/>
          </a:prstGeom>
          <a:ln w="25400">
            <a:solidFill>
              <a:sysClr val="windowText" lastClr="000000"/>
            </a:solidFill>
          </a:ln>
          <a:effectLst>
            <a:outerShdw blurRad="292100" dist="139700" dir="2700000" algn="tl" rotWithShape="0">
              <a:srgbClr val="333333">
                <a:alpha val="65000"/>
              </a:srgbClr>
            </a:outerShdw>
          </a:effectLst>
        </p:spPr>
      </p:pic>
      <p:pic>
        <p:nvPicPr>
          <p:cNvPr id="108" name="Picture 107"/>
          <p:cNvPicPr>
            <a:picLocks noChangeAspect="1"/>
          </p:cNvPicPr>
          <p:nvPr/>
        </p:nvPicPr>
        <p:blipFill>
          <a:blip r:embed="rId6" cstate="print"/>
          <a:stretch>
            <a:fillRect/>
          </a:stretch>
        </p:blipFill>
        <p:spPr>
          <a:xfrm>
            <a:off x="7278851" y="155666"/>
            <a:ext cx="3612326" cy="2115811"/>
          </a:xfrm>
          <a:prstGeom prst="rect">
            <a:avLst/>
          </a:prstGeom>
          <a:ln w="25400">
            <a:solidFill>
              <a:sysClr val="windowText" lastClr="000000"/>
            </a:solidFill>
          </a:ln>
          <a:effectLst>
            <a:outerShdw blurRad="292100" dist="139700" dir="2700000" algn="tl" rotWithShape="0">
              <a:srgbClr val="333333">
                <a:alpha val="65000"/>
              </a:srgbClr>
            </a:outerShdw>
          </a:effectLst>
        </p:spPr>
      </p:pic>
      <p:grpSp>
        <p:nvGrpSpPr>
          <p:cNvPr id="213" name="Group 212"/>
          <p:cNvGrpSpPr/>
          <p:nvPr/>
        </p:nvGrpSpPr>
        <p:grpSpPr>
          <a:xfrm>
            <a:off x="2740765" y="3863297"/>
            <a:ext cx="6682388" cy="2237860"/>
            <a:chOff x="2323972" y="3669400"/>
            <a:chExt cx="7099182" cy="2377439"/>
          </a:xfrm>
        </p:grpSpPr>
        <p:sp>
          <p:nvSpPr>
            <p:cNvPr id="109" name="TextBox 11"/>
            <p:cNvSpPr txBox="1">
              <a:spLocks noChangeArrowheads="1"/>
            </p:cNvSpPr>
            <p:nvPr/>
          </p:nvSpPr>
          <p:spPr bwMode="auto">
            <a:xfrm>
              <a:off x="2323972" y="5696488"/>
              <a:ext cx="2239909" cy="338554"/>
            </a:xfrm>
            <a:prstGeom prst="rect">
              <a:avLst/>
            </a:prstGeom>
            <a:noFill/>
            <a:ln w="9525">
              <a:noFill/>
              <a:miter lim="800000"/>
              <a:headEnd/>
              <a:tailEnd/>
            </a:ln>
          </p:spPr>
          <p:txBody>
            <a:bodyPr wrap="none">
              <a:spAutoFit/>
            </a:bodyPr>
            <a:lstStyle/>
            <a:p>
              <a:r>
                <a:rPr lang="en-US" sz="1600" b="1" dirty="0">
                  <a:solidFill>
                    <a:schemeClr val="bg1"/>
                  </a:solidFill>
                  <a:latin typeface="Calibri" pitchFamily="34" charset="0"/>
                </a:rPr>
                <a:t>Reflective shadow maps</a:t>
              </a:r>
              <a:endParaRPr lang="de-DE" sz="1600" b="1" dirty="0">
                <a:solidFill>
                  <a:schemeClr val="bg1"/>
                </a:solidFill>
                <a:latin typeface="Calibri" pitchFamily="34" charset="0"/>
              </a:endParaRPr>
            </a:p>
          </p:txBody>
        </p:sp>
        <p:grpSp>
          <p:nvGrpSpPr>
            <p:cNvPr id="110" name="Group 18"/>
            <p:cNvGrpSpPr>
              <a:grpSpLocks/>
            </p:cNvGrpSpPr>
            <p:nvPr/>
          </p:nvGrpSpPr>
          <p:grpSpPr bwMode="auto">
            <a:xfrm>
              <a:off x="2535521" y="3794222"/>
              <a:ext cx="1958147" cy="1726706"/>
              <a:chOff x="838200" y="2209800"/>
              <a:chExt cx="2391391" cy="2108200"/>
            </a:xfrm>
          </p:grpSpPr>
          <p:grpSp>
            <p:nvGrpSpPr>
              <p:cNvPr id="111" name="Group 17"/>
              <p:cNvGrpSpPr/>
              <p:nvPr/>
            </p:nvGrpSpPr>
            <p:grpSpPr>
              <a:xfrm>
                <a:off x="1215788" y="2209800"/>
                <a:ext cx="2013803" cy="2013803"/>
                <a:chOff x="1215788" y="2209800"/>
                <a:chExt cx="2013803" cy="2013803"/>
              </a:xfrm>
              <a:scene3d>
                <a:camera prst="perspectiveHeroicExtremeLeftFacing"/>
                <a:lightRig rig="threePt" dir="t"/>
              </a:scene3d>
            </p:grpSpPr>
            <p:pic>
              <p:nvPicPr>
                <p:cNvPr id="118" name="Picture 117" descr="Depth.jpg"/>
                <p:cNvPicPr>
                  <a:picLocks noChangeAspect="1"/>
                </p:cNvPicPr>
                <p:nvPr/>
              </p:nvPicPr>
              <p:blipFill>
                <a:blip r:embed="rId7" cstate="print"/>
                <a:stretch>
                  <a:fillRect/>
                </a:stretch>
              </p:blipFill>
              <p:spPr>
                <a:xfrm>
                  <a:off x="1215788" y="2209800"/>
                  <a:ext cx="2013803" cy="2013803"/>
                </a:xfrm>
                <a:prstGeom prst="rect">
                  <a:avLst/>
                </a:prstGeom>
              </p:spPr>
            </p:pic>
            <p:sp>
              <p:nvSpPr>
                <p:cNvPr id="119" name="Rectangle 118"/>
                <p:cNvSpPr/>
                <p:nvPr/>
              </p:nvSpPr>
              <p:spPr>
                <a:xfrm>
                  <a:off x="3033712" y="3267075"/>
                  <a:ext cx="76200" cy="76200"/>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112" name="Group 16"/>
              <p:cNvGrpSpPr/>
              <p:nvPr/>
            </p:nvGrpSpPr>
            <p:grpSpPr>
              <a:xfrm>
                <a:off x="1024021" y="2254025"/>
                <a:ext cx="2013803" cy="2013803"/>
                <a:chOff x="1024021" y="2254025"/>
                <a:chExt cx="2013803" cy="2013803"/>
              </a:xfrm>
              <a:scene3d>
                <a:camera prst="perspectiveHeroicExtremeLeftFacing"/>
                <a:lightRig rig="threePt" dir="t"/>
              </a:scene3d>
            </p:grpSpPr>
            <p:pic>
              <p:nvPicPr>
                <p:cNvPr id="116" name="Picture 115" descr="Normals.jpg"/>
                <p:cNvPicPr>
                  <a:picLocks noChangeAspect="1"/>
                </p:cNvPicPr>
                <p:nvPr/>
              </p:nvPicPr>
              <p:blipFill>
                <a:blip r:embed="rId8" cstate="print"/>
                <a:stretch>
                  <a:fillRect/>
                </a:stretch>
              </p:blipFill>
              <p:spPr>
                <a:xfrm>
                  <a:off x="1024021" y="2254025"/>
                  <a:ext cx="2013803" cy="2013803"/>
                </a:xfrm>
                <a:prstGeom prst="rect">
                  <a:avLst/>
                </a:prstGeom>
              </p:spPr>
            </p:pic>
            <p:sp>
              <p:nvSpPr>
                <p:cNvPr id="117" name="Rectangle 116"/>
                <p:cNvSpPr/>
                <p:nvPr/>
              </p:nvSpPr>
              <p:spPr>
                <a:xfrm>
                  <a:off x="2840831" y="3317081"/>
                  <a:ext cx="76200" cy="76200"/>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113" name="Group 15"/>
              <p:cNvGrpSpPr/>
              <p:nvPr/>
            </p:nvGrpSpPr>
            <p:grpSpPr>
              <a:xfrm>
                <a:off x="838200" y="2304197"/>
                <a:ext cx="2013803" cy="2013803"/>
                <a:chOff x="838200" y="2304197"/>
                <a:chExt cx="2013803" cy="2013803"/>
              </a:xfrm>
              <a:scene3d>
                <a:camera prst="perspectiveHeroicExtremeLeftFacing"/>
                <a:lightRig rig="threePt" dir="t"/>
              </a:scene3d>
            </p:grpSpPr>
            <p:pic>
              <p:nvPicPr>
                <p:cNvPr id="114" name="Picture 5" descr="Color.jpg"/>
                <p:cNvPicPr>
                  <a:picLocks noChangeAspect="1"/>
                </p:cNvPicPr>
                <p:nvPr/>
              </p:nvPicPr>
              <p:blipFill>
                <a:blip r:embed="rId9" cstate="print"/>
                <a:stretch>
                  <a:fillRect/>
                </a:stretch>
              </p:blipFill>
              <p:spPr>
                <a:xfrm>
                  <a:off x="838200" y="2304197"/>
                  <a:ext cx="2013803" cy="2013803"/>
                </a:xfrm>
                <a:prstGeom prst="rect">
                  <a:avLst/>
                </a:prstGeom>
              </p:spPr>
            </p:pic>
            <p:sp>
              <p:nvSpPr>
                <p:cNvPr id="115" name="Rectangle 114"/>
                <p:cNvSpPr/>
                <p:nvPr/>
              </p:nvSpPr>
              <p:spPr>
                <a:xfrm>
                  <a:off x="2662238" y="3367087"/>
                  <a:ext cx="76200" cy="76200"/>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sp>
          <p:nvSpPr>
            <p:cNvPr id="120" name="TextBox 19"/>
            <p:cNvSpPr txBox="1">
              <a:spLocks noChangeArrowheads="1"/>
            </p:cNvSpPr>
            <p:nvPr/>
          </p:nvSpPr>
          <p:spPr bwMode="auto">
            <a:xfrm>
              <a:off x="4675701" y="5696488"/>
              <a:ext cx="2500043" cy="338554"/>
            </a:xfrm>
            <a:prstGeom prst="rect">
              <a:avLst/>
            </a:prstGeom>
            <a:noFill/>
            <a:ln w="9525">
              <a:noFill/>
              <a:miter lim="800000"/>
              <a:headEnd/>
              <a:tailEnd/>
            </a:ln>
          </p:spPr>
          <p:txBody>
            <a:bodyPr wrap="none">
              <a:spAutoFit/>
            </a:bodyPr>
            <a:lstStyle/>
            <a:p>
              <a:r>
                <a:rPr lang="en-US" sz="1600" b="1" dirty="0">
                  <a:solidFill>
                    <a:schemeClr val="bg1"/>
                  </a:solidFill>
                  <a:latin typeface="Calibri" pitchFamily="34" charset="0"/>
                </a:rPr>
                <a:t>Radiance volume gathering</a:t>
              </a:r>
              <a:endParaRPr lang="de-DE" sz="1600" b="1" dirty="0">
                <a:solidFill>
                  <a:schemeClr val="bg1"/>
                </a:solidFill>
                <a:latin typeface="Calibri" pitchFamily="34" charset="0"/>
              </a:endParaRPr>
            </a:p>
          </p:txBody>
        </p:sp>
        <p:grpSp>
          <p:nvGrpSpPr>
            <p:cNvPr id="121" name="Group 182"/>
            <p:cNvGrpSpPr>
              <a:grpSpLocks/>
            </p:cNvGrpSpPr>
            <p:nvPr/>
          </p:nvGrpSpPr>
          <p:grpSpPr bwMode="auto">
            <a:xfrm>
              <a:off x="4782319" y="3669400"/>
              <a:ext cx="1934743" cy="1937343"/>
              <a:chOff x="3581400" y="2057295"/>
              <a:chExt cx="2362200" cy="2365444"/>
            </a:xfrm>
          </p:grpSpPr>
          <p:sp>
            <p:nvSpPr>
              <p:cNvPr id="122" name="Cube 121"/>
              <p:cNvSpPr/>
              <p:nvPr/>
            </p:nvSpPr>
            <p:spPr>
              <a:xfrm>
                <a:off x="3581400" y="2060470"/>
                <a:ext cx="2362200" cy="2362269"/>
              </a:xfrm>
              <a:prstGeom prst="cube">
                <a:avLst/>
              </a:prstGeom>
              <a:solidFill>
                <a:srgbClr val="4F81BD"/>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123" name="Group 181"/>
              <p:cNvGrpSpPr>
                <a:grpSpLocks/>
              </p:cNvGrpSpPr>
              <p:nvPr/>
            </p:nvGrpSpPr>
            <p:grpSpPr bwMode="auto">
              <a:xfrm>
                <a:off x="3581400" y="2057294"/>
                <a:ext cx="2360613" cy="2365445"/>
                <a:chOff x="3581400" y="2057294"/>
                <a:chExt cx="2360613" cy="2365445"/>
              </a:xfrm>
            </p:grpSpPr>
            <p:grpSp>
              <p:nvGrpSpPr>
                <p:cNvPr id="124" name="Group 178"/>
                <p:cNvGrpSpPr>
                  <a:grpSpLocks/>
                </p:cNvGrpSpPr>
                <p:nvPr/>
              </p:nvGrpSpPr>
              <p:grpSpPr bwMode="auto">
                <a:xfrm>
                  <a:off x="3581400" y="2651037"/>
                  <a:ext cx="1771650" cy="1771702"/>
                  <a:chOff x="3581400" y="2651037"/>
                  <a:chExt cx="1771650" cy="1771702"/>
                </a:xfrm>
              </p:grpSpPr>
              <p:cxnSp>
                <p:nvCxnSpPr>
                  <p:cNvPr id="139" name="Straight Connector 138"/>
                  <p:cNvCxnSpPr/>
                  <p:nvPr/>
                </p:nvCxnSpPr>
                <p:spPr>
                  <a:xfrm rot="5400000" flipH="1" flipV="1">
                    <a:off x="3138462" y="3536888"/>
                    <a:ext cx="1771702" cy="0"/>
                  </a:xfrm>
                  <a:prstGeom prst="line">
                    <a:avLst/>
                  </a:prstGeom>
                  <a:noFill/>
                  <a:ln w="9525" cap="flat" cmpd="sng" algn="ctr">
                    <a:solidFill>
                      <a:srgbClr val="4F81BD">
                        <a:lumMod val="75000"/>
                      </a:srgbClr>
                    </a:solidFill>
                    <a:prstDash val="solid"/>
                  </a:ln>
                  <a:effectLst/>
                </p:spPr>
              </p:cxnSp>
              <p:cxnSp>
                <p:nvCxnSpPr>
                  <p:cNvPr id="140" name="Straight Connector 139"/>
                  <p:cNvCxnSpPr/>
                  <p:nvPr/>
                </p:nvCxnSpPr>
                <p:spPr>
                  <a:xfrm rot="5400000" flipH="1" flipV="1">
                    <a:off x="3581374" y="3536888"/>
                    <a:ext cx="1771702" cy="0"/>
                  </a:xfrm>
                  <a:prstGeom prst="line">
                    <a:avLst/>
                  </a:prstGeom>
                  <a:noFill/>
                  <a:ln w="9525" cap="flat" cmpd="sng" algn="ctr">
                    <a:solidFill>
                      <a:srgbClr val="4F81BD">
                        <a:lumMod val="75000"/>
                      </a:srgbClr>
                    </a:solidFill>
                    <a:prstDash val="solid"/>
                  </a:ln>
                  <a:effectLst/>
                </p:spPr>
              </p:cxnSp>
              <p:cxnSp>
                <p:nvCxnSpPr>
                  <p:cNvPr id="141" name="Straight Connector 140"/>
                  <p:cNvCxnSpPr/>
                  <p:nvPr/>
                </p:nvCxnSpPr>
                <p:spPr>
                  <a:xfrm rot="5400000" flipH="1" flipV="1">
                    <a:off x="4024287" y="3536888"/>
                    <a:ext cx="1771702" cy="0"/>
                  </a:xfrm>
                  <a:prstGeom prst="line">
                    <a:avLst/>
                  </a:prstGeom>
                  <a:noFill/>
                  <a:ln w="9525" cap="flat" cmpd="sng" algn="ctr">
                    <a:solidFill>
                      <a:srgbClr val="4F81BD">
                        <a:lumMod val="75000"/>
                      </a:srgbClr>
                    </a:solidFill>
                    <a:prstDash val="solid"/>
                  </a:ln>
                  <a:effectLst/>
                </p:spPr>
              </p:cxnSp>
              <p:cxnSp>
                <p:nvCxnSpPr>
                  <p:cNvPr id="142" name="Straight Connector 141"/>
                  <p:cNvCxnSpPr/>
                  <p:nvPr/>
                </p:nvCxnSpPr>
                <p:spPr>
                  <a:xfrm>
                    <a:off x="3581400" y="3093963"/>
                    <a:ext cx="1771650" cy="0"/>
                  </a:xfrm>
                  <a:prstGeom prst="line">
                    <a:avLst/>
                  </a:prstGeom>
                  <a:noFill/>
                  <a:ln w="9525" cap="flat" cmpd="sng" algn="ctr">
                    <a:solidFill>
                      <a:srgbClr val="4F81BD">
                        <a:lumMod val="75000"/>
                      </a:srgbClr>
                    </a:solidFill>
                    <a:prstDash val="solid"/>
                  </a:ln>
                  <a:effectLst/>
                </p:spPr>
              </p:cxnSp>
              <p:cxnSp>
                <p:nvCxnSpPr>
                  <p:cNvPr id="143" name="Straight Connector 142"/>
                  <p:cNvCxnSpPr/>
                  <p:nvPr/>
                </p:nvCxnSpPr>
                <p:spPr>
                  <a:xfrm>
                    <a:off x="3581400" y="3536888"/>
                    <a:ext cx="1771650" cy="0"/>
                  </a:xfrm>
                  <a:prstGeom prst="line">
                    <a:avLst/>
                  </a:prstGeom>
                  <a:noFill/>
                  <a:ln w="9525" cap="flat" cmpd="sng" algn="ctr">
                    <a:solidFill>
                      <a:srgbClr val="4F81BD">
                        <a:lumMod val="75000"/>
                      </a:srgbClr>
                    </a:solidFill>
                    <a:prstDash val="solid"/>
                  </a:ln>
                  <a:effectLst/>
                </p:spPr>
              </p:cxnSp>
              <p:cxnSp>
                <p:nvCxnSpPr>
                  <p:cNvPr id="144" name="Straight Connector 143"/>
                  <p:cNvCxnSpPr/>
                  <p:nvPr/>
                </p:nvCxnSpPr>
                <p:spPr>
                  <a:xfrm>
                    <a:off x="3581400" y="3979814"/>
                    <a:ext cx="1771650" cy="0"/>
                  </a:xfrm>
                  <a:prstGeom prst="line">
                    <a:avLst/>
                  </a:prstGeom>
                  <a:noFill/>
                  <a:ln w="9525" cap="flat" cmpd="sng" algn="ctr">
                    <a:solidFill>
                      <a:srgbClr val="4F81BD">
                        <a:lumMod val="75000"/>
                      </a:srgbClr>
                    </a:solidFill>
                    <a:prstDash val="solid"/>
                  </a:ln>
                  <a:effectLst/>
                </p:spPr>
              </p:cxnSp>
            </p:grpSp>
            <p:grpSp>
              <p:nvGrpSpPr>
                <p:cNvPr id="125" name="Group 179"/>
                <p:cNvGrpSpPr>
                  <a:grpSpLocks/>
                </p:cNvGrpSpPr>
                <p:nvPr/>
              </p:nvGrpSpPr>
              <p:grpSpPr bwMode="auto">
                <a:xfrm>
                  <a:off x="3729038" y="2057294"/>
                  <a:ext cx="2066925" cy="592156"/>
                  <a:chOff x="3729038" y="2057294"/>
                  <a:chExt cx="2066925" cy="592156"/>
                </a:xfrm>
              </p:grpSpPr>
              <p:cxnSp>
                <p:nvCxnSpPr>
                  <p:cNvPr id="133" name="Straight Connector 132"/>
                  <p:cNvCxnSpPr/>
                  <p:nvPr/>
                </p:nvCxnSpPr>
                <p:spPr>
                  <a:xfrm rot="5400000" flipH="1" flipV="1">
                    <a:off x="4024305" y="2057303"/>
                    <a:ext cx="592155" cy="592137"/>
                  </a:xfrm>
                  <a:prstGeom prst="line">
                    <a:avLst/>
                  </a:prstGeom>
                  <a:noFill/>
                  <a:ln w="9525" cap="flat" cmpd="sng" algn="ctr">
                    <a:solidFill>
                      <a:srgbClr val="4F81BD">
                        <a:lumMod val="75000"/>
                      </a:srgbClr>
                    </a:solidFill>
                    <a:prstDash val="solid"/>
                  </a:ln>
                  <a:effectLst/>
                </p:spPr>
              </p:cxnSp>
              <p:cxnSp>
                <p:nvCxnSpPr>
                  <p:cNvPr id="134" name="Straight Connector 133"/>
                  <p:cNvCxnSpPr/>
                  <p:nvPr/>
                </p:nvCxnSpPr>
                <p:spPr>
                  <a:xfrm flipV="1">
                    <a:off x="4467225" y="2066820"/>
                    <a:ext cx="592138" cy="582630"/>
                  </a:xfrm>
                  <a:prstGeom prst="line">
                    <a:avLst/>
                  </a:prstGeom>
                  <a:noFill/>
                  <a:ln w="9525" cap="flat" cmpd="sng" algn="ctr">
                    <a:solidFill>
                      <a:srgbClr val="4F81BD">
                        <a:lumMod val="75000"/>
                      </a:srgbClr>
                    </a:solidFill>
                    <a:prstDash val="solid"/>
                  </a:ln>
                  <a:effectLst/>
                </p:spPr>
              </p:cxnSp>
              <p:cxnSp>
                <p:nvCxnSpPr>
                  <p:cNvPr id="135" name="Straight Connector 134"/>
                  <p:cNvCxnSpPr/>
                  <p:nvPr/>
                </p:nvCxnSpPr>
                <p:spPr>
                  <a:xfrm flipV="1">
                    <a:off x="4910138" y="2066820"/>
                    <a:ext cx="592137" cy="582630"/>
                  </a:xfrm>
                  <a:prstGeom prst="line">
                    <a:avLst/>
                  </a:prstGeom>
                  <a:noFill/>
                  <a:ln w="9525" cap="flat" cmpd="sng" algn="ctr">
                    <a:solidFill>
                      <a:srgbClr val="4F81BD">
                        <a:lumMod val="75000"/>
                      </a:srgbClr>
                    </a:solidFill>
                    <a:prstDash val="solid"/>
                  </a:ln>
                  <a:effectLst/>
                </p:spPr>
              </p:cxnSp>
              <p:cxnSp>
                <p:nvCxnSpPr>
                  <p:cNvPr id="136" name="Straight Connector 135"/>
                  <p:cNvCxnSpPr/>
                  <p:nvPr/>
                </p:nvCxnSpPr>
                <p:spPr>
                  <a:xfrm>
                    <a:off x="3729038" y="2503396"/>
                    <a:ext cx="1771650" cy="0"/>
                  </a:xfrm>
                  <a:prstGeom prst="line">
                    <a:avLst/>
                  </a:prstGeom>
                  <a:noFill/>
                  <a:ln w="9525" cap="flat" cmpd="sng" algn="ctr">
                    <a:solidFill>
                      <a:srgbClr val="4F81BD">
                        <a:lumMod val="75000"/>
                      </a:srgbClr>
                    </a:solidFill>
                    <a:prstDash val="solid"/>
                  </a:ln>
                  <a:effectLst/>
                </p:spPr>
              </p:cxnSp>
              <p:cxnSp>
                <p:nvCxnSpPr>
                  <p:cNvPr id="137" name="Straight Connector 136"/>
                  <p:cNvCxnSpPr/>
                  <p:nvPr/>
                </p:nvCxnSpPr>
                <p:spPr>
                  <a:xfrm>
                    <a:off x="3876675" y="2355754"/>
                    <a:ext cx="1771650" cy="0"/>
                  </a:xfrm>
                  <a:prstGeom prst="line">
                    <a:avLst/>
                  </a:prstGeom>
                  <a:noFill/>
                  <a:ln w="9525" cap="flat" cmpd="sng" algn="ctr">
                    <a:solidFill>
                      <a:srgbClr val="4F81BD">
                        <a:lumMod val="75000"/>
                      </a:srgbClr>
                    </a:solidFill>
                    <a:prstDash val="solid"/>
                  </a:ln>
                  <a:effectLst/>
                </p:spPr>
              </p:cxnSp>
              <p:cxnSp>
                <p:nvCxnSpPr>
                  <p:cNvPr id="138" name="Straight Connector 137"/>
                  <p:cNvCxnSpPr/>
                  <p:nvPr/>
                </p:nvCxnSpPr>
                <p:spPr>
                  <a:xfrm>
                    <a:off x="4024313" y="2208112"/>
                    <a:ext cx="1771650" cy="0"/>
                  </a:xfrm>
                  <a:prstGeom prst="line">
                    <a:avLst/>
                  </a:prstGeom>
                  <a:noFill/>
                  <a:ln w="9525" cap="flat" cmpd="sng" algn="ctr">
                    <a:solidFill>
                      <a:srgbClr val="4F81BD">
                        <a:lumMod val="75000"/>
                      </a:srgbClr>
                    </a:solidFill>
                    <a:prstDash val="solid"/>
                  </a:ln>
                  <a:effectLst/>
                </p:spPr>
              </p:cxnSp>
            </p:grpSp>
            <p:grpSp>
              <p:nvGrpSpPr>
                <p:cNvPr id="126" name="Group 180"/>
                <p:cNvGrpSpPr>
                  <a:grpSpLocks/>
                </p:cNvGrpSpPr>
                <p:nvPr/>
              </p:nvGrpSpPr>
              <p:grpSpPr bwMode="auto">
                <a:xfrm>
                  <a:off x="5353050" y="2208112"/>
                  <a:ext cx="588963" cy="2066984"/>
                  <a:chOff x="5353050" y="2208112"/>
                  <a:chExt cx="588963" cy="2066984"/>
                </a:xfrm>
              </p:grpSpPr>
              <p:cxnSp>
                <p:nvCxnSpPr>
                  <p:cNvPr id="127" name="Straight Connector 126"/>
                  <p:cNvCxnSpPr/>
                  <p:nvPr/>
                </p:nvCxnSpPr>
                <p:spPr>
                  <a:xfrm rot="5400000" flipH="1" flipV="1">
                    <a:off x="4614837" y="3389246"/>
                    <a:ext cx="1771701" cy="0"/>
                  </a:xfrm>
                  <a:prstGeom prst="line">
                    <a:avLst/>
                  </a:prstGeom>
                  <a:noFill/>
                  <a:ln w="9525" cap="flat" cmpd="sng" algn="ctr">
                    <a:solidFill>
                      <a:srgbClr val="4F81BD">
                        <a:lumMod val="75000"/>
                      </a:srgbClr>
                    </a:solidFill>
                    <a:prstDash val="solid"/>
                  </a:ln>
                  <a:effectLst/>
                </p:spPr>
              </p:cxnSp>
              <p:cxnSp>
                <p:nvCxnSpPr>
                  <p:cNvPr id="128" name="Straight Connector 127"/>
                  <p:cNvCxnSpPr/>
                  <p:nvPr/>
                </p:nvCxnSpPr>
                <p:spPr>
                  <a:xfrm rot="5400000" flipH="1" flipV="1">
                    <a:off x="4762474" y="3241604"/>
                    <a:ext cx="1771701" cy="0"/>
                  </a:xfrm>
                  <a:prstGeom prst="line">
                    <a:avLst/>
                  </a:prstGeom>
                  <a:noFill/>
                  <a:ln w="9525" cap="flat" cmpd="sng" algn="ctr">
                    <a:solidFill>
                      <a:srgbClr val="4F81BD">
                        <a:lumMod val="75000"/>
                      </a:srgbClr>
                    </a:solidFill>
                    <a:prstDash val="solid"/>
                  </a:ln>
                  <a:effectLst/>
                </p:spPr>
              </p:cxnSp>
              <p:cxnSp>
                <p:nvCxnSpPr>
                  <p:cNvPr id="129" name="Straight Connector 128"/>
                  <p:cNvCxnSpPr/>
                  <p:nvPr/>
                </p:nvCxnSpPr>
                <p:spPr>
                  <a:xfrm rot="5400000" flipH="1" flipV="1">
                    <a:off x="4910112" y="3093963"/>
                    <a:ext cx="1771701" cy="0"/>
                  </a:xfrm>
                  <a:prstGeom prst="line">
                    <a:avLst/>
                  </a:prstGeom>
                  <a:noFill/>
                  <a:ln w="9525" cap="flat" cmpd="sng" algn="ctr">
                    <a:solidFill>
                      <a:srgbClr val="4F81BD">
                        <a:lumMod val="75000"/>
                      </a:srgbClr>
                    </a:solidFill>
                    <a:prstDash val="solid"/>
                  </a:ln>
                  <a:effectLst/>
                </p:spPr>
              </p:cxnSp>
              <p:cxnSp>
                <p:nvCxnSpPr>
                  <p:cNvPr id="130" name="Straight Connector 129"/>
                  <p:cNvCxnSpPr/>
                  <p:nvPr/>
                </p:nvCxnSpPr>
                <p:spPr>
                  <a:xfrm flipV="1">
                    <a:off x="5353050" y="2503396"/>
                    <a:ext cx="588963" cy="582629"/>
                  </a:xfrm>
                  <a:prstGeom prst="line">
                    <a:avLst/>
                  </a:prstGeom>
                  <a:noFill/>
                  <a:ln w="9525" cap="flat" cmpd="sng" algn="ctr">
                    <a:solidFill>
                      <a:srgbClr val="4F81BD">
                        <a:lumMod val="75000"/>
                      </a:srgbClr>
                    </a:solidFill>
                    <a:prstDash val="solid"/>
                  </a:ln>
                  <a:effectLst/>
                </p:spPr>
              </p:cxnSp>
              <p:cxnSp>
                <p:nvCxnSpPr>
                  <p:cNvPr id="131" name="Straight Connector 130"/>
                  <p:cNvCxnSpPr/>
                  <p:nvPr/>
                </p:nvCxnSpPr>
                <p:spPr>
                  <a:xfrm flipV="1">
                    <a:off x="5353050" y="2946320"/>
                    <a:ext cx="588963" cy="582630"/>
                  </a:xfrm>
                  <a:prstGeom prst="line">
                    <a:avLst/>
                  </a:prstGeom>
                  <a:noFill/>
                  <a:ln w="9525" cap="flat" cmpd="sng" algn="ctr">
                    <a:solidFill>
                      <a:srgbClr val="4F81BD">
                        <a:lumMod val="75000"/>
                      </a:srgbClr>
                    </a:solidFill>
                    <a:prstDash val="solid"/>
                  </a:ln>
                  <a:effectLst/>
                </p:spPr>
              </p:cxnSp>
              <p:cxnSp>
                <p:nvCxnSpPr>
                  <p:cNvPr id="132" name="Straight Connector 131"/>
                  <p:cNvCxnSpPr/>
                  <p:nvPr/>
                </p:nvCxnSpPr>
                <p:spPr>
                  <a:xfrm flipV="1">
                    <a:off x="5353050" y="3389246"/>
                    <a:ext cx="588963" cy="582629"/>
                  </a:xfrm>
                  <a:prstGeom prst="line">
                    <a:avLst/>
                  </a:prstGeom>
                  <a:noFill/>
                  <a:ln w="9525" cap="flat" cmpd="sng" algn="ctr">
                    <a:solidFill>
                      <a:srgbClr val="4F81BD">
                        <a:lumMod val="75000"/>
                      </a:srgbClr>
                    </a:solidFill>
                    <a:prstDash val="solid"/>
                  </a:ln>
                  <a:effectLst/>
                </p:spPr>
              </p:cxnSp>
            </p:grpSp>
          </p:grpSp>
        </p:grpSp>
        <p:cxnSp>
          <p:nvCxnSpPr>
            <p:cNvPr id="145" name="Elbow Connector 144"/>
            <p:cNvCxnSpPr/>
            <p:nvPr/>
          </p:nvCxnSpPr>
          <p:spPr>
            <a:xfrm flipV="1">
              <a:off x="4236222" y="5054146"/>
              <a:ext cx="1099995" cy="283450"/>
            </a:xfrm>
            <a:prstGeom prst="bentConnector3">
              <a:avLst>
                <a:gd name="adj1" fmla="val 50000"/>
              </a:avLst>
            </a:prstGeom>
            <a:noFill/>
            <a:ln w="12700" cap="flat" cmpd="sng" algn="ctr">
              <a:solidFill>
                <a:srgbClr val="C00000"/>
              </a:solidFill>
              <a:prstDash val="solid"/>
              <a:tailEnd type="arrow"/>
            </a:ln>
            <a:effectLst>
              <a:outerShdw blurRad="25400" dir="2700000" algn="tl" rotWithShape="0">
                <a:prstClr val="black">
                  <a:alpha val="62000"/>
                </a:prstClr>
              </a:outerShdw>
            </a:effectLst>
          </p:spPr>
        </p:cxnSp>
        <p:cxnSp>
          <p:nvCxnSpPr>
            <p:cNvPr id="146" name="Elbow Connector 145"/>
            <p:cNvCxnSpPr/>
            <p:nvPr/>
          </p:nvCxnSpPr>
          <p:spPr>
            <a:xfrm flipV="1">
              <a:off x="4073694" y="5054146"/>
              <a:ext cx="1267724" cy="314656"/>
            </a:xfrm>
            <a:prstGeom prst="bentConnector3">
              <a:avLst>
                <a:gd name="adj1" fmla="val 50000"/>
              </a:avLst>
            </a:prstGeom>
            <a:noFill/>
            <a:ln w="12700" cap="flat" cmpd="sng" algn="ctr">
              <a:solidFill>
                <a:srgbClr val="C00000"/>
              </a:solidFill>
              <a:prstDash val="solid"/>
              <a:tailEnd type="arrow"/>
            </a:ln>
            <a:effectLst>
              <a:outerShdw blurRad="25400" dir="2700000" algn="tl" rotWithShape="0">
                <a:prstClr val="black">
                  <a:alpha val="62000"/>
                </a:prstClr>
              </a:outerShdw>
            </a:effectLst>
          </p:spPr>
        </p:cxnSp>
        <p:cxnSp>
          <p:nvCxnSpPr>
            <p:cNvPr id="147" name="Elbow Connector 146"/>
            <p:cNvCxnSpPr/>
            <p:nvPr/>
          </p:nvCxnSpPr>
          <p:spPr>
            <a:xfrm flipV="1">
              <a:off x="3929368" y="5054146"/>
              <a:ext cx="1402949" cy="356263"/>
            </a:xfrm>
            <a:prstGeom prst="bentConnector3">
              <a:avLst>
                <a:gd name="adj1" fmla="val 50000"/>
              </a:avLst>
            </a:prstGeom>
            <a:noFill/>
            <a:ln w="12700" cap="flat" cmpd="sng" algn="ctr">
              <a:solidFill>
                <a:srgbClr val="C00000"/>
              </a:solidFill>
              <a:prstDash val="solid"/>
              <a:tailEnd type="arrow"/>
            </a:ln>
            <a:effectLst>
              <a:outerShdw blurRad="25400" dir="2700000" algn="tl" rotWithShape="0">
                <a:prstClr val="black">
                  <a:alpha val="62000"/>
                </a:prstClr>
              </a:outerShdw>
            </a:effectLst>
          </p:spPr>
        </p:cxnSp>
        <p:sp>
          <p:nvSpPr>
            <p:cNvPr id="148" name="TextBox 176"/>
            <p:cNvSpPr txBox="1">
              <a:spLocks noChangeArrowheads="1"/>
            </p:cNvSpPr>
            <p:nvPr/>
          </p:nvSpPr>
          <p:spPr bwMode="auto">
            <a:xfrm>
              <a:off x="4379889" y="4557294"/>
              <a:ext cx="330259" cy="214539"/>
            </a:xfrm>
            <a:prstGeom prst="rect">
              <a:avLst/>
            </a:prstGeom>
            <a:noFill/>
            <a:ln w="9525">
              <a:noFill/>
              <a:miter lim="800000"/>
              <a:headEnd/>
              <a:tailEnd/>
            </a:ln>
          </p:spPr>
          <p:txBody>
            <a:bodyPr wrap="none">
              <a:spAutoFit/>
            </a:bodyPr>
            <a:lstStyle/>
            <a:p>
              <a:r>
                <a:rPr lang="en-US" sz="1100" b="1" dirty="0">
                  <a:solidFill>
                    <a:srgbClr val="00B050"/>
                  </a:solidFill>
                  <a:latin typeface="Calibri" pitchFamily="34" charset="0"/>
                </a:rPr>
                <a:t>VPL</a:t>
              </a:r>
              <a:endParaRPr lang="de-DE" sz="1100" b="1" dirty="0">
                <a:solidFill>
                  <a:srgbClr val="00B050"/>
                </a:solidFill>
                <a:latin typeface="Calibri" pitchFamily="34" charset="0"/>
              </a:endParaRPr>
            </a:p>
          </p:txBody>
        </p:sp>
        <p:sp>
          <p:nvSpPr>
            <p:cNvPr id="149" name="Teardrop 148"/>
            <p:cNvSpPr/>
            <p:nvPr/>
          </p:nvSpPr>
          <p:spPr>
            <a:xfrm rot="14953855">
              <a:off x="5355851" y="5026789"/>
              <a:ext cx="118570" cy="127249"/>
            </a:xfrm>
            <a:prstGeom prst="teardrop">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50" name="Elbow Connector 149"/>
            <p:cNvCxnSpPr/>
            <p:nvPr/>
          </p:nvCxnSpPr>
          <p:spPr>
            <a:xfrm flipV="1">
              <a:off x="4298633" y="4355922"/>
              <a:ext cx="670919" cy="62411"/>
            </a:xfrm>
            <a:prstGeom prst="bentConnector3">
              <a:avLst>
                <a:gd name="adj1" fmla="val 50000"/>
              </a:avLst>
            </a:prstGeom>
            <a:noFill/>
            <a:ln w="12700" cap="flat" cmpd="sng" algn="ctr">
              <a:solidFill>
                <a:srgbClr val="1F497D">
                  <a:lumMod val="75000"/>
                </a:srgbClr>
              </a:solidFill>
              <a:prstDash val="solid"/>
              <a:tailEnd type="arrow"/>
            </a:ln>
            <a:effectLst/>
          </p:spPr>
        </p:cxnSp>
        <p:cxnSp>
          <p:nvCxnSpPr>
            <p:cNvPr id="151" name="Elbow Connector 150"/>
            <p:cNvCxnSpPr/>
            <p:nvPr/>
          </p:nvCxnSpPr>
          <p:spPr>
            <a:xfrm flipV="1">
              <a:off x="4158209" y="4355922"/>
              <a:ext cx="811344" cy="104018"/>
            </a:xfrm>
            <a:prstGeom prst="bentConnector3">
              <a:avLst>
                <a:gd name="adj1" fmla="val 50000"/>
              </a:avLst>
            </a:prstGeom>
            <a:noFill/>
            <a:ln w="12700" cap="flat" cmpd="sng" algn="ctr">
              <a:solidFill>
                <a:srgbClr val="1F497D">
                  <a:lumMod val="75000"/>
                </a:srgbClr>
              </a:solidFill>
              <a:prstDash val="solid"/>
              <a:tailEnd type="arrow"/>
            </a:ln>
            <a:effectLst/>
          </p:spPr>
        </p:cxnSp>
        <p:cxnSp>
          <p:nvCxnSpPr>
            <p:cNvPr id="152" name="Elbow Connector 151"/>
            <p:cNvCxnSpPr/>
            <p:nvPr/>
          </p:nvCxnSpPr>
          <p:spPr>
            <a:xfrm flipV="1">
              <a:off x="3991779" y="4355922"/>
              <a:ext cx="977773" cy="130023"/>
            </a:xfrm>
            <a:prstGeom prst="bentConnector3">
              <a:avLst>
                <a:gd name="adj1" fmla="val 50000"/>
              </a:avLst>
            </a:prstGeom>
            <a:noFill/>
            <a:ln w="12700" cap="flat" cmpd="sng" algn="ctr">
              <a:solidFill>
                <a:srgbClr val="1F497D">
                  <a:lumMod val="75000"/>
                </a:srgbClr>
              </a:solidFill>
              <a:prstDash val="solid"/>
              <a:tailEnd type="arrow"/>
            </a:ln>
            <a:effectLst/>
          </p:spPr>
        </p:cxnSp>
        <p:sp>
          <p:nvSpPr>
            <p:cNvPr id="153" name="TextBox 152"/>
            <p:cNvSpPr txBox="1"/>
            <p:nvPr/>
          </p:nvSpPr>
          <p:spPr>
            <a:xfrm>
              <a:off x="4364474" y="4109200"/>
              <a:ext cx="449881" cy="27792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D01FF"/>
                  </a:solidFill>
                  <a:effectLst/>
                  <a:uLnTx/>
                  <a:uFillTx/>
                  <a:latin typeface="Calibri"/>
                </a:rPr>
                <a:t>VPL</a:t>
              </a:r>
              <a:endParaRPr kumimoji="0" lang="de-DE" sz="1050" b="0" i="0" u="none" strike="noStrike" kern="0" cap="none" spc="0" normalizeH="0" baseline="0" noProof="0" dirty="0">
                <a:ln>
                  <a:noFill/>
                </a:ln>
                <a:solidFill>
                  <a:srgbClr val="0D01FF"/>
                </a:solidFill>
                <a:effectLst/>
                <a:uLnTx/>
                <a:uFillTx/>
                <a:latin typeface="Calibri"/>
              </a:endParaRPr>
            </a:p>
          </p:txBody>
        </p:sp>
        <p:sp>
          <p:nvSpPr>
            <p:cNvPr id="154" name="Teardrop 153"/>
            <p:cNvSpPr/>
            <p:nvPr/>
          </p:nvSpPr>
          <p:spPr>
            <a:xfrm rot="13689173">
              <a:off x="4987759" y="4304609"/>
              <a:ext cx="101548" cy="107146"/>
            </a:xfrm>
            <a:prstGeom prst="teardrop">
              <a:avLst/>
            </a:prstGeom>
            <a:gradFill rotWithShape="1">
              <a:gsLst>
                <a:gs pos="0">
                  <a:srgbClr val="3737FF"/>
                </a:gs>
                <a:gs pos="80000">
                  <a:srgbClr val="4F81BD"/>
                </a:gs>
                <a:gs pos="100000">
                  <a:srgbClr val="3513FF"/>
                </a:gs>
              </a:gsLst>
              <a:lin ang="16200000" scaled="0"/>
            </a:gradFill>
            <a:ln>
              <a:solidFill>
                <a:srgbClr val="4F81BD">
                  <a:lumMod val="75000"/>
                </a:srgb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55" name="Elbow Connector 154"/>
            <p:cNvCxnSpPr/>
            <p:nvPr/>
          </p:nvCxnSpPr>
          <p:spPr>
            <a:xfrm>
              <a:off x="4272629" y="4782397"/>
              <a:ext cx="1063588" cy="270448"/>
            </a:xfrm>
            <a:prstGeom prst="bentConnector3">
              <a:avLst>
                <a:gd name="adj1" fmla="val 27025"/>
              </a:avLst>
            </a:prstGeom>
            <a:noFill/>
            <a:ln w="12700" cap="flat" cmpd="sng" algn="ctr">
              <a:solidFill>
                <a:srgbClr val="00B050"/>
              </a:solidFill>
              <a:prstDash val="solid"/>
              <a:tailEnd type="arrow"/>
            </a:ln>
            <a:effectLst>
              <a:outerShdw blurRad="25400" dir="5400000" algn="t" rotWithShape="0">
                <a:prstClr val="black">
                  <a:alpha val="78000"/>
                </a:prstClr>
              </a:outerShdw>
            </a:effectLst>
          </p:spPr>
        </p:cxnSp>
        <p:cxnSp>
          <p:nvCxnSpPr>
            <p:cNvPr id="156" name="Elbow Connector 155"/>
            <p:cNvCxnSpPr/>
            <p:nvPr/>
          </p:nvCxnSpPr>
          <p:spPr>
            <a:xfrm>
              <a:off x="4116601" y="4824005"/>
              <a:ext cx="1224817" cy="228841"/>
            </a:xfrm>
            <a:prstGeom prst="bentConnector3">
              <a:avLst>
                <a:gd name="adj1" fmla="val 30463"/>
              </a:avLst>
            </a:prstGeom>
            <a:noFill/>
            <a:ln w="12700" cap="flat" cmpd="sng" algn="ctr">
              <a:solidFill>
                <a:srgbClr val="00B050"/>
              </a:solidFill>
              <a:prstDash val="solid"/>
              <a:tailEnd type="arrow"/>
            </a:ln>
            <a:effectLst>
              <a:outerShdw blurRad="25400" dir="5400000" algn="t" rotWithShape="0">
                <a:prstClr val="black">
                  <a:alpha val="78000"/>
                </a:prstClr>
              </a:outerShdw>
            </a:effectLst>
          </p:spPr>
        </p:cxnSp>
        <p:cxnSp>
          <p:nvCxnSpPr>
            <p:cNvPr id="157" name="Elbow Connector 156"/>
            <p:cNvCxnSpPr/>
            <p:nvPr/>
          </p:nvCxnSpPr>
          <p:spPr>
            <a:xfrm>
              <a:off x="3970975" y="4870813"/>
              <a:ext cx="1361342" cy="182032"/>
            </a:xfrm>
            <a:prstGeom prst="bentConnector3">
              <a:avLst>
                <a:gd name="adj1" fmla="val 33950"/>
              </a:avLst>
            </a:prstGeom>
            <a:noFill/>
            <a:ln w="12700" cap="flat" cmpd="sng" algn="ctr">
              <a:solidFill>
                <a:srgbClr val="00B050"/>
              </a:solidFill>
              <a:prstDash val="solid"/>
              <a:tailEnd type="arrow"/>
            </a:ln>
            <a:effectLst>
              <a:outerShdw blurRad="25400" dir="5400000" algn="t" rotWithShape="0">
                <a:prstClr val="black">
                  <a:alpha val="78000"/>
                </a:prstClr>
              </a:outerShdw>
            </a:effectLst>
          </p:spPr>
        </p:cxnSp>
        <p:sp>
          <p:nvSpPr>
            <p:cNvPr id="158" name="Teardrop 157"/>
            <p:cNvSpPr/>
            <p:nvPr/>
          </p:nvSpPr>
          <p:spPr>
            <a:xfrm rot="8549725">
              <a:off x="5312672" y="4961110"/>
              <a:ext cx="71045" cy="73487"/>
            </a:xfrm>
            <a:prstGeom prst="teardrop">
              <a:avLst/>
            </a:prstGeom>
            <a:solidFill>
              <a:srgbClr val="00B050"/>
            </a:solidFill>
            <a:ln>
              <a:solidFill>
                <a:srgbClr val="00B05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9" name="TextBox 158"/>
            <p:cNvSpPr txBox="1"/>
            <p:nvPr/>
          </p:nvSpPr>
          <p:spPr>
            <a:xfrm>
              <a:off x="4345442" y="5416910"/>
              <a:ext cx="325058" cy="214538"/>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C00000"/>
                  </a:solidFill>
                  <a:effectLst/>
                  <a:uLnTx/>
                  <a:uFillTx/>
                  <a:latin typeface="Calibri"/>
                </a:rPr>
                <a:t>VPL</a:t>
              </a:r>
              <a:endParaRPr kumimoji="0" lang="de-DE" sz="1050" b="0" i="0" u="none" strike="noStrike" kern="0" cap="none" spc="0" normalizeH="0" baseline="0" noProof="0" dirty="0">
                <a:ln>
                  <a:noFill/>
                </a:ln>
                <a:solidFill>
                  <a:srgbClr val="C00000"/>
                </a:solidFill>
                <a:effectLst/>
                <a:uLnTx/>
                <a:uFillTx/>
                <a:latin typeface="Calibri"/>
              </a:endParaRPr>
            </a:p>
          </p:txBody>
        </p:sp>
        <p:grpSp>
          <p:nvGrpSpPr>
            <p:cNvPr id="161" name="Group 27"/>
            <p:cNvGrpSpPr>
              <a:grpSpLocks/>
            </p:cNvGrpSpPr>
            <p:nvPr/>
          </p:nvGrpSpPr>
          <p:grpSpPr bwMode="auto">
            <a:xfrm>
              <a:off x="7422285" y="3669400"/>
              <a:ext cx="2000869" cy="2377439"/>
              <a:chOff x="6246397" y="2057314"/>
              <a:chExt cx="2442838" cy="2902287"/>
            </a:xfrm>
          </p:grpSpPr>
          <p:sp>
            <p:nvSpPr>
              <p:cNvPr id="162" name="TextBox 20"/>
              <p:cNvSpPr txBox="1">
                <a:spLocks noChangeArrowheads="1"/>
              </p:cNvSpPr>
              <p:nvPr/>
            </p:nvSpPr>
            <p:spPr bwMode="auto">
              <a:xfrm>
                <a:off x="6246397" y="4546307"/>
                <a:ext cx="2442838" cy="413294"/>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chemeClr val="bg1"/>
                    </a:solidFill>
                    <a:effectLst/>
                    <a:uLnTx/>
                    <a:uFillTx/>
                    <a:latin typeface="Calibri" pitchFamily="34" charset="0"/>
                  </a:rPr>
                  <a:t>Iterative propagation</a:t>
                </a:r>
                <a:endParaRPr kumimoji="0" lang="de-DE" sz="1600" b="1" i="0" u="none" strike="noStrike" kern="0" cap="none" spc="0" normalizeH="0" baseline="0" noProof="0" dirty="0" smtClean="0">
                  <a:ln>
                    <a:noFill/>
                  </a:ln>
                  <a:solidFill>
                    <a:schemeClr val="bg1"/>
                  </a:solidFill>
                  <a:effectLst/>
                  <a:uLnTx/>
                  <a:uFillTx/>
                  <a:latin typeface="Calibri" pitchFamily="34" charset="0"/>
                </a:endParaRPr>
              </a:p>
            </p:txBody>
          </p:sp>
          <p:grpSp>
            <p:nvGrpSpPr>
              <p:cNvPr id="163" name="Group 246"/>
              <p:cNvGrpSpPr>
                <a:grpSpLocks/>
              </p:cNvGrpSpPr>
              <p:nvPr/>
            </p:nvGrpSpPr>
            <p:grpSpPr bwMode="auto">
              <a:xfrm>
                <a:off x="6324594" y="2057314"/>
                <a:ext cx="2362105" cy="2365033"/>
                <a:chOff x="3581394" y="2057209"/>
                <a:chExt cx="2362105" cy="2365033"/>
              </a:xfrm>
            </p:grpSpPr>
            <p:sp>
              <p:nvSpPr>
                <p:cNvPr id="180" name="Cube 179"/>
                <p:cNvSpPr/>
                <p:nvPr/>
              </p:nvSpPr>
              <p:spPr>
                <a:xfrm>
                  <a:off x="3581394" y="2060384"/>
                  <a:ext cx="2362105" cy="2361858"/>
                </a:xfrm>
                <a:prstGeom prst="cube">
                  <a:avLst/>
                </a:prstGeom>
                <a:solidFill>
                  <a:srgbClr val="4F81BD"/>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181" name="Group 181"/>
                <p:cNvGrpSpPr>
                  <a:grpSpLocks/>
                </p:cNvGrpSpPr>
                <p:nvPr/>
              </p:nvGrpSpPr>
              <p:grpSpPr bwMode="auto">
                <a:xfrm>
                  <a:off x="3581394" y="2057209"/>
                  <a:ext cx="2360518" cy="2365032"/>
                  <a:chOff x="3581394" y="2057209"/>
                  <a:chExt cx="2360518" cy="2365032"/>
                </a:xfrm>
              </p:grpSpPr>
              <p:grpSp>
                <p:nvGrpSpPr>
                  <p:cNvPr id="182" name="Group 178"/>
                  <p:cNvGrpSpPr>
                    <a:grpSpLocks/>
                  </p:cNvGrpSpPr>
                  <p:nvPr/>
                </p:nvGrpSpPr>
                <p:grpSpPr bwMode="auto">
                  <a:xfrm>
                    <a:off x="3581394" y="2650848"/>
                    <a:ext cx="1771579" cy="1771393"/>
                    <a:chOff x="3581394" y="2650848"/>
                    <a:chExt cx="1771579" cy="1771393"/>
                  </a:xfrm>
                </p:grpSpPr>
                <p:cxnSp>
                  <p:nvCxnSpPr>
                    <p:cNvPr id="197" name="Straight Connector 196"/>
                    <p:cNvCxnSpPr/>
                    <p:nvPr/>
                  </p:nvCxnSpPr>
                  <p:spPr>
                    <a:xfrm rot="5400000" flipH="1" flipV="1">
                      <a:off x="3138593" y="3536545"/>
                      <a:ext cx="1771393" cy="0"/>
                    </a:xfrm>
                    <a:prstGeom prst="line">
                      <a:avLst/>
                    </a:prstGeom>
                    <a:noFill/>
                    <a:ln w="9525" cap="flat" cmpd="sng" algn="ctr">
                      <a:solidFill>
                        <a:srgbClr val="4F81BD">
                          <a:lumMod val="75000"/>
                        </a:srgbClr>
                      </a:solidFill>
                      <a:prstDash val="solid"/>
                    </a:ln>
                    <a:effectLst/>
                  </p:spPr>
                </p:cxnSp>
                <p:cxnSp>
                  <p:nvCxnSpPr>
                    <p:cNvPr id="198" name="Straight Connector 197"/>
                    <p:cNvCxnSpPr/>
                    <p:nvPr/>
                  </p:nvCxnSpPr>
                  <p:spPr>
                    <a:xfrm rot="5400000" flipH="1" flipV="1">
                      <a:off x="3581487" y="3536545"/>
                      <a:ext cx="1771393" cy="0"/>
                    </a:xfrm>
                    <a:prstGeom prst="line">
                      <a:avLst/>
                    </a:prstGeom>
                    <a:noFill/>
                    <a:ln w="9525" cap="flat" cmpd="sng" algn="ctr">
                      <a:solidFill>
                        <a:srgbClr val="4F81BD">
                          <a:lumMod val="75000"/>
                        </a:srgbClr>
                      </a:solidFill>
                      <a:prstDash val="solid"/>
                    </a:ln>
                    <a:effectLst/>
                  </p:spPr>
                </p:cxnSp>
                <p:cxnSp>
                  <p:nvCxnSpPr>
                    <p:cNvPr id="199" name="Straight Connector 198"/>
                    <p:cNvCxnSpPr/>
                    <p:nvPr/>
                  </p:nvCxnSpPr>
                  <p:spPr>
                    <a:xfrm rot="5400000" flipH="1" flipV="1">
                      <a:off x="4024382" y="3536545"/>
                      <a:ext cx="1771393" cy="0"/>
                    </a:xfrm>
                    <a:prstGeom prst="line">
                      <a:avLst/>
                    </a:prstGeom>
                    <a:noFill/>
                    <a:ln w="9525" cap="flat" cmpd="sng" algn="ctr">
                      <a:solidFill>
                        <a:srgbClr val="4F81BD">
                          <a:lumMod val="75000"/>
                        </a:srgbClr>
                      </a:solidFill>
                      <a:prstDash val="solid"/>
                    </a:ln>
                    <a:effectLst/>
                  </p:spPr>
                </p:cxnSp>
                <p:cxnSp>
                  <p:nvCxnSpPr>
                    <p:cNvPr id="200" name="Straight Connector 199"/>
                    <p:cNvCxnSpPr/>
                    <p:nvPr/>
                  </p:nvCxnSpPr>
                  <p:spPr>
                    <a:xfrm>
                      <a:off x="3581394" y="3093697"/>
                      <a:ext cx="1771579" cy="0"/>
                    </a:xfrm>
                    <a:prstGeom prst="line">
                      <a:avLst/>
                    </a:prstGeom>
                    <a:noFill/>
                    <a:ln w="9525" cap="flat" cmpd="sng" algn="ctr">
                      <a:solidFill>
                        <a:srgbClr val="4F81BD">
                          <a:lumMod val="75000"/>
                        </a:srgbClr>
                      </a:solidFill>
                      <a:prstDash val="solid"/>
                    </a:ln>
                    <a:effectLst/>
                  </p:spPr>
                </p:cxnSp>
                <p:cxnSp>
                  <p:nvCxnSpPr>
                    <p:cNvPr id="201" name="Straight Connector 200"/>
                    <p:cNvCxnSpPr/>
                    <p:nvPr/>
                  </p:nvCxnSpPr>
                  <p:spPr>
                    <a:xfrm>
                      <a:off x="3581394" y="3536545"/>
                      <a:ext cx="1771579" cy="0"/>
                    </a:xfrm>
                    <a:prstGeom prst="line">
                      <a:avLst/>
                    </a:prstGeom>
                    <a:noFill/>
                    <a:ln w="9525" cap="flat" cmpd="sng" algn="ctr">
                      <a:solidFill>
                        <a:srgbClr val="4F81BD">
                          <a:lumMod val="75000"/>
                        </a:srgbClr>
                      </a:solidFill>
                      <a:prstDash val="solid"/>
                    </a:ln>
                    <a:effectLst/>
                  </p:spPr>
                </p:cxnSp>
                <p:cxnSp>
                  <p:nvCxnSpPr>
                    <p:cNvPr id="202" name="Straight Connector 201"/>
                    <p:cNvCxnSpPr/>
                    <p:nvPr/>
                  </p:nvCxnSpPr>
                  <p:spPr>
                    <a:xfrm>
                      <a:off x="3581394" y="3979393"/>
                      <a:ext cx="1771579" cy="0"/>
                    </a:xfrm>
                    <a:prstGeom prst="line">
                      <a:avLst/>
                    </a:prstGeom>
                    <a:noFill/>
                    <a:ln w="9525" cap="flat" cmpd="sng" algn="ctr">
                      <a:solidFill>
                        <a:srgbClr val="4F81BD">
                          <a:lumMod val="75000"/>
                        </a:srgbClr>
                      </a:solidFill>
                      <a:prstDash val="solid"/>
                    </a:ln>
                    <a:effectLst/>
                  </p:spPr>
                </p:cxnSp>
              </p:grpSp>
              <p:grpSp>
                <p:nvGrpSpPr>
                  <p:cNvPr id="183" name="Group 179"/>
                  <p:cNvGrpSpPr>
                    <a:grpSpLocks/>
                  </p:cNvGrpSpPr>
                  <p:nvPr/>
                </p:nvGrpSpPr>
                <p:grpSpPr bwMode="auto">
                  <a:xfrm>
                    <a:off x="3729026" y="2057209"/>
                    <a:ext cx="2066842" cy="592052"/>
                    <a:chOff x="3729026" y="2057209"/>
                    <a:chExt cx="2066842" cy="592052"/>
                  </a:xfrm>
                </p:grpSpPr>
                <p:cxnSp>
                  <p:nvCxnSpPr>
                    <p:cNvPr id="191" name="Straight Connector 190"/>
                    <p:cNvCxnSpPr/>
                    <p:nvPr/>
                  </p:nvCxnSpPr>
                  <p:spPr>
                    <a:xfrm rot="5400000" flipH="1" flipV="1">
                      <a:off x="4024320" y="2057178"/>
                      <a:ext cx="592052" cy="592113"/>
                    </a:xfrm>
                    <a:prstGeom prst="line">
                      <a:avLst/>
                    </a:prstGeom>
                    <a:noFill/>
                    <a:ln w="9525" cap="flat" cmpd="sng" algn="ctr">
                      <a:solidFill>
                        <a:srgbClr val="4F81BD">
                          <a:lumMod val="75000"/>
                        </a:srgbClr>
                      </a:solidFill>
                      <a:prstDash val="solid"/>
                    </a:ln>
                    <a:effectLst/>
                  </p:spPr>
                </p:cxnSp>
                <p:cxnSp>
                  <p:nvCxnSpPr>
                    <p:cNvPr id="192" name="Straight Connector 191"/>
                    <p:cNvCxnSpPr/>
                    <p:nvPr/>
                  </p:nvCxnSpPr>
                  <p:spPr>
                    <a:xfrm flipV="1">
                      <a:off x="4467183" y="2066733"/>
                      <a:ext cx="592114" cy="582528"/>
                    </a:xfrm>
                    <a:prstGeom prst="line">
                      <a:avLst/>
                    </a:prstGeom>
                    <a:noFill/>
                    <a:ln w="9525" cap="flat" cmpd="sng" algn="ctr">
                      <a:solidFill>
                        <a:srgbClr val="4F81BD">
                          <a:lumMod val="75000"/>
                        </a:srgbClr>
                      </a:solidFill>
                      <a:prstDash val="solid"/>
                    </a:ln>
                    <a:effectLst/>
                  </p:spPr>
                </p:cxnSp>
                <p:cxnSp>
                  <p:nvCxnSpPr>
                    <p:cNvPr id="193" name="Straight Connector 192"/>
                    <p:cNvCxnSpPr/>
                    <p:nvPr/>
                  </p:nvCxnSpPr>
                  <p:spPr>
                    <a:xfrm flipV="1">
                      <a:off x="4910079" y="2066733"/>
                      <a:ext cx="592113" cy="582528"/>
                    </a:xfrm>
                    <a:prstGeom prst="line">
                      <a:avLst/>
                    </a:prstGeom>
                    <a:noFill/>
                    <a:ln w="9525" cap="flat" cmpd="sng" algn="ctr">
                      <a:solidFill>
                        <a:srgbClr val="4F81BD">
                          <a:lumMod val="75000"/>
                        </a:srgbClr>
                      </a:solidFill>
                      <a:prstDash val="solid"/>
                    </a:ln>
                    <a:effectLst/>
                  </p:spPr>
                </p:cxnSp>
                <p:cxnSp>
                  <p:nvCxnSpPr>
                    <p:cNvPr id="194" name="Straight Connector 193"/>
                    <p:cNvCxnSpPr/>
                    <p:nvPr/>
                  </p:nvCxnSpPr>
                  <p:spPr>
                    <a:xfrm>
                      <a:off x="3729026" y="2503232"/>
                      <a:ext cx="1771579" cy="0"/>
                    </a:xfrm>
                    <a:prstGeom prst="line">
                      <a:avLst/>
                    </a:prstGeom>
                    <a:noFill/>
                    <a:ln w="9525" cap="flat" cmpd="sng" algn="ctr">
                      <a:solidFill>
                        <a:srgbClr val="4F81BD">
                          <a:lumMod val="75000"/>
                        </a:srgbClr>
                      </a:solidFill>
                      <a:prstDash val="solid"/>
                    </a:ln>
                    <a:effectLst/>
                  </p:spPr>
                </p:cxnSp>
                <p:cxnSp>
                  <p:nvCxnSpPr>
                    <p:cNvPr id="195" name="Straight Connector 194"/>
                    <p:cNvCxnSpPr/>
                    <p:nvPr/>
                  </p:nvCxnSpPr>
                  <p:spPr>
                    <a:xfrm>
                      <a:off x="3876657" y="2355616"/>
                      <a:ext cx="1771579" cy="0"/>
                    </a:xfrm>
                    <a:prstGeom prst="line">
                      <a:avLst/>
                    </a:prstGeom>
                    <a:noFill/>
                    <a:ln w="9525" cap="flat" cmpd="sng" algn="ctr">
                      <a:solidFill>
                        <a:srgbClr val="4F81BD">
                          <a:lumMod val="75000"/>
                        </a:srgbClr>
                      </a:solidFill>
                      <a:prstDash val="solid"/>
                    </a:ln>
                    <a:effectLst/>
                  </p:spPr>
                </p:cxnSp>
                <p:cxnSp>
                  <p:nvCxnSpPr>
                    <p:cNvPr id="196" name="Straight Connector 195"/>
                    <p:cNvCxnSpPr/>
                    <p:nvPr/>
                  </p:nvCxnSpPr>
                  <p:spPr>
                    <a:xfrm>
                      <a:off x="4024289" y="2208000"/>
                      <a:ext cx="1771579" cy="0"/>
                    </a:xfrm>
                    <a:prstGeom prst="line">
                      <a:avLst/>
                    </a:prstGeom>
                    <a:noFill/>
                    <a:ln w="9525" cap="flat" cmpd="sng" algn="ctr">
                      <a:solidFill>
                        <a:srgbClr val="4F81BD">
                          <a:lumMod val="75000"/>
                        </a:srgbClr>
                      </a:solidFill>
                      <a:prstDash val="solid"/>
                    </a:ln>
                    <a:effectLst/>
                  </p:spPr>
                </p:cxnSp>
              </p:grpSp>
              <p:grpSp>
                <p:nvGrpSpPr>
                  <p:cNvPr id="184" name="Group 180"/>
                  <p:cNvGrpSpPr>
                    <a:grpSpLocks/>
                  </p:cNvGrpSpPr>
                  <p:nvPr/>
                </p:nvGrpSpPr>
                <p:grpSpPr bwMode="auto">
                  <a:xfrm>
                    <a:off x="5352973" y="2207999"/>
                    <a:ext cx="588939" cy="2066626"/>
                    <a:chOff x="5352973" y="2207999"/>
                    <a:chExt cx="588939" cy="2066626"/>
                  </a:xfrm>
                </p:grpSpPr>
                <p:cxnSp>
                  <p:nvCxnSpPr>
                    <p:cNvPr id="185" name="Straight Connector 184"/>
                    <p:cNvCxnSpPr/>
                    <p:nvPr/>
                  </p:nvCxnSpPr>
                  <p:spPr>
                    <a:xfrm rot="5400000" flipH="1" flipV="1">
                      <a:off x="4614909" y="3388929"/>
                      <a:ext cx="1771393" cy="0"/>
                    </a:xfrm>
                    <a:prstGeom prst="line">
                      <a:avLst/>
                    </a:prstGeom>
                    <a:noFill/>
                    <a:ln w="9525" cap="flat" cmpd="sng" algn="ctr">
                      <a:solidFill>
                        <a:srgbClr val="4F81BD">
                          <a:lumMod val="75000"/>
                        </a:srgbClr>
                      </a:solidFill>
                      <a:prstDash val="solid"/>
                    </a:ln>
                    <a:effectLst/>
                  </p:spPr>
                </p:cxnSp>
                <p:cxnSp>
                  <p:nvCxnSpPr>
                    <p:cNvPr id="186" name="Straight Connector 185"/>
                    <p:cNvCxnSpPr/>
                    <p:nvPr/>
                  </p:nvCxnSpPr>
                  <p:spPr>
                    <a:xfrm rot="5400000" flipH="1" flipV="1">
                      <a:off x="4762540" y="3241312"/>
                      <a:ext cx="1771393" cy="0"/>
                    </a:xfrm>
                    <a:prstGeom prst="line">
                      <a:avLst/>
                    </a:prstGeom>
                    <a:noFill/>
                    <a:ln w="9525" cap="flat" cmpd="sng" algn="ctr">
                      <a:solidFill>
                        <a:srgbClr val="4F81BD">
                          <a:lumMod val="75000"/>
                        </a:srgbClr>
                      </a:solidFill>
                      <a:prstDash val="solid"/>
                    </a:ln>
                    <a:effectLst/>
                  </p:spPr>
                </p:cxnSp>
                <p:cxnSp>
                  <p:nvCxnSpPr>
                    <p:cNvPr id="187" name="Straight Connector 186"/>
                    <p:cNvCxnSpPr/>
                    <p:nvPr/>
                  </p:nvCxnSpPr>
                  <p:spPr>
                    <a:xfrm rot="5400000" flipH="1" flipV="1">
                      <a:off x="4910172" y="3093696"/>
                      <a:ext cx="1771393" cy="0"/>
                    </a:xfrm>
                    <a:prstGeom prst="line">
                      <a:avLst/>
                    </a:prstGeom>
                    <a:noFill/>
                    <a:ln w="9525" cap="flat" cmpd="sng" algn="ctr">
                      <a:solidFill>
                        <a:srgbClr val="4F81BD">
                          <a:lumMod val="75000"/>
                        </a:srgbClr>
                      </a:solidFill>
                      <a:prstDash val="solid"/>
                    </a:ln>
                    <a:effectLst/>
                  </p:spPr>
                </p:cxnSp>
                <p:cxnSp>
                  <p:nvCxnSpPr>
                    <p:cNvPr id="188" name="Straight Connector 187"/>
                    <p:cNvCxnSpPr/>
                    <p:nvPr/>
                  </p:nvCxnSpPr>
                  <p:spPr>
                    <a:xfrm flipV="1">
                      <a:off x="5352973" y="2503232"/>
                      <a:ext cx="588939" cy="582527"/>
                    </a:xfrm>
                    <a:prstGeom prst="line">
                      <a:avLst/>
                    </a:prstGeom>
                    <a:noFill/>
                    <a:ln w="9525" cap="flat" cmpd="sng" algn="ctr">
                      <a:solidFill>
                        <a:srgbClr val="4F81BD">
                          <a:lumMod val="75000"/>
                        </a:srgbClr>
                      </a:solidFill>
                      <a:prstDash val="solid"/>
                    </a:ln>
                    <a:effectLst/>
                  </p:spPr>
                </p:cxnSp>
                <p:cxnSp>
                  <p:nvCxnSpPr>
                    <p:cNvPr id="189" name="Straight Connector 188"/>
                    <p:cNvCxnSpPr/>
                    <p:nvPr/>
                  </p:nvCxnSpPr>
                  <p:spPr>
                    <a:xfrm flipV="1">
                      <a:off x="5352973" y="2946080"/>
                      <a:ext cx="588939" cy="582528"/>
                    </a:xfrm>
                    <a:prstGeom prst="line">
                      <a:avLst/>
                    </a:prstGeom>
                    <a:noFill/>
                    <a:ln w="9525" cap="flat" cmpd="sng" algn="ctr">
                      <a:solidFill>
                        <a:srgbClr val="4F81BD">
                          <a:lumMod val="75000"/>
                        </a:srgbClr>
                      </a:solidFill>
                      <a:prstDash val="solid"/>
                    </a:ln>
                    <a:effectLst/>
                  </p:spPr>
                </p:cxnSp>
                <p:cxnSp>
                  <p:nvCxnSpPr>
                    <p:cNvPr id="190" name="Straight Connector 189"/>
                    <p:cNvCxnSpPr/>
                    <p:nvPr/>
                  </p:nvCxnSpPr>
                  <p:spPr>
                    <a:xfrm flipV="1">
                      <a:off x="5352973" y="3388929"/>
                      <a:ext cx="588939" cy="582527"/>
                    </a:xfrm>
                    <a:prstGeom prst="line">
                      <a:avLst/>
                    </a:prstGeom>
                    <a:noFill/>
                    <a:ln w="9525" cap="flat" cmpd="sng" algn="ctr">
                      <a:solidFill>
                        <a:srgbClr val="4F81BD">
                          <a:lumMod val="75000"/>
                        </a:srgbClr>
                      </a:solidFill>
                      <a:prstDash val="solid"/>
                    </a:ln>
                    <a:effectLst/>
                  </p:spPr>
                </p:cxnSp>
              </p:grpSp>
            </p:grpSp>
          </p:grpSp>
          <p:sp>
            <p:nvSpPr>
              <p:cNvPr id="164" name="Teardrop 163"/>
              <p:cNvSpPr/>
              <p:nvPr/>
            </p:nvSpPr>
            <p:spPr>
              <a:xfrm rot="14953855">
                <a:off x="7024847" y="3714792"/>
                <a:ext cx="144766" cy="155363"/>
              </a:xfrm>
              <a:prstGeom prst="teardrop">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5" name="Teardrop 164"/>
              <p:cNvSpPr/>
              <p:nvPr/>
            </p:nvSpPr>
            <p:spPr>
              <a:xfrm rot="13689173">
                <a:off x="6575429" y="2833055"/>
                <a:ext cx="123984" cy="130819"/>
              </a:xfrm>
              <a:prstGeom prst="teardrop">
                <a:avLst/>
              </a:prstGeom>
              <a:gradFill rotWithShape="1">
                <a:gsLst>
                  <a:gs pos="0">
                    <a:srgbClr val="3737FF"/>
                  </a:gs>
                  <a:gs pos="80000">
                    <a:srgbClr val="4F81BD"/>
                  </a:gs>
                  <a:gs pos="100000">
                    <a:srgbClr val="3513FF"/>
                  </a:gs>
                </a:gsLst>
                <a:lin ang="16200000" scaled="0"/>
              </a:gradFill>
              <a:ln>
                <a:solidFill>
                  <a:srgbClr val="4F81BD">
                    <a:lumMod val="75000"/>
                  </a:srgb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6" name="Teardrop 165"/>
              <p:cNvSpPr/>
              <p:nvPr/>
            </p:nvSpPr>
            <p:spPr>
              <a:xfrm rot="8549725">
                <a:off x="6972128" y="3634602"/>
                <a:ext cx="86741" cy="89723"/>
              </a:xfrm>
              <a:prstGeom prst="teardrop">
                <a:avLst/>
              </a:prstGeom>
              <a:solidFill>
                <a:srgbClr val="00B050"/>
              </a:solidFill>
              <a:ln>
                <a:solidFill>
                  <a:srgbClr val="00B05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7" name="Teardrop 166"/>
              <p:cNvSpPr/>
              <p:nvPr/>
            </p:nvSpPr>
            <p:spPr>
              <a:xfrm rot="13689173">
                <a:off x="6996351" y="2846492"/>
                <a:ext cx="92331" cy="99676"/>
              </a:xfrm>
              <a:prstGeom prst="teardrop">
                <a:avLst/>
              </a:prstGeom>
              <a:gradFill rotWithShape="1">
                <a:gsLst>
                  <a:gs pos="0">
                    <a:srgbClr val="3737FF"/>
                  </a:gs>
                  <a:gs pos="80000">
                    <a:srgbClr val="4F81BD"/>
                  </a:gs>
                  <a:gs pos="100000">
                    <a:srgbClr val="3513FF"/>
                  </a:gs>
                </a:gsLst>
                <a:lin ang="16200000" scaled="0"/>
              </a:gradFill>
              <a:ln>
                <a:solidFill>
                  <a:srgbClr val="4F81BD">
                    <a:lumMod val="75000"/>
                  </a:srgb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8" name="Teardrop 167"/>
              <p:cNvSpPr/>
              <p:nvPr/>
            </p:nvSpPr>
            <p:spPr>
              <a:xfrm rot="13689173">
                <a:off x="7427970" y="2850583"/>
                <a:ext cx="51844" cy="54306"/>
              </a:xfrm>
              <a:prstGeom prst="teardrop">
                <a:avLst/>
              </a:prstGeom>
              <a:gradFill rotWithShape="1">
                <a:gsLst>
                  <a:gs pos="0">
                    <a:srgbClr val="3737FF"/>
                  </a:gs>
                  <a:gs pos="80000">
                    <a:srgbClr val="4F81BD"/>
                  </a:gs>
                  <a:gs pos="100000">
                    <a:srgbClr val="3513FF"/>
                  </a:gs>
                </a:gsLst>
                <a:lin ang="16200000" scaled="0"/>
              </a:gradFill>
              <a:ln>
                <a:solidFill>
                  <a:srgbClr val="4F81BD">
                    <a:lumMod val="75000"/>
                  </a:srgb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9" name="Teardrop 168"/>
              <p:cNvSpPr/>
              <p:nvPr/>
            </p:nvSpPr>
            <p:spPr>
              <a:xfrm rot="13689173">
                <a:off x="6995916" y="3299361"/>
                <a:ext cx="63399" cy="50438"/>
              </a:xfrm>
              <a:prstGeom prst="teardrop">
                <a:avLst/>
              </a:prstGeom>
              <a:gradFill rotWithShape="1">
                <a:gsLst>
                  <a:gs pos="0">
                    <a:srgbClr val="3737FF"/>
                  </a:gs>
                  <a:gs pos="80000">
                    <a:srgbClr val="4F81BD"/>
                  </a:gs>
                  <a:gs pos="100000">
                    <a:srgbClr val="3513FF"/>
                  </a:gs>
                </a:gsLst>
                <a:lin ang="16200000" scaled="0"/>
              </a:gradFill>
              <a:ln>
                <a:solidFill>
                  <a:srgbClr val="4F81BD">
                    <a:lumMod val="75000"/>
                  </a:srgb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0" name="Teardrop 169"/>
              <p:cNvSpPr/>
              <p:nvPr/>
            </p:nvSpPr>
            <p:spPr>
              <a:xfrm rot="14953855">
                <a:off x="7426206" y="3724068"/>
                <a:ext cx="104654" cy="99916"/>
              </a:xfrm>
              <a:prstGeom prst="teardrop">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1" name="Teardrop 170"/>
              <p:cNvSpPr/>
              <p:nvPr/>
            </p:nvSpPr>
            <p:spPr>
              <a:xfrm rot="14953855">
                <a:off x="7873023" y="3748637"/>
                <a:ext cx="58745" cy="46018"/>
              </a:xfrm>
              <a:prstGeom prst="teardrop">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2" name="Teardrop 171"/>
              <p:cNvSpPr/>
              <p:nvPr/>
            </p:nvSpPr>
            <p:spPr>
              <a:xfrm rot="14953855">
                <a:off x="7431842" y="4178689"/>
                <a:ext cx="71949" cy="74117"/>
              </a:xfrm>
              <a:prstGeom prst="teardrop">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3" name="Teardrop 172"/>
              <p:cNvSpPr/>
              <p:nvPr/>
            </p:nvSpPr>
            <p:spPr>
              <a:xfrm rot="14953855">
                <a:off x="7869944" y="4195184"/>
                <a:ext cx="45719" cy="45719"/>
              </a:xfrm>
              <a:prstGeom prst="teardrop">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4" name="Teardrop 173"/>
              <p:cNvSpPr/>
              <p:nvPr/>
            </p:nvSpPr>
            <p:spPr>
              <a:xfrm rot="8549725">
                <a:off x="6960475" y="3232401"/>
                <a:ext cx="71660" cy="62717"/>
              </a:xfrm>
              <a:prstGeom prst="teardrop">
                <a:avLst/>
              </a:prstGeom>
              <a:solidFill>
                <a:srgbClr val="00B050"/>
              </a:solidFill>
              <a:ln>
                <a:solidFill>
                  <a:srgbClr val="00B05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5" name="Teardrop 174"/>
              <p:cNvSpPr/>
              <p:nvPr/>
            </p:nvSpPr>
            <p:spPr>
              <a:xfrm rot="8549725">
                <a:off x="6958805" y="2829295"/>
                <a:ext cx="45719" cy="45719"/>
              </a:xfrm>
              <a:prstGeom prst="teardrop">
                <a:avLst/>
              </a:prstGeom>
              <a:solidFill>
                <a:srgbClr val="00B050"/>
              </a:solidFill>
              <a:ln>
                <a:solidFill>
                  <a:srgbClr val="00B05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6" name="Teardrop 175"/>
              <p:cNvSpPr/>
              <p:nvPr/>
            </p:nvSpPr>
            <p:spPr>
              <a:xfrm rot="5782724">
                <a:off x="6504840" y="3274571"/>
                <a:ext cx="45719" cy="45719"/>
              </a:xfrm>
              <a:prstGeom prst="teardrop">
                <a:avLst/>
              </a:prstGeom>
              <a:solidFill>
                <a:srgbClr val="00B050"/>
              </a:solidFill>
              <a:ln>
                <a:solidFill>
                  <a:srgbClr val="00B05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7" name="Teardrop 176"/>
              <p:cNvSpPr/>
              <p:nvPr/>
            </p:nvSpPr>
            <p:spPr>
              <a:xfrm rot="10566600">
                <a:off x="7423238" y="3273177"/>
                <a:ext cx="45719" cy="45719"/>
              </a:xfrm>
              <a:prstGeom prst="teardrop">
                <a:avLst/>
              </a:prstGeom>
              <a:solidFill>
                <a:srgbClr val="00B050"/>
              </a:solidFill>
              <a:ln>
                <a:solidFill>
                  <a:srgbClr val="00B05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8" name="Teardrop 177"/>
              <p:cNvSpPr/>
              <p:nvPr/>
            </p:nvSpPr>
            <p:spPr>
              <a:xfrm rot="13689173">
                <a:off x="7428000" y="3307102"/>
                <a:ext cx="45719" cy="45719"/>
              </a:xfrm>
              <a:prstGeom prst="teardrop">
                <a:avLst/>
              </a:prstGeom>
              <a:gradFill rotWithShape="1">
                <a:gsLst>
                  <a:gs pos="0">
                    <a:srgbClr val="3737FF"/>
                  </a:gs>
                  <a:gs pos="80000">
                    <a:srgbClr val="4F81BD"/>
                  </a:gs>
                  <a:gs pos="100000">
                    <a:srgbClr val="3513FF"/>
                  </a:gs>
                </a:gsLst>
                <a:lin ang="16200000" scaled="0"/>
              </a:gradFill>
              <a:ln>
                <a:solidFill>
                  <a:srgbClr val="4F81BD">
                    <a:lumMod val="75000"/>
                  </a:srgb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spTree>
    <p:extLst>
      <p:ext uri="{BB962C8B-B14F-4D97-AF65-F5344CB8AC3E}">
        <p14:creationId xmlns:p14="http://schemas.microsoft.com/office/powerpoint/2010/main" val="281330496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Voxel </a:t>
            </a:r>
            <a:r>
              <a:rPr lang="en-US" dirty="0" err="1" smtClean="0"/>
              <a:t>Octree</a:t>
            </a:r>
            <a:endParaRPr lang="fr-FR" dirty="0"/>
          </a:p>
        </p:txBody>
      </p:sp>
      <p:sp>
        <p:nvSpPr>
          <p:cNvPr id="3" name="Content Placeholder 2"/>
          <p:cNvSpPr>
            <a:spLocks noGrp="1"/>
          </p:cNvSpPr>
          <p:nvPr>
            <p:ph idx="1"/>
          </p:nvPr>
        </p:nvSpPr>
        <p:spPr>
          <a:xfrm>
            <a:off x="1263721" y="1240415"/>
            <a:ext cx="9416469" cy="4659392"/>
          </a:xfrm>
        </p:spPr>
        <p:txBody>
          <a:bodyPr/>
          <a:lstStyle/>
          <a:p>
            <a:r>
              <a:rPr lang="en-US" dirty="0" smtClean="0"/>
              <a:t>Detailed geometry rendering</a:t>
            </a:r>
          </a:p>
          <a:p>
            <a:pPr lvl="1"/>
            <a:r>
              <a:rPr lang="en-US" dirty="0" smtClean="0"/>
              <a:t>Structured LODs</a:t>
            </a:r>
            <a:endParaRPr lang="fr-FR" dirty="0"/>
          </a:p>
        </p:txBody>
      </p:sp>
      <p:grpSp>
        <p:nvGrpSpPr>
          <p:cNvPr id="6" name="Group 5"/>
          <p:cNvGrpSpPr/>
          <p:nvPr/>
        </p:nvGrpSpPr>
        <p:grpSpPr>
          <a:xfrm>
            <a:off x="5991740" y="128342"/>
            <a:ext cx="3171593" cy="2417048"/>
            <a:chOff x="5282253" y="2060501"/>
            <a:chExt cx="5535099" cy="4218259"/>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2253" y="2060501"/>
              <a:ext cx="5535099" cy="3782514"/>
            </a:xfrm>
            <a:prstGeom prst="rect">
              <a:avLst/>
            </a:prstGeom>
          </p:spPr>
        </p:pic>
        <p:sp>
          <p:nvSpPr>
            <p:cNvPr id="5" name="TextBox 4"/>
            <p:cNvSpPr txBox="1"/>
            <p:nvPr/>
          </p:nvSpPr>
          <p:spPr>
            <a:xfrm>
              <a:off x="5282253" y="5822195"/>
              <a:ext cx="2629394" cy="4565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1" u="none" strike="noStrike" kern="0" cap="none" spc="0" normalizeH="0" baseline="0" noProof="0" dirty="0" err="1" smtClean="0">
                  <a:ln>
                    <a:noFill/>
                  </a:ln>
                  <a:solidFill>
                    <a:schemeClr val="bg1"/>
                  </a:solidFill>
                  <a:effectLst/>
                  <a:uLnTx/>
                  <a:uFillTx/>
                </a:rPr>
                <a:t>Olick</a:t>
              </a:r>
              <a:r>
                <a:rPr kumimoji="0" lang="en-US" sz="1100" b="1" i="1" u="none" strike="noStrike" kern="0" cap="none" spc="0" normalizeH="0" baseline="0" noProof="0" dirty="0" smtClean="0">
                  <a:ln>
                    <a:noFill/>
                  </a:ln>
                  <a:solidFill>
                    <a:schemeClr val="bg1"/>
                  </a:solidFill>
                  <a:effectLst/>
                  <a:uLnTx/>
                  <a:uFillTx/>
                </a:rPr>
                <a:t>. 2008</a:t>
              </a:r>
              <a:endParaRPr kumimoji="0" lang="en-US" sz="1100" b="1" i="1" u="none" strike="noStrike" kern="0" cap="none" spc="0" normalizeH="0" baseline="0" noProof="0" dirty="0">
                <a:ln>
                  <a:noFill/>
                </a:ln>
                <a:solidFill>
                  <a:schemeClr val="bg1"/>
                </a:solidFill>
                <a:effectLst/>
                <a:uLnTx/>
                <a:uFillTx/>
              </a:endParaRPr>
            </a:p>
          </p:txBody>
        </p:sp>
      </p:grpSp>
      <p:grpSp>
        <p:nvGrpSpPr>
          <p:cNvPr id="124" name="Ryhmä 119"/>
          <p:cNvGrpSpPr/>
          <p:nvPr/>
        </p:nvGrpSpPr>
        <p:grpSpPr>
          <a:xfrm>
            <a:off x="9224976" y="195073"/>
            <a:ext cx="1536348" cy="1559836"/>
            <a:chOff x="2057400" y="2209800"/>
            <a:chExt cx="4202945" cy="4267200"/>
          </a:xfrm>
        </p:grpSpPr>
        <p:sp>
          <p:nvSpPr>
            <p:cNvPr id="125" name="Rectangle 124"/>
            <p:cNvSpPr/>
            <p:nvPr/>
          </p:nvSpPr>
          <p:spPr>
            <a:xfrm>
              <a:off x="2601951" y="2209800"/>
              <a:ext cx="3657600" cy="3657600"/>
            </a:xfrm>
            <a:prstGeom prst="rect">
              <a:avLst/>
            </a:prstGeom>
            <a:no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26" name="Straight Connector 125"/>
            <p:cNvCxnSpPr>
              <a:stCxn id="125" idx="0"/>
              <a:endCxn id="125" idx="2"/>
            </p:cNvCxnSpPr>
            <p:nvPr/>
          </p:nvCxnSpPr>
          <p:spPr>
            <a:xfrm rot="16200000" flipH="1">
              <a:off x="2601951" y="4038600"/>
              <a:ext cx="3657600" cy="1588"/>
            </a:xfrm>
            <a:prstGeom prst="line">
              <a:avLst/>
            </a:prstGeom>
            <a:noFill/>
            <a:ln w="25400" cap="flat" cmpd="sng" algn="ctr">
              <a:solidFill>
                <a:srgbClr val="B4DE00"/>
              </a:solidFill>
              <a:prstDash val="solid"/>
            </a:ln>
            <a:effectLst/>
          </p:spPr>
        </p:cxnSp>
        <p:cxnSp>
          <p:nvCxnSpPr>
            <p:cNvPr id="127" name="Straight Connector 126"/>
            <p:cNvCxnSpPr>
              <a:stCxn id="125" idx="1"/>
              <a:endCxn id="125" idx="3"/>
            </p:cNvCxnSpPr>
            <p:nvPr/>
          </p:nvCxnSpPr>
          <p:spPr>
            <a:xfrm rot="10800000" flipH="1">
              <a:off x="2601951" y="4038600"/>
              <a:ext cx="3657600" cy="1588"/>
            </a:xfrm>
            <a:prstGeom prst="line">
              <a:avLst/>
            </a:prstGeom>
            <a:noFill/>
            <a:ln w="25400" cap="flat" cmpd="sng" algn="ctr">
              <a:solidFill>
                <a:srgbClr val="B4DE00"/>
              </a:solidFill>
              <a:prstDash val="solid"/>
            </a:ln>
            <a:effectLst/>
          </p:spPr>
        </p:cxnSp>
        <p:cxnSp>
          <p:nvCxnSpPr>
            <p:cNvPr id="128" name="Straight Connector 127"/>
            <p:cNvCxnSpPr/>
            <p:nvPr/>
          </p:nvCxnSpPr>
          <p:spPr>
            <a:xfrm rot="5400000">
              <a:off x="2601157" y="4953000"/>
              <a:ext cx="1829594" cy="794"/>
            </a:xfrm>
            <a:prstGeom prst="line">
              <a:avLst/>
            </a:prstGeom>
            <a:noFill/>
            <a:ln w="25400" cap="flat" cmpd="sng" algn="ctr">
              <a:solidFill>
                <a:srgbClr val="B4DE00"/>
              </a:solidFill>
              <a:prstDash val="solid"/>
            </a:ln>
            <a:effectLst/>
          </p:spPr>
        </p:cxnSp>
        <p:cxnSp>
          <p:nvCxnSpPr>
            <p:cNvPr id="129" name="Straight Connector 128"/>
            <p:cNvCxnSpPr/>
            <p:nvPr/>
          </p:nvCxnSpPr>
          <p:spPr>
            <a:xfrm>
              <a:off x="2601951" y="4953000"/>
              <a:ext cx="1828800" cy="1588"/>
            </a:xfrm>
            <a:prstGeom prst="line">
              <a:avLst/>
            </a:prstGeom>
            <a:noFill/>
            <a:ln w="25400" cap="flat" cmpd="sng" algn="ctr">
              <a:solidFill>
                <a:srgbClr val="B4DE00"/>
              </a:solidFill>
              <a:prstDash val="solid"/>
            </a:ln>
            <a:effectLst/>
          </p:spPr>
        </p:cxnSp>
        <p:cxnSp>
          <p:nvCxnSpPr>
            <p:cNvPr id="130" name="Straight Connector 129"/>
            <p:cNvCxnSpPr/>
            <p:nvPr/>
          </p:nvCxnSpPr>
          <p:spPr>
            <a:xfrm rot="5400000">
              <a:off x="4430751" y="4953000"/>
              <a:ext cx="1829594" cy="794"/>
            </a:xfrm>
            <a:prstGeom prst="line">
              <a:avLst/>
            </a:prstGeom>
            <a:noFill/>
            <a:ln w="25400" cap="flat" cmpd="sng" algn="ctr">
              <a:solidFill>
                <a:srgbClr val="B4DE00"/>
              </a:solidFill>
              <a:prstDash val="solid"/>
            </a:ln>
            <a:effectLst/>
          </p:spPr>
        </p:cxnSp>
        <p:cxnSp>
          <p:nvCxnSpPr>
            <p:cNvPr id="131" name="Straight Connector 130"/>
            <p:cNvCxnSpPr/>
            <p:nvPr/>
          </p:nvCxnSpPr>
          <p:spPr>
            <a:xfrm>
              <a:off x="4431545" y="4953000"/>
              <a:ext cx="1828800" cy="1588"/>
            </a:xfrm>
            <a:prstGeom prst="line">
              <a:avLst/>
            </a:prstGeom>
            <a:noFill/>
            <a:ln w="25400" cap="flat" cmpd="sng" algn="ctr">
              <a:solidFill>
                <a:srgbClr val="B4DE00"/>
              </a:solidFill>
              <a:prstDash val="solid"/>
            </a:ln>
            <a:effectLst/>
          </p:spPr>
        </p:cxnSp>
        <p:cxnSp>
          <p:nvCxnSpPr>
            <p:cNvPr id="132" name="Straight Connector 131"/>
            <p:cNvCxnSpPr/>
            <p:nvPr/>
          </p:nvCxnSpPr>
          <p:spPr>
            <a:xfrm rot="5400000">
              <a:off x="4430751" y="3124200"/>
              <a:ext cx="1829594" cy="794"/>
            </a:xfrm>
            <a:prstGeom prst="line">
              <a:avLst/>
            </a:prstGeom>
            <a:noFill/>
            <a:ln w="25400" cap="flat" cmpd="sng" algn="ctr">
              <a:solidFill>
                <a:srgbClr val="B4DE00"/>
              </a:solidFill>
              <a:prstDash val="solid"/>
            </a:ln>
            <a:effectLst/>
          </p:spPr>
        </p:cxnSp>
        <p:cxnSp>
          <p:nvCxnSpPr>
            <p:cNvPr id="133" name="Straight Connector 132"/>
            <p:cNvCxnSpPr/>
            <p:nvPr/>
          </p:nvCxnSpPr>
          <p:spPr>
            <a:xfrm>
              <a:off x="4431545" y="3124200"/>
              <a:ext cx="1828800" cy="1588"/>
            </a:xfrm>
            <a:prstGeom prst="line">
              <a:avLst/>
            </a:prstGeom>
            <a:noFill/>
            <a:ln w="25400" cap="flat" cmpd="sng" algn="ctr">
              <a:solidFill>
                <a:srgbClr val="B4DE00"/>
              </a:solidFill>
              <a:prstDash val="solid"/>
            </a:ln>
            <a:effectLst/>
          </p:spPr>
        </p:cxnSp>
        <p:cxnSp>
          <p:nvCxnSpPr>
            <p:cNvPr id="134" name="Straight Connector 133"/>
            <p:cNvCxnSpPr/>
            <p:nvPr/>
          </p:nvCxnSpPr>
          <p:spPr>
            <a:xfrm rot="5400000">
              <a:off x="2601157" y="5410200"/>
              <a:ext cx="915194" cy="794"/>
            </a:xfrm>
            <a:prstGeom prst="line">
              <a:avLst/>
            </a:prstGeom>
            <a:noFill/>
            <a:ln w="25400" cap="flat" cmpd="sng" algn="ctr">
              <a:solidFill>
                <a:srgbClr val="B4DE00"/>
              </a:solidFill>
              <a:prstDash val="solid"/>
            </a:ln>
            <a:effectLst/>
          </p:spPr>
        </p:cxnSp>
        <p:cxnSp>
          <p:nvCxnSpPr>
            <p:cNvPr id="135" name="Straight Connector 134"/>
            <p:cNvCxnSpPr/>
            <p:nvPr/>
          </p:nvCxnSpPr>
          <p:spPr>
            <a:xfrm>
              <a:off x="2601951" y="5410200"/>
              <a:ext cx="914400" cy="1588"/>
            </a:xfrm>
            <a:prstGeom prst="line">
              <a:avLst/>
            </a:prstGeom>
            <a:noFill/>
            <a:ln w="25400" cap="flat" cmpd="sng" algn="ctr">
              <a:solidFill>
                <a:srgbClr val="B4DE00"/>
              </a:solidFill>
              <a:prstDash val="solid"/>
            </a:ln>
            <a:effectLst/>
          </p:spPr>
        </p:cxnSp>
        <p:cxnSp>
          <p:nvCxnSpPr>
            <p:cNvPr id="136" name="Straight Connector 135"/>
            <p:cNvCxnSpPr/>
            <p:nvPr/>
          </p:nvCxnSpPr>
          <p:spPr>
            <a:xfrm rot="5400000">
              <a:off x="3516351" y="5410200"/>
              <a:ext cx="915194" cy="794"/>
            </a:xfrm>
            <a:prstGeom prst="line">
              <a:avLst/>
            </a:prstGeom>
            <a:noFill/>
            <a:ln w="25400" cap="flat" cmpd="sng" algn="ctr">
              <a:solidFill>
                <a:srgbClr val="B4DE00"/>
              </a:solidFill>
              <a:prstDash val="solid"/>
            </a:ln>
            <a:effectLst/>
          </p:spPr>
        </p:cxnSp>
        <p:cxnSp>
          <p:nvCxnSpPr>
            <p:cNvPr id="137" name="Straight Connector 136"/>
            <p:cNvCxnSpPr/>
            <p:nvPr/>
          </p:nvCxnSpPr>
          <p:spPr>
            <a:xfrm>
              <a:off x="3517145" y="5410200"/>
              <a:ext cx="914400" cy="1588"/>
            </a:xfrm>
            <a:prstGeom prst="line">
              <a:avLst/>
            </a:prstGeom>
            <a:noFill/>
            <a:ln w="25400" cap="flat" cmpd="sng" algn="ctr">
              <a:solidFill>
                <a:srgbClr val="B4DE00"/>
              </a:solidFill>
              <a:prstDash val="solid"/>
            </a:ln>
            <a:effectLst/>
          </p:spPr>
        </p:cxnSp>
        <p:cxnSp>
          <p:nvCxnSpPr>
            <p:cNvPr id="138" name="Straight Connector 137"/>
            <p:cNvCxnSpPr/>
            <p:nvPr/>
          </p:nvCxnSpPr>
          <p:spPr>
            <a:xfrm rot="5400000">
              <a:off x="3516351" y="4495800"/>
              <a:ext cx="915194" cy="794"/>
            </a:xfrm>
            <a:prstGeom prst="line">
              <a:avLst/>
            </a:prstGeom>
            <a:noFill/>
            <a:ln w="25400" cap="flat" cmpd="sng" algn="ctr">
              <a:solidFill>
                <a:srgbClr val="B4DE00"/>
              </a:solidFill>
              <a:prstDash val="solid"/>
            </a:ln>
            <a:effectLst/>
          </p:spPr>
        </p:cxnSp>
        <p:cxnSp>
          <p:nvCxnSpPr>
            <p:cNvPr id="139" name="Straight Connector 138"/>
            <p:cNvCxnSpPr/>
            <p:nvPr/>
          </p:nvCxnSpPr>
          <p:spPr>
            <a:xfrm>
              <a:off x="3517145" y="4495800"/>
              <a:ext cx="914400" cy="1588"/>
            </a:xfrm>
            <a:prstGeom prst="line">
              <a:avLst/>
            </a:prstGeom>
            <a:noFill/>
            <a:ln w="25400" cap="flat" cmpd="sng" algn="ctr">
              <a:solidFill>
                <a:srgbClr val="B4DE00"/>
              </a:solidFill>
              <a:prstDash val="solid"/>
            </a:ln>
            <a:effectLst/>
          </p:spPr>
        </p:cxnSp>
        <p:cxnSp>
          <p:nvCxnSpPr>
            <p:cNvPr id="140" name="Straight Connector 139"/>
            <p:cNvCxnSpPr/>
            <p:nvPr/>
          </p:nvCxnSpPr>
          <p:spPr>
            <a:xfrm rot="5400000">
              <a:off x="4429957" y="4495800"/>
              <a:ext cx="915194" cy="794"/>
            </a:xfrm>
            <a:prstGeom prst="line">
              <a:avLst/>
            </a:prstGeom>
            <a:noFill/>
            <a:ln w="25400" cap="flat" cmpd="sng" algn="ctr">
              <a:solidFill>
                <a:srgbClr val="B4DE00"/>
              </a:solidFill>
              <a:prstDash val="solid"/>
            </a:ln>
            <a:effectLst/>
          </p:spPr>
        </p:cxnSp>
        <p:cxnSp>
          <p:nvCxnSpPr>
            <p:cNvPr id="141" name="Straight Connector 140"/>
            <p:cNvCxnSpPr/>
            <p:nvPr/>
          </p:nvCxnSpPr>
          <p:spPr>
            <a:xfrm>
              <a:off x="4430751" y="4495800"/>
              <a:ext cx="914400" cy="1588"/>
            </a:xfrm>
            <a:prstGeom prst="line">
              <a:avLst/>
            </a:prstGeom>
            <a:noFill/>
            <a:ln w="25400" cap="flat" cmpd="sng" algn="ctr">
              <a:solidFill>
                <a:srgbClr val="B4DE00"/>
              </a:solidFill>
              <a:prstDash val="solid"/>
            </a:ln>
            <a:effectLst/>
          </p:spPr>
        </p:cxnSp>
        <p:cxnSp>
          <p:nvCxnSpPr>
            <p:cNvPr id="142" name="Straight Connector 141"/>
            <p:cNvCxnSpPr/>
            <p:nvPr/>
          </p:nvCxnSpPr>
          <p:spPr>
            <a:xfrm rot="5400000">
              <a:off x="4429957" y="3581400"/>
              <a:ext cx="915194" cy="794"/>
            </a:xfrm>
            <a:prstGeom prst="line">
              <a:avLst/>
            </a:prstGeom>
            <a:noFill/>
            <a:ln w="25400" cap="flat" cmpd="sng" algn="ctr">
              <a:solidFill>
                <a:srgbClr val="B4DE00"/>
              </a:solidFill>
              <a:prstDash val="solid"/>
            </a:ln>
            <a:effectLst/>
          </p:spPr>
        </p:cxnSp>
        <p:cxnSp>
          <p:nvCxnSpPr>
            <p:cNvPr id="143" name="Straight Connector 142"/>
            <p:cNvCxnSpPr/>
            <p:nvPr/>
          </p:nvCxnSpPr>
          <p:spPr>
            <a:xfrm>
              <a:off x="4430751" y="3581400"/>
              <a:ext cx="914400" cy="1588"/>
            </a:xfrm>
            <a:prstGeom prst="line">
              <a:avLst/>
            </a:prstGeom>
            <a:noFill/>
            <a:ln w="25400" cap="flat" cmpd="sng" algn="ctr">
              <a:solidFill>
                <a:srgbClr val="B4DE00"/>
              </a:solidFill>
              <a:prstDash val="solid"/>
            </a:ln>
            <a:effectLst/>
          </p:spPr>
        </p:cxnSp>
        <p:cxnSp>
          <p:nvCxnSpPr>
            <p:cNvPr id="144" name="Straight Connector 143"/>
            <p:cNvCxnSpPr/>
            <p:nvPr/>
          </p:nvCxnSpPr>
          <p:spPr>
            <a:xfrm rot="5400000">
              <a:off x="4430751" y="2667000"/>
              <a:ext cx="915194" cy="794"/>
            </a:xfrm>
            <a:prstGeom prst="line">
              <a:avLst/>
            </a:prstGeom>
            <a:noFill/>
            <a:ln w="25400" cap="flat" cmpd="sng" algn="ctr">
              <a:solidFill>
                <a:srgbClr val="B4DE00"/>
              </a:solidFill>
              <a:prstDash val="solid"/>
            </a:ln>
            <a:effectLst/>
          </p:spPr>
        </p:cxnSp>
        <p:cxnSp>
          <p:nvCxnSpPr>
            <p:cNvPr id="145" name="Straight Connector 144"/>
            <p:cNvCxnSpPr/>
            <p:nvPr/>
          </p:nvCxnSpPr>
          <p:spPr>
            <a:xfrm>
              <a:off x="4431545" y="2667000"/>
              <a:ext cx="914400" cy="1588"/>
            </a:xfrm>
            <a:prstGeom prst="line">
              <a:avLst/>
            </a:prstGeom>
            <a:noFill/>
            <a:ln w="25400" cap="flat" cmpd="sng" algn="ctr">
              <a:solidFill>
                <a:srgbClr val="B4DE00"/>
              </a:solidFill>
              <a:prstDash val="solid"/>
            </a:ln>
            <a:effectLst/>
          </p:spPr>
        </p:cxnSp>
        <p:cxnSp>
          <p:nvCxnSpPr>
            <p:cNvPr id="146" name="Straight Connector 145"/>
            <p:cNvCxnSpPr/>
            <p:nvPr/>
          </p:nvCxnSpPr>
          <p:spPr>
            <a:xfrm rot="5400000">
              <a:off x="5345151" y="2667000"/>
              <a:ext cx="915194" cy="794"/>
            </a:xfrm>
            <a:prstGeom prst="line">
              <a:avLst/>
            </a:prstGeom>
            <a:noFill/>
            <a:ln w="25400" cap="flat" cmpd="sng" algn="ctr">
              <a:solidFill>
                <a:srgbClr val="B4DE00"/>
              </a:solidFill>
              <a:prstDash val="solid"/>
            </a:ln>
            <a:effectLst/>
          </p:spPr>
        </p:cxnSp>
        <p:cxnSp>
          <p:nvCxnSpPr>
            <p:cNvPr id="147" name="Straight Connector 146"/>
            <p:cNvCxnSpPr/>
            <p:nvPr/>
          </p:nvCxnSpPr>
          <p:spPr>
            <a:xfrm>
              <a:off x="5345945" y="2667000"/>
              <a:ext cx="914400" cy="1588"/>
            </a:xfrm>
            <a:prstGeom prst="line">
              <a:avLst/>
            </a:prstGeom>
            <a:noFill/>
            <a:ln w="25400" cap="flat" cmpd="sng" algn="ctr">
              <a:solidFill>
                <a:srgbClr val="B4DE00"/>
              </a:solidFill>
              <a:prstDash val="solid"/>
            </a:ln>
            <a:effectLst/>
          </p:spPr>
        </p:cxnSp>
        <p:cxnSp>
          <p:nvCxnSpPr>
            <p:cNvPr id="148" name="Straight Connector 147"/>
            <p:cNvCxnSpPr/>
            <p:nvPr/>
          </p:nvCxnSpPr>
          <p:spPr>
            <a:xfrm rot="5400000">
              <a:off x="5345151" y="3581400"/>
              <a:ext cx="915194" cy="794"/>
            </a:xfrm>
            <a:prstGeom prst="line">
              <a:avLst/>
            </a:prstGeom>
            <a:noFill/>
            <a:ln w="25400" cap="flat" cmpd="sng" algn="ctr">
              <a:solidFill>
                <a:srgbClr val="B4DE00"/>
              </a:solidFill>
              <a:prstDash val="solid"/>
            </a:ln>
            <a:effectLst/>
          </p:spPr>
        </p:cxnSp>
        <p:cxnSp>
          <p:nvCxnSpPr>
            <p:cNvPr id="149" name="Straight Connector 148"/>
            <p:cNvCxnSpPr/>
            <p:nvPr/>
          </p:nvCxnSpPr>
          <p:spPr>
            <a:xfrm>
              <a:off x="5345945" y="3581400"/>
              <a:ext cx="914400" cy="1588"/>
            </a:xfrm>
            <a:prstGeom prst="line">
              <a:avLst/>
            </a:prstGeom>
            <a:noFill/>
            <a:ln w="25400" cap="flat" cmpd="sng" algn="ctr">
              <a:solidFill>
                <a:srgbClr val="B4DE00"/>
              </a:solidFill>
              <a:prstDash val="solid"/>
            </a:ln>
            <a:effectLst/>
          </p:spPr>
        </p:cxnSp>
        <p:cxnSp>
          <p:nvCxnSpPr>
            <p:cNvPr id="150" name="Straight Connector 149"/>
            <p:cNvCxnSpPr/>
            <p:nvPr/>
          </p:nvCxnSpPr>
          <p:spPr>
            <a:xfrm rot="5400000">
              <a:off x="5345151" y="4495800"/>
              <a:ext cx="915194" cy="794"/>
            </a:xfrm>
            <a:prstGeom prst="line">
              <a:avLst/>
            </a:prstGeom>
            <a:noFill/>
            <a:ln w="25400" cap="flat" cmpd="sng" algn="ctr">
              <a:solidFill>
                <a:srgbClr val="B4DE00"/>
              </a:solidFill>
              <a:prstDash val="solid"/>
            </a:ln>
            <a:effectLst/>
          </p:spPr>
        </p:cxnSp>
        <p:cxnSp>
          <p:nvCxnSpPr>
            <p:cNvPr id="151" name="Straight Connector 150"/>
            <p:cNvCxnSpPr/>
            <p:nvPr/>
          </p:nvCxnSpPr>
          <p:spPr>
            <a:xfrm>
              <a:off x="5345945" y="4495800"/>
              <a:ext cx="914400" cy="1588"/>
            </a:xfrm>
            <a:prstGeom prst="line">
              <a:avLst/>
            </a:prstGeom>
            <a:noFill/>
            <a:ln w="25400" cap="flat" cmpd="sng" algn="ctr">
              <a:solidFill>
                <a:srgbClr val="B4DE00"/>
              </a:solidFill>
              <a:prstDash val="solid"/>
            </a:ln>
            <a:effectLst/>
          </p:spPr>
        </p:cxnSp>
        <p:cxnSp>
          <p:nvCxnSpPr>
            <p:cNvPr id="152" name="Straight Connector 151"/>
            <p:cNvCxnSpPr/>
            <p:nvPr/>
          </p:nvCxnSpPr>
          <p:spPr>
            <a:xfrm rot="5400000">
              <a:off x="5344357" y="5410200"/>
              <a:ext cx="915194" cy="794"/>
            </a:xfrm>
            <a:prstGeom prst="line">
              <a:avLst/>
            </a:prstGeom>
            <a:noFill/>
            <a:ln w="25400" cap="flat" cmpd="sng" algn="ctr">
              <a:solidFill>
                <a:srgbClr val="B4DE00"/>
              </a:solidFill>
              <a:prstDash val="solid"/>
            </a:ln>
            <a:effectLst/>
          </p:spPr>
        </p:cxnSp>
        <p:cxnSp>
          <p:nvCxnSpPr>
            <p:cNvPr id="153" name="Straight Connector 152"/>
            <p:cNvCxnSpPr/>
            <p:nvPr/>
          </p:nvCxnSpPr>
          <p:spPr>
            <a:xfrm>
              <a:off x="5345151" y="5410200"/>
              <a:ext cx="914400" cy="1588"/>
            </a:xfrm>
            <a:prstGeom prst="line">
              <a:avLst/>
            </a:prstGeom>
            <a:noFill/>
            <a:ln w="25400" cap="flat" cmpd="sng" algn="ctr">
              <a:solidFill>
                <a:srgbClr val="B4DE00"/>
              </a:solidFill>
              <a:prstDash val="solid"/>
            </a:ln>
            <a:effectLst/>
          </p:spPr>
        </p:cxnSp>
        <p:cxnSp>
          <p:nvCxnSpPr>
            <p:cNvPr id="154" name="Straight Connector 153"/>
            <p:cNvCxnSpPr/>
            <p:nvPr/>
          </p:nvCxnSpPr>
          <p:spPr>
            <a:xfrm rot="5400000">
              <a:off x="2601951" y="5638800"/>
              <a:ext cx="457200" cy="1588"/>
            </a:xfrm>
            <a:prstGeom prst="line">
              <a:avLst/>
            </a:prstGeom>
            <a:noFill/>
            <a:ln w="25400" cap="flat" cmpd="sng" algn="ctr">
              <a:solidFill>
                <a:srgbClr val="B4DE00"/>
              </a:solidFill>
              <a:prstDash val="solid"/>
            </a:ln>
            <a:effectLst/>
          </p:spPr>
        </p:cxnSp>
        <p:cxnSp>
          <p:nvCxnSpPr>
            <p:cNvPr id="155" name="Straight Connector 154"/>
            <p:cNvCxnSpPr/>
            <p:nvPr/>
          </p:nvCxnSpPr>
          <p:spPr>
            <a:xfrm>
              <a:off x="2601951" y="5638800"/>
              <a:ext cx="457200" cy="1588"/>
            </a:xfrm>
            <a:prstGeom prst="line">
              <a:avLst/>
            </a:prstGeom>
            <a:noFill/>
            <a:ln w="25400" cap="flat" cmpd="sng" algn="ctr">
              <a:solidFill>
                <a:srgbClr val="B4DE00"/>
              </a:solidFill>
              <a:prstDash val="solid"/>
            </a:ln>
            <a:effectLst/>
          </p:spPr>
        </p:cxnSp>
        <p:cxnSp>
          <p:nvCxnSpPr>
            <p:cNvPr id="156" name="Straight Connector 155"/>
            <p:cNvCxnSpPr/>
            <p:nvPr/>
          </p:nvCxnSpPr>
          <p:spPr>
            <a:xfrm rot="5400000">
              <a:off x="2601951" y="5181600"/>
              <a:ext cx="457200" cy="1588"/>
            </a:xfrm>
            <a:prstGeom prst="line">
              <a:avLst/>
            </a:prstGeom>
            <a:noFill/>
            <a:ln w="25400" cap="flat" cmpd="sng" algn="ctr">
              <a:solidFill>
                <a:srgbClr val="B4DE00"/>
              </a:solidFill>
              <a:prstDash val="solid"/>
            </a:ln>
            <a:effectLst/>
          </p:spPr>
        </p:cxnSp>
        <p:cxnSp>
          <p:nvCxnSpPr>
            <p:cNvPr id="157" name="Straight Connector 156"/>
            <p:cNvCxnSpPr/>
            <p:nvPr/>
          </p:nvCxnSpPr>
          <p:spPr>
            <a:xfrm>
              <a:off x="2601951" y="5181600"/>
              <a:ext cx="457200" cy="1588"/>
            </a:xfrm>
            <a:prstGeom prst="line">
              <a:avLst/>
            </a:prstGeom>
            <a:noFill/>
            <a:ln w="25400" cap="flat" cmpd="sng" algn="ctr">
              <a:solidFill>
                <a:srgbClr val="B4DE00"/>
              </a:solidFill>
              <a:prstDash val="solid"/>
            </a:ln>
            <a:effectLst/>
          </p:spPr>
        </p:cxnSp>
        <p:cxnSp>
          <p:nvCxnSpPr>
            <p:cNvPr id="158" name="Straight Connector 157"/>
            <p:cNvCxnSpPr/>
            <p:nvPr/>
          </p:nvCxnSpPr>
          <p:spPr>
            <a:xfrm rot="5400000">
              <a:off x="3059151" y="5181600"/>
              <a:ext cx="457200" cy="1588"/>
            </a:xfrm>
            <a:prstGeom prst="line">
              <a:avLst/>
            </a:prstGeom>
            <a:noFill/>
            <a:ln w="25400" cap="flat" cmpd="sng" algn="ctr">
              <a:solidFill>
                <a:srgbClr val="B4DE00"/>
              </a:solidFill>
              <a:prstDash val="solid"/>
            </a:ln>
            <a:effectLst/>
          </p:spPr>
        </p:cxnSp>
        <p:cxnSp>
          <p:nvCxnSpPr>
            <p:cNvPr id="159" name="Straight Connector 158"/>
            <p:cNvCxnSpPr/>
            <p:nvPr/>
          </p:nvCxnSpPr>
          <p:spPr>
            <a:xfrm>
              <a:off x="3059151" y="5181600"/>
              <a:ext cx="457200" cy="1588"/>
            </a:xfrm>
            <a:prstGeom prst="line">
              <a:avLst/>
            </a:prstGeom>
            <a:noFill/>
            <a:ln w="25400" cap="flat" cmpd="sng" algn="ctr">
              <a:solidFill>
                <a:srgbClr val="B4DE00"/>
              </a:solidFill>
              <a:prstDash val="solid"/>
            </a:ln>
            <a:effectLst/>
          </p:spPr>
        </p:cxnSp>
        <p:cxnSp>
          <p:nvCxnSpPr>
            <p:cNvPr id="160" name="Straight Connector 159"/>
            <p:cNvCxnSpPr/>
            <p:nvPr/>
          </p:nvCxnSpPr>
          <p:spPr>
            <a:xfrm rot="5400000">
              <a:off x="3517145" y="5180806"/>
              <a:ext cx="457200" cy="1588"/>
            </a:xfrm>
            <a:prstGeom prst="line">
              <a:avLst/>
            </a:prstGeom>
            <a:noFill/>
            <a:ln w="25400" cap="flat" cmpd="sng" algn="ctr">
              <a:solidFill>
                <a:srgbClr val="B4DE00"/>
              </a:solidFill>
              <a:prstDash val="solid"/>
            </a:ln>
            <a:effectLst/>
          </p:spPr>
        </p:cxnSp>
        <p:cxnSp>
          <p:nvCxnSpPr>
            <p:cNvPr id="161" name="Straight Connector 160"/>
            <p:cNvCxnSpPr/>
            <p:nvPr/>
          </p:nvCxnSpPr>
          <p:spPr>
            <a:xfrm>
              <a:off x="3517145" y="5180806"/>
              <a:ext cx="457200" cy="1588"/>
            </a:xfrm>
            <a:prstGeom prst="line">
              <a:avLst/>
            </a:prstGeom>
            <a:noFill/>
            <a:ln w="25400" cap="flat" cmpd="sng" algn="ctr">
              <a:solidFill>
                <a:srgbClr val="B4DE00"/>
              </a:solidFill>
              <a:prstDash val="solid"/>
            </a:ln>
            <a:effectLst/>
          </p:spPr>
        </p:cxnSp>
        <p:cxnSp>
          <p:nvCxnSpPr>
            <p:cNvPr id="162" name="Straight Connector 161"/>
            <p:cNvCxnSpPr/>
            <p:nvPr/>
          </p:nvCxnSpPr>
          <p:spPr>
            <a:xfrm rot="5400000">
              <a:off x="3517145" y="4723606"/>
              <a:ext cx="457200" cy="1588"/>
            </a:xfrm>
            <a:prstGeom prst="line">
              <a:avLst/>
            </a:prstGeom>
            <a:noFill/>
            <a:ln w="25400" cap="flat" cmpd="sng" algn="ctr">
              <a:solidFill>
                <a:srgbClr val="B4DE00"/>
              </a:solidFill>
              <a:prstDash val="solid"/>
            </a:ln>
            <a:effectLst/>
          </p:spPr>
        </p:cxnSp>
        <p:cxnSp>
          <p:nvCxnSpPr>
            <p:cNvPr id="163" name="Straight Connector 162"/>
            <p:cNvCxnSpPr/>
            <p:nvPr/>
          </p:nvCxnSpPr>
          <p:spPr>
            <a:xfrm>
              <a:off x="3517145" y="4723606"/>
              <a:ext cx="457200" cy="1588"/>
            </a:xfrm>
            <a:prstGeom prst="line">
              <a:avLst/>
            </a:prstGeom>
            <a:noFill/>
            <a:ln w="25400" cap="flat" cmpd="sng" algn="ctr">
              <a:solidFill>
                <a:srgbClr val="B4DE00"/>
              </a:solidFill>
              <a:prstDash val="solid"/>
            </a:ln>
            <a:effectLst/>
          </p:spPr>
        </p:cxnSp>
        <p:cxnSp>
          <p:nvCxnSpPr>
            <p:cNvPr id="164" name="Straight Connector 163"/>
            <p:cNvCxnSpPr/>
            <p:nvPr/>
          </p:nvCxnSpPr>
          <p:spPr>
            <a:xfrm rot="5400000">
              <a:off x="3974345" y="4723606"/>
              <a:ext cx="457200" cy="1588"/>
            </a:xfrm>
            <a:prstGeom prst="line">
              <a:avLst/>
            </a:prstGeom>
            <a:noFill/>
            <a:ln w="25400" cap="flat" cmpd="sng" algn="ctr">
              <a:solidFill>
                <a:srgbClr val="B4DE00"/>
              </a:solidFill>
              <a:prstDash val="solid"/>
            </a:ln>
            <a:effectLst/>
          </p:spPr>
        </p:cxnSp>
        <p:cxnSp>
          <p:nvCxnSpPr>
            <p:cNvPr id="165" name="Straight Connector 164"/>
            <p:cNvCxnSpPr/>
            <p:nvPr/>
          </p:nvCxnSpPr>
          <p:spPr>
            <a:xfrm>
              <a:off x="3974345" y="4723606"/>
              <a:ext cx="457200" cy="1588"/>
            </a:xfrm>
            <a:prstGeom prst="line">
              <a:avLst/>
            </a:prstGeom>
            <a:noFill/>
            <a:ln w="25400" cap="flat" cmpd="sng" algn="ctr">
              <a:solidFill>
                <a:srgbClr val="B4DE00"/>
              </a:solidFill>
              <a:prstDash val="solid"/>
            </a:ln>
            <a:effectLst/>
          </p:spPr>
        </p:cxnSp>
        <p:cxnSp>
          <p:nvCxnSpPr>
            <p:cNvPr id="166" name="Straight Connector 165"/>
            <p:cNvCxnSpPr/>
            <p:nvPr/>
          </p:nvCxnSpPr>
          <p:spPr>
            <a:xfrm rot="5400000">
              <a:off x="3974345" y="4266406"/>
              <a:ext cx="457200" cy="1588"/>
            </a:xfrm>
            <a:prstGeom prst="line">
              <a:avLst/>
            </a:prstGeom>
            <a:noFill/>
            <a:ln w="25400" cap="flat" cmpd="sng" algn="ctr">
              <a:solidFill>
                <a:srgbClr val="B4DE00"/>
              </a:solidFill>
              <a:prstDash val="solid"/>
            </a:ln>
            <a:effectLst/>
          </p:spPr>
        </p:cxnSp>
        <p:cxnSp>
          <p:nvCxnSpPr>
            <p:cNvPr id="167" name="Straight Connector 166"/>
            <p:cNvCxnSpPr/>
            <p:nvPr/>
          </p:nvCxnSpPr>
          <p:spPr>
            <a:xfrm>
              <a:off x="3974345" y="4266406"/>
              <a:ext cx="457200" cy="1588"/>
            </a:xfrm>
            <a:prstGeom prst="line">
              <a:avLst/>
            </a:prstGeom>
            <a:noFill/>
            <a:ln w="25400" cap="flat" cmpd="sng" algn="ctr">
              <a:solidFill>
                <a:srgbClr val="B4DE00"/>
              </a:solidFill>
              <a:prstDash val="solid"/>
            </a:ln>
            <a:effectLst/>
          </p:spPr>
        </p:cxnSp>
        <p:cxnSp>
          <p:nvCxnSpPr>
            <p:cNvPr id="168" name="Straight Connector 167"/>
            <p:cNvCxnSpPr/>
            <p:nvPr/>
          </p:nvCxnSpPr>
          <p:spPr>
            <a:xfrm rot="5400000">
              <a:off x="4431545" y="4266406"/>
              <a:ext cx="457200" cy="1588"/>
            </a:xfrm>
            <a:prstGeom prst="line">
              <a:avLst/>
            </a:prstGeom>
            <a:noFill/>
            <a:ln w="25400" cap="flat" cmpd="sng" algn="ctr">
              <a:solidFill>
                <a:srgbClr val="B4DE00"/>
              </a:solidFill>
              <a:prstDash val="solid"/>
            </a:ln>
            <a:effectLst/>
          </p:spPr>
        </p:cxnSp>
        <p:cxnSp>
          <p:nvCxnSpPr>
            <p:cNvPr id="169" name="Straight Connector 168"/>
            <p:cNvCxnSpPr/>
            <p:nvPr/>
          </p:nvCxnSpPr>
          <p:spPr>
            <a:xfrm>
              <a:off x="4431545" y="4266406"/>
              <a:ext cx="457200" cy="1588"/>
            </a:xfrm>
            <a:prstGeom prst="line">
              <a:avLst/>
            </a:prstGeom>
            <a:noFill/>
            <a:ln w="25400" cap="flat" cmpd="sng" algn="ctr">
              <a:solidFill>
                <a:srgbClr val="B4DE00"/>
              </a:solidFill>
              <a:prstDash val="solid"/>
            </a:ln>
            <a:effectLst/>
          </p:spPr>
        </p:cxnSp>
        <p:cxnSp>
          <p:nvCxnSpPr>
            <p:cNvPr id="170" name="Straight Connector 169"/>
            <p:cNvCxnSpPr/>
            <p:nvPr/>
          </p:nvCxnSpPr>
          <p:spPr>
            <a:xfrm rot="5400000">
              <a:off x="4430751" y="3810000"/>
              <a:ext cx="457200" cy="1588"/>
            </a:xfrm>
            <a:prstGeom prst="line">
              <a:avLst/>
            </a:prstGeom>
            <a:noFill/>
            <a:ln w="25400" cap="flat" cmpd="sng" algn="ctr">
              <a:solidFill>
                <a:srgbClr val="B4DE00"/>
              </a:solidFill>
              <a:prstDash val="solid"/>
            </a:ln>
            <a:effectLst/>
          </p:spPr>
        </p:cxnSp>
        <p:cxnSp>
          <p:nvCxnSpPr>
            <p:cNvPr id="171" name="Straight Connector 170"/>
            <p:cNvCxnSpPr/>
            <p:nvPr/>
          </p:nvCxnSpPr>
          <p:spPr>
            <a:xfrm>
              <a:off x="4430751" y="3810000"/>
              <a:ext cx="457200" cy="1588"/>
            </a:xfrm>
            <a:prstGeom prst="line">
              <a:avLst/>
            </a:prstGeom>
            <a:noFill/>
            <a:ln w="25400" cap="flat" cmpd="sng" algn="ctr">
              <a:solidFill>
                <a:srgbClr val="B4DE00"/>
              </a:solidFill>
              <a:prstDash val="solid"/>
            </a:ln>
            <a:effectLst/>
          </p:spPr>
        </p:cxnSp>
        <p:cxnSp>
          <p:nvCxnSpPr>
            <p:cNvPr id="172" name="Straight Connector 171"/>
            <p:cNvCxnSpPr/>
            <p:nvPr/>
          </p:nvCxnSpPr>
          <p:spPr>
            <a:xfrm rot="5400000">
              <a:off x="4887951" y="3810000"/>
              <a:ext cx="457200" cy="1588"/>
            </a:xfrm>
            <a:prstGeom prst="line">
              <a:avLst/>
            </a:prstGeom>
            <a:noFill/>
            <a:ln w="25400" cap="flat" cmpd="sng" algn="ctr">
              <a:solidFill>
                <a:srgbClr val="B4DE00"/>
              </a:solidFill>
              <a:prstDash val="solid"/>
            </a:ln>
            <a:effectLst/>
          </p:spPr>
        </p:cxnSp>
        <p:cxnSp>
          <p:nvCxnSpPr>
            <p:cNvPr id="173" name="Straight Connector 172"/>
            <p:cNvCxnSpPr/>
            <p:nvPr/>
          </p:nvCxnSpPr>
          <p:spPr>
            <a:xfrm>
              <a:off x="4887951" y="3810000"/>
              <a:ext cx="457200" cy="1588"/>
            </a:xfrm>
            <a:prstGeom prst="line">
              <a:avLst/>
            </a:prstGeom>
            <a:noFill/>
            <a:ln w="25400" cap="flat" cmpd="sng" algn="ctr">
              <a:solidFill>
                <a:srgbClr val="B4DE00"/>
              </a:solidFill>
              <a:prstDash val="solid"/>
            </a:ln>
            <a:effectLst/>
          </p:spPr>
        </p:cxnSp>
        <p:cxnSp>
          <p:nvCxnSpPr>
            <p:cNvPr id="174" name="Straight Connector 173"/>
            <p:cNvCxnSpPr/>
            <p:nvPr/>
          </p:nvCxnSpPr>
          <p:spPr>
            <a:xfrm rot="5400000">
              <a:off x="4887951" y="3352800"/>
              <a:ext cx="457200" cy="1588"/>
            </a:xfrm>
            <a:prstGeom prst="line">
              <a:avLst/>
            </a:prstGeom>
            <a:noFill/>
            <a:ln w="25400" cap="flat" cmpd="sng" algn="ctr">
              <a:solidFill>
                <a:srgbClr val="B4DE00"/>
              </a:solidFill>
              <a:prstDash val="solid"/>
            </a:ln>
            <a:effectLst/>
          </p:spPr>
        </p:cxnSp>
        <p:cxnSp>
          <p:nvCxnSpPr>
            <p:cNvPr id="175" name="Straight Connector 174"/>
            <p:cNvCxnSpPr/>
            <p:nvPr/>
          </p:nvCxnSpPr>
          <p:spPr>
            <a:xfrm>
              <a:off x="4887951" y="3352800"/>
              <a:ext cx="457200" cy="1588"/>
            </a:xfrm>
            <a:prstGeom prst="line">
              <a:avLst/>
            </a:prstGeom>
            <a:noFill/>
            <a:ln w="25400" cap="flat" cmpd="sng" algn="ctr">
              <a:solidFill>
                <a:srgbClr val="B4DE00"/>
              </a:solidFill>
              <a:prstDash val="solid"/>
            </a:ln>
            <a:effectLst/>
          </p:spPr>
        </p:cxnSp>
        <p:cxnSp>
          <p:nvCxnSpPr>
            <p:cNvPr id="176" name="Straight Connector 175"/>
            <p:cNvCxnSpPr/>
            <p:nvPr/>
          </p:nvCxnSpPr>
          <p:spPr>
            <a:xfrm rot="5400000">
              <a:off x="4887951" y="2895600"/>
              <a:ext cx="457200" cy="1588"/>
            </a:xfrm>
            <a:prstGeom prst="line">
              <a:avLst/>
            </a:prstGeom>
            <a:noFill/>
            <a:ln w="25400" cap="flat" cmpd="sng" algn="ctr">
              <a:solidFill>
                <a:srgbClr val="B4DE00"/>
              </a:solidFill>
              <a:prstDash val="solid"/>
            </a:ln>
            <a:effectLst/>
          </p:spPr>
        </p:cxnSp>
        <p:cxnSp>
          <p:nvCxnSpPr>
            <p:cNvPr id="177" name="Straight Connector 176"/>
            <p:cNvCxnSpPr/>
            <p:nvPr/>
          </p:nvCxnSpPr>
          <p:spPr>
            <a:xfrm>
              <a:off x="4887951" y="2895600"/>
              <a:ext cx="457200" cy="1588"/>
            </a:xfrm>
            <a:prstGeom prst="line">
              <a:avLst/>
            </a:prstGeom>
            <a:noFill/>
            <a:ln w="25400" cap="flat" cmpd="sng" algn="ctr">
              <a:solidFill>
                <a:srgbClr val="B4DE00"/>
              </a:solidFill>
              <a:prstDash val="solid"/>
            </a:ln>
            <a:effectLst/>
          </p:spPr>
        </p:cxnSp>
        <p:cxnSp>
          <p:nvCxnSpPr>
            <p:cNvPr id="178" name="Straight Connector 177"/>
            <p:cNvCxnSpPr/>
            <p:nvPr/>
          </p:nvCxnSpPr>
          <p:spPr>
            <a:xfrm rot="5400000">
              <a:off x="5345151" y="2895600"/>
              <a:ext cx="457200" cy="1588"/>
            </a:xfrm>
            <a:prstGeom prst="line">
              <a:avLst/>
            </a:prstGeom>
            <a:noFill/>
            <a:ln w="25400" cap="flat" cmpd="sng" algn="ctr">
              <a:solidFill>
                <a:srgbClr val="B4DE00"/>
              </a:solidFill>
              <a:prstDash val="solid"/>
            </a:ln>
            <a:effectLst/>
          </p:spPr>
        </p:cxnSp>
        <p:cxnSp>
          <p:nvCxnSpPr>
            <p:cNvPr id="179" name="Straight Connector 178"/>
            <p:cNvCxnSpPr/>
            <p:nvPr/>
          </p:nvCxnSpPr>
          <p:spPr>
            <a:xfrm>
              <a:off x="5345151" y="2895600"/>
              <a:ext cx="457200" cy="1588"/>
            </a:xfrm>
            <a:prstGeom prst="line">
              <a:avLst/>
            </a:prstGeom>
            <a:noFill/>
            <a:ln w="25400" cap="flat" cmpd="sng" algn="ctr">
              <a:solidFill>
                <a:srgbClr val="B4DE00"/>
              </a:solidFill>
              <a:prstDash val="solid"/>
            </a:ln>
            <a:effectLst/>
          </p:spPr>
        </p:cxnSp>
        <p:cxnSp>
          <p:nvCxnSpPr>
            <p:cNvPr id="180" name="Straight Connector 179"/>
            <p:cNvCxnSpPr/>
            <p:nvPr/>
          </p:nvCxnSpPr>
          <p:spPr>
            <a:xfrm rot="5400000">
              <a:off x="5345151" y="2438400"/>
              <a:ext cx="457200" cy="1588"/>
            </a:xfrm>
            <a:prstGeom prst="line">
              <a:avLst/>
            </a:prstGeom>
            <a:noFill/>
            <a:ln w="25400" cap="flat" cmpd="sng" algn="ctr">
              <a:solidFill>
                <a:srgbClr val="B4DE00"/>
              </a:solidFill>
              <a:prstDash val="solid"/>
            </a:ln>
            <a:effectLst/>
          </p:spPr>
        </p:cxnSp>
        <p:cxnSp>
          <p:nvCxnSpPr>
            <p:cNvPr id="181" name="Straight Connector 180"/>
            <p:cNvCxnSpPr/>
            <p:nvPr/>
          </p:nvCxnSpPr>
          <p:spPr>
            <a:xfrm>
              <a:off x="5345151" y="2438400"/>
              <a:ext cx="457200" cy="1588"/>
            </a:xfrm>
            <a:prstGeom prst="line">
              <a:avLst/>
            </a:prstGeom>
            <a:noFill/>
            <a:ln w="25400" cap="flat" cmpd="sng" algn="ctr">
              <a:solidFill>
                <a:srgbClr val="B4DE00"/>
              </a:solidFill>
              <a:prstDash val="solid"/>
            </a:ln>
            <a:effectLst/>
          </p:spPr>
        </p:cxnSp>
        <p:cxnSp>
          <p:nvCxnSpPr>
            <p:cNvPr id="182" name="Straight Connector 181"/>
            <p:cNvCxnSpPr/>
            <p:nvPr/>
          </p:nvCxnSpPr>
          <p:spPr>
            <a:xfrm rot="5400000">
              <a:off x="5345151" y="3352800"/>
              <a:ext cx="457200" cy="1588"/>
            </a:xfrm>
            <a:prstGeom prst="line">
              <a:avLst/>
            </a:prstGeom>
            <a:noFill/>
            <a:ln w="25400" cap="flat" cmpd="sng" algn="ctr">
              <a:solidFill>
                <a:srgbClr val="B4DE00"/>
              </a:solidFill>
              <a:prstDash val="solid"/>
            </a:ln>
            <a:effectLst/>
          </p:spPr>
        </p:cxnSp>
        <p:cxnSp>
          <p:nvCxnSpPr>
            <p:cNvPr id="183" name="Straight Connector 182"/>
            <p:cNvCxnSpPr/>
            <p:nvPr/>
          </p:nvCxnSpPr>
          <p:spPr>
            <a:xfrm>
              <a:off x="5345151" y="3352800"/>
              <a:ext cx="457200" cy="1588"/>
            </a:xfrm>
            <a:prstGeom prst="line">
              <a:avLst/>
            </a:prstGeom>
            <a:noFill/>
            <a:ln w="25400" cap="flat" cmpd="sng" algn="ctr">
              <a:solidFill>
                <a:srgbClr val="B4DE00"/>
              </a:solidFill>
              <a:prstDash val="solid"/>
            </a:ln>
            <a:effectLst/>
          </p:spPr>
        </p:cxnSp>
        <p:cxnSp>
          <p:nvCxnSpPr>
            <p:cNvPr id="184" name="Straight Connector 183"/>
            <p:cNvCxnSpPr/>
            <p:nvPr/>
          </p:nvCxnSpPr>
          <p:spPr>
            <a:xfrm rot="5400000">
              <a:off x="5802351" y="3352800"/>
              <a:ext cx="457200" cy="1588"/>
            </a:xfrm>
            <a:prstGeom prst="line">
              <a:avLst/>
            </a:prstGeom>
            <a:noFill/>
            <a:ln w="25400" cap="flat" cmpd="sng" algn="ctr">
              <a:solidFill>
                <a:srgbClr val="B4DE00"/>
              </a:solidFill>
              <a:prstDash val="solid"/>
            </a:ln>
            <a:effectLst/>
          </p:spPr>
        </p:cxnSp>
        <p:cxnSp>
          <p:nvCxnSpPr>
            <p:cNvPr id="185" name="Straight Connector 184"/>
            <p:cNvCxnSpPr/>
            <p:nvPr/>
          </p:nvCxnSpPr>
          <p:spPr>
            <a:xfrm>
              <a:off x="5802351" y="3352800"/>
              <a:ext cx="457200" cy="1588"/>
            </a:xfrm>
            <a:prstGeom prst="line">
              <a:avLst/>
            </a:prstGeom>
            <a:noFill/>
            <a:ln w="25400" cap="flat" cmpd="sng" algn="ctr">
              <a:solidFill>
                <a:srgbClr val="B4DE00"/>
              </a:solidFill>
              <a:prstDash val="solid"/>
            </a:ln>
            <a:effectLst/>
          </p:spPr>
        </p:cxnSp>
        <p:cxnSp>
          <p:nvCxnSpPr>
            <p:cNvPr id="186" name="Straight Connector 185"/>
            <p:cNvCxnSpPr/>
            <p:nvPr/>
          </p:nvCxnSpPr>
          <p:spPr>
            <a:xfrm rot="5400000">
              <a:off x="5802351" y="3810000"/>
              <a:ext cx="457200" cy="1588"/>
            </a:xfrm>
            <a:prstGeom prst="line">
              <a:avLst/>
            </a:prstGeom>
            <a:noFill/>
            <a:ln w="25400" cap="flat" cmpd="sng" algn="ctr">
              <a:solidFill>
                <a:srgbClr val="B4DE00"/>
              </a:solidFill>
              <a:prstDash val="solid"/>
            </a:ln>
            <a:effectLst/>
          </p:spPr>
        </p:cxnSp>
        <p:cxnSp>
          <p:nvCxnSpPr>
            <p:cNvPr id="187" name="Straight Connector 186"/>
            <p:cNvCxnSpPr/>
            <p:nvPr/>
          </p:nvCxnSpPr>
          <p:spPr>
            <a:xfrm>
              <a:off x="5802351" y="3810000"/>
              <a:ext cx="457200" cy="1588"/>
            </a:xfrm>
            <a:prstGeom prst="line">
              <a:avLst/>
            </a:prstGeom>
            <a:noFill/>
            <a:ln w="25400" cap="flat" cmpd="sng" algn="ctr">
              <a:solidFill>
                <a:srgbClr val="B4DE00"/>
              </a:solidFill>
              <a:prstDash val="solid"/>
            </a:ln>
            <a:effectLst/>
          </p:spPr>
        </p:cxnSp>
        <p:cxnSp>
          <p:nvCxnSpPr>
            <p:cNvPr id="188" name="Straight Connector 187"/>
            <p:cNvCxnSpPr/>
            <p:nvPr/>
          </p:nvCxnSpPr>
          <p:spPr>
            <a:xfrm rot="5400000">
              <a:off x="5803145" y="4266406"/>
              <a:ext cx="457200" cy="1588"/>
            </a:xfrm>
            <a:prstGeom prst="line">
              <a:avLst/>
            </a:prstGeom>
            <a:noFill/>
            <a:ln w="25400" cap="flat" cmpd="sng" algn="ctr">
              <a:solidFill>
                <a:srgbClr val="B4DE00"/>
              </a:solidFill>
              <a:prstDash val="solid"/>
            </a:ln>
            <a:effectLst/>
          </p:spPr>
        </p:cxnSp>
        <p:cxnSp>
          <p:nvCxnSpPr>
            <p:cNvPr id="189" name="Straight Connector 188"/>
            <p:cNvCxnSpPr/>
            <p:nvPr/>
          </p:nvCxnSpPr>
          <p:spPr>
            <a:xfrm>
              <a:off x="5803145" y="4266406"/>
              <a:ext cx="457200" cy="1588"/>
            </a:xfrm>
            <a:prstGeom prst="line">
              <a:avLst/>
            </a:prstGeom>
            <a:noFill/>
            <a:ln w="25400" cap="flat" cmpd="sng" algn="ctr">
              <a:solidFill>
                <a:srgbClr val="B4DE00"/>
              </a:solidFill>
              <a:prstDash val="solid"/>
            </a:ln>
            <a:effectLst/>
          </p:spPr>
        </p:cxnSp>
        <p:cxnSp>
          <p:nvCxnSpPr>
            <p:cNvPr id="190" name="Straight Connector 189"/>
            <p:cNvCxnSpPr/>
            <p:nvPr/>
          </p:nvCxnSpPr>
          <p:spPr>
            <a:xfrm rot="5400000">
              <a:off x="5802351" y="4724400"/>
              <a:ext cx="457200" cy="1588"/>
            </a:xfrm>
            <a:prstGeom prst="line">
              <a:avLst/>
            </a:prstGeom>
            <a:noFill/>
            <a:ln w="25400" cap="flat" cmpd="sng" algn="ctr">
              <a:solidFill>
                <a:srgbClr val="B4DE00"/>
              </a:solidFill>
              <a:prstDash val="solid"/>
            </a:ln>
            <a:effectLst/>
          </p:spPr>
        </p:cxnSp>
        <p:cxnSp>
          <p:nvCxnSpPr>
            <p:cNvPr id="191" name="Straight Connector 190"/>
            <p:cNvCxnSpPr/>
            <p:nvPr/>
          </p:nvCxnSpPr>
          <p:spPr>
            <a:xfrm>
              <a:off x="5802351" y="4724400"/>
              <a:ext cx="457200" cy="1588"/>
            </a:xfrm>
            <a:prstGeom prst="line">
              <a:avLst/>
            </a:prstGeom>
            <a:noFill/>
            <a:ln w="25400" cap="flat" cmpd="sng" algn="ctr">
              <a:solidFill>
                <a:srgbClr val="B4DE00"/>
              </a:solidFill>
              <a:prstDash val="solid"/>
            </a:ln>
            <a:effectLst/>
          </p:spPr>
        </p:cxnSp>
        <p:cxnSp>
          <p:nvCxnSpPr>
            <p:cNvPr id="192" name="Straight Connector 191"/>
            <p:cNvCxnSpPr/>
            <p:nvPr/>
          </p:nvCxnSpPr>
          <p:spPr>
            <a:xfrm rot="5400000">
              <a:off x="5803145" y="5180806"/>
              <a:ext cx="457200" cy="1588"/>
            </a:xfrm>
            <a:prstGeom prst="line">
              <a:avLst/>
            </a:prstGeom>
            <a:noFill/>
            <a:ln w="25400" cap="flat" cmpd="sng" algn="ctr">
              <a:solidFill>
                <a:srgbClr val="B4DE00"/>
              </a:solidFill>
              <a:prstDash val="solid"/>
            </a:ln>
            <a:effectLst/>
          </p:spPr>
        </p:cxnSp>
        <p:cxnSp>
          <p:nvCxnSpPr>
            <p:cNvPr id="193" name="Straight Connector 192"/>
            <p:cNvCxnSpPr/>
            <p:nvPr/>
          </p:nvCxnSpPr>
          <p:spPr>
            <a:xfrm>
              <a:off x="5803145" y="5180806"/>
              <a:ext cx="457200" cy="1588"/>
            </a:xfrm>
            <a:prstGeom prst="line">
              <a:avLst/>
            </a:prstGeom>
            <a:noFill/>
            <a:ln w="25400" cap="flat" cmpd="sng" algn="ctr">
              <a:solidFill>
                <a:srgbClr val="B4DE00"/>
              </a:solidFill>
              <a:prstDash val="solid"/>
            </a:ln>
            <a:effectLst/>
          </p:spPr>
        </p:cxnSp>
        <p:cxnSp>
          <p:nvCxnSpPr>
            <p:cNvPr id="194" name="Straight Connector 193"/>
            <p:cNvCxnSpPr/>
            <p:nvPr/>
          </p:nvCxnSpPr>
          <p:spPr>
            <a:xfrm rot="5400000">
              <a:off x="5802351" y="5638800"/>
              <a:ext cx="457200" cy="1588"/>
            </a:xfrm>
            <a:prstGeom prst="line">
              <a:avLst/>
            </a:prstGeom>
            <a:noFill/>
            <a:ln w="25400" cap="flat" cmpd="sng" algn="ctr">
              <a:solidFill>
                <a:srgbClr val="B4DE00"/>
              </a:solidFill>
              <a:prstDash val="solid"/>
            </a:ln>
            <a:effectLst/>
          </p:spPr>
        </p:cxnSp>
        <p:cxnSp>
          <p:nvCxnSpPr>
            <p:cNvPr id="195" name="Straight Connector 194"/>
            <p:cNvCxnSpPr/>
            <p:nvPr/>
          </p:nvCxnSpPr>
          <p:spPr>
            <a:xfrm>
              <a:off x="5802351" y="5638800"/>
              <a:ext cx="457200" cy="1588"/>
            </a:xfrm>
            <a:prstGeom prst="line">
              <a:avLst/>
            </a:prstGeom>
            <a:noFill/>
            <a:ln w="25400" cap="flat" cmpd="sng" algn="ctr">
              <a:solidFill>
                <a:srgbClr val="B4DE00"/>
              </a:solidFill>
              <a:prstDash val="solid"/>
            </a:ln>
            <a:effectLst/>
          </p:spPr>
        </p:cxnSp>
        <p:sp>
          <p:nvSpPr>
            <p:cNvPr id="196" name="Rectangle 195"/>
            <p:cNvSpPr/>
            <p:nvPr/>
          </p:nvSpPr>
          <p:spPr>
            <a:xfrm>
              <a:off x="2601951" y="56388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7" name="Rectangle 196"/>
            <p:cNvSpPr/>
            <p:nvPr/>
          </p:nvSpPr>
          <p:spPr>
            <a:xfrm>
              <a:off x="2601951" y="54102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8" name="Rectangle 197"/>
            <p:cNvSpPr/>
            <p:nvPr/>
          </p:nvSpPr>
          <p:spPr>
            <a:xfrm>
              <a:off x="2830551" y="54102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9" name="Rectangle 198"/>
            <p:cNvSpPr/>
            <p:nvPr/>
          </p:nvSpPr>
          <p:spPr>
            <a:xfrm>
              <a:off x="2830551" y="51816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0" name="Rectangle 199"/>
            <p:cNvSpPr/>
            <p:nvPr/>
          </p:nvSpPr>
          <p:spPr>
            <a:xfrm>
              <a:off x="3059151" y="51816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1" name="Rectangle 200"/>
            <p:cNvSpPr/>
            <p:nvPr/>
          </p:nvSpPr>
          <p:spPr>
            <a:xfrm>
              <a:off x="3287751" y="51816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2" name="Rectangle 201"/>
            <p:cNvSpPr/>
            <p:nvPr/>
          </p:nvSpPr>
          <p:spPr>
            <a:xfrm>
              <a:off x="3287751" y="49530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3" name="Rectangle 202"/>
            <p:cNvSpPr/>
            <p:nvPr/>
          </p:nvSpPr>
          <p:spPr>
            <a:xfrm>
              <a:off x="3516351" y="49530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4" name="Rectangle 203"/>
            <p:cNvSpPr/>
            <p:nvPr/>
          </p:nvSpPr>
          <p:spPr>
            <a:xfrm>
              <a:off x="3516351" y="47244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5" name="Rectangle 204"/>
            <p:cNvSpPr/>
            <p:nvPr/>
          </p:nvSpPr>
          <p:spPr>
            <a:xfrm>
              <a:off x="3744951" y="47244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6" name="Rectangle 205"/>
            <p:cNvSpPr/>
            <p:nvPr/>
          </p:nvSpPr>
          <p:spPr>
            <a:xfrm>
              <a:off x="3973551" y="47244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7" name="Rectangle 206"/>
            <p:cNvSpPr/>
            <p:nvPr/>
          </p:nvSpPr>
          <p:spPr>
            <a:xfrm>
              <a:off x="3973551" y="44958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8" name="Rectangle 207"/>
            <p:cNvSpPr/>
            <p:nvPr/>
          </p:nvSpPr>
          <p:spPr>
            <a:xfrm>
              <a:off x="4202151" y="44958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9" name="Rectangle 208"/>
            <p:cNvSpPr/>
            <p:nvPr/>
          </p:nvSpPr>
          <p:spPr>
            <a:xfrm>
              <a:off x="4202151" y="42672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0" name="Rectangle 209"/>
            <p:cNvSpPr/>
            <p:nvPr/>
          </p:nvSpPr>
          <p:spPr>
            <a:xfrm>
              <a:off x="4430751" y="42672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1" name="Rectangle 210"/>
            <p:cNvSpPr/>
            <p:nvPr/>
          </p:nvSpPr>
          <p:spPr>
            <a:xfrm>
              <a:off x="4430751" y="40386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2" name="Rectangle 211"/>
            <p:cNvSpPr/>
            <p:nvPr/>
          </p:nvSpPr>
          <p:spPr>
            <a:xfrm>
              <a:off x="4659351" y="40386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3" name="Rectangle 212"/>
            <p:cNvSpPr/>
            <p:nvPr/>
          </p:nvSpPr>
          <p:spPr>
            <a:xfrm>
              <a:off x="4659351" y="38100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4" name="Rectangle 213"/>
            <p:cNvSpPr/>
            <p:nvPr/>
          </p:nvSpPr>
          <p:spPr>
            <a:xfrm>
              <a:off x="4887951" y="38100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5" name="Rectangle 214"/>
            <p:cNvSpPr/>
            <p:nvPr/>
          </p:nvSpPr>
          <p:spPr>
            <a:xfrm>
              <a:off x="4887951" y="35814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6" name="Rectangle 215"/>
            <p:cNvSpPr/>
            <p:nvPr/>
          </p:nvSpPr>
          <p:spPr>
            <a:xfrm>
              <a:off x="4887951" y="33528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7" name="Rectangle 216"/>
            <p:cNvSpPr/>
            <p:nvPr/>
          </p:nvSpPr>
          <p:spPr>
            <a:xfrm>
              <a:off x="4887951" y="31242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8" name="Rectangle 217"/>
            <p:cNvSpPr/>
            <p:nvPr/>
          </p:nvSpPr>
          <p:spPr>
            <a:xfrm>
              <a:off x="5116551" y="31242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9" name="Rectangle 218"/>
            <p:cNvSpPr/>
            <p:nvPr/>
          </p:nvSpPr>
          <p:spPr>
            <a:xfrm>
              <a:off x="5116551" y="28956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0" name="Rectangle 219"/>
            <p:cNvSpPr/>
            <p:nvPr/>
          </p:nvSpPr>
          <p:spPr>
            <a:xfrm>
              <a:off x="5116551" y="26670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1" name="Rectangle 220"/>
            <p:cNvSpPr/>
            <p:nvPr/>
          </p:nvSpPr>
          <p:spPr>
            <a:xfrm>
              <a:off x="5345151" y="26670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2" name="Rectangle 221"/>
            <p:cNvSpPr/>
            <p:nvPr/>
          </p:nvSpPr>
          <p:spPr>
            <a:xfrm>
              <a:off x="5345151" y="24384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3" name="Rectangle 222"/>
            <p:cNvSpPr/>
            <p:nvPr/>
          </p:nvSpPr>
          <p:spPr>
            <a:xfrm>
              <a:off x="5573751" y="26670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4" name="Rectangle 223"/>
            <p:cNvSpPr/>
            <p:nvPr/>
          </p:nvSpPr>
          <p:spPr>
            <a:xfrm>
              <a:off x="5573751" y="28956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5" name="Rectangle 224"/>
            <p:cNvSpPr/>
            <p:nvPr/>
          </p:nvSpPr>
          <p:spPr>
            <a:xfrm>
              <a:off x="5573751" y="31242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6" name="Rectangle 225"/>
            <p:cNvSpPr/>
            <p:nvPr/>
          </p:nvSpPr>
          <p:spPr>
            <a:xfrm>
              <a:off x="5573751" y="33528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7" name="Rectangle 226"/>
            <p:cNvSpPr/>
            <p:nvPr/>
          </p:nvSpPr>
          <p:spPr>
            <a:xfrm>
              <a:off x="5802351" y="33528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8" name="Rectangle 227"/>
            <p:cNvSpPr/>
            <p:nvPr/>
          </p:nvSpPr>
          <p:spPr>
            <a:xfrm>
              <a:off x="5802351" y="35814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9" name="Rectangle 228"/>
            <p:cNvSpPr/>
            <p:nvPr/>
          </p:nvSpPr>
          <p:spPr>
            <a:xfrm>
              <a:off x="5802351" y="38100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0" name="Rectangle 229"/>
            <p:cNvSpPr/>
            <p:nvPr/>
          </p:nvSpPr>
          <p:spPr>
            <a:xfrm>
              <a:off x="5802351" y="40386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1" name="Rectangle 230"/>
            <p:cNvSpPr/>
            <p:nvPr/>
          </p:nvSpPr>
          <p:spPr>
            <a:xfrm>
              <a:off x="5802351" y="42672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2" name="Rectangle 231"/>
            <p:cNvSpPr/>
            <p:nvPr/>
          </p:nvSpPr>
          <p:spPr>
            <a:xfrm>
              <a:off x="5802351" y="44958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3" name="Rectangle 232"/>
            <p:cNvSpPr/>
            <p:nvPr/>
          </p:nvSpPr>
          <p:spPr>
            <a:xfrm>
              <a:off x="5802351" y="47244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4" name="Rectangle 233"/>
            <p:cNvSpPr/>
            <p:nvPr/>
          </p:nvSpPr>
          <p:spPr>
            <a:xfrm>
              <a:off x="5802351" y="49530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5" name="Rectangle 234"/>
            <p:cNvSpPr/>
            <p:nvPr/>
          </p:nvSpPr>
          <p:spPr>
            <a:xfrm>
              <a:off x="6030951" y="49530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6" name="Rectangle 235"/>
            <p:cNvSpPr/>
            <p:nvPr/>
          </p:nvSpPr>
          <p:spPr>
            <a:xfrm>
              <a:off x="6030951" y="51816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7" name="Rectangle 236"/>
            <p:cNvSpPr/>
            <p:nvPr/>
          </p:nvSpPr>
          <p:spPr>
            <a:xfrm>
              <a:off x="6030951" y="54102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8" name="Rectangle 237"/>
            <p:cNvSpPr/>
            <p:nvPr/>
          </p:nvSpPr>
          <p:spPr>
            <a:xfrm>
              <a:off x="6030951" y="5638800"/>
              <a:ext cx="228600" cy="228600"/>
            </a:xfrm>
            <a:prstGeom prst="rect">
              <a:avLst/>
            </a:prstGeom>
            <a:solidFill>
              <a:srgbClr val="738E00"/>
            </a:solidFill>
            <a:ln w="25400" cap="flat" cmpd="sng" algn="ctr">
              <a:solidFill>
                <a:srgbClr val="B4DE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9" name="Freeform 238"/>
            <p:cNvSpPr/>
            <p:nvPr/>
          </p:nvSpPr>
          <p:spPr>
            <a:xfrm>
              <a:off x="2057400" y="2313878"/>
              <a:ext cx="4125951" cy="4163122"/>
            </a:xfrm>
            <a:custGeom>
              <a:avLst/>
              <a:gdLst>
                <a:gd name="connsiteX0" fmla="*/ 0 w 4125951"/>
                <a:gd name="connsiteY0" fmla="*/ 3635297 h 4163122"/>
                <a:gd name="connsiteX1" fmla="*/ 2468136 w 4125951"/>
                <a:gd name="connsiteY1" fmla="*/ 2022088 h 4163122"/>
                <a:gd name="connsiteX2" fmla="*/ 3494049 w 4125951"/>
                <a:gd name="connsiteY2" fmla="*/ 356839 h 4163122"/>
                <a:gd name="connsiteX3" fmla="*/ 4125951 w 4125951"/>
                <a:gd name="connsiteY3" fmla="*/ 4163122 h 4163122"/>
              </a:gdLst>
              <a:ahLst/>
              <a:cxnLst>
                <a:cxn ang="0">
                  <a:pos x="connsiteX0" y="connsiteY0"/>
                </a:cxn>
                <a:cxn ang="0">
                  <a:pos x="connsiteX1" y="connsiteY1"/>
                </a:cxn>
                <a:cxn ang="0">
                  <a:pos x="connsiteX2" y="connsiteY2"/>
                </a:cxn>
                <a:cxn ang="0">
                  <a:pos x="connsiteX3" y="connsiteY3"/>
                </a:cxn>
              </a:cxnLst>
              <a:rect l="l" t="t" r="r" b="b"/>
              <a:pathLst>
                <a:path w="4125951" h="4163122">
                  <a:moveTo>
                    <a:pt x="0" y="3635297"/>
                  </a:moveTo>
                  <a:cubicBezTo>
                    <a:pt x="942897" y="3101897"/>
                    <a:pt x="1885795" y="2568498"/>
                    <a:pt x="2468136" y="2022088"/>
                  </a:cubicBezTo>
                  <a:cubicBezTo>
                    <a:pt x="3050477" y="1475678"/>
                    <a:pt x="3217747" y="0"/>
                    <a:pt x="3494049" y="356839"/>
                  </a:cubicBezTo>
                  <a:cubicBezTo>
                    <a:pt x="3770351" y="713678"/>
                    <a:pt x="3948151" y="2438400"/>
                    <a:pt x="4125951" y="4163122"/>
                  </a:cubicBezTo>
                </a:path>
              </a:pathLst>
            </a:custGeom>
            <a:noFill/>
            <a:ln w="38100" cap="flat" cmpd="sng" algn="ctr">
              <a:solidFill>
                <a:srgbClr val="FFFFFF"/>
              </a:solidFill>
              <a:prstDash val="solid"/>
            </a:ln>
            <a:effectLst/>
          </p:spPr>
          <p:txBody>
            <a:bodyPr rtlCol="0"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242" name="Group 241"/>
          <p:cNvGrpSpPr/>
          <p:nvPr/>
        </p:nvGrpSpPr>
        <p:grpSpPr>
          <a:xfrm>
            <a:off x="1101050" y="2303814"/>
            <a:ext cx="4221790" cy="3599573"/>
            <a:chOff x="813213" y="1294266"/>
            <a:chExt cx="4221790" cy="3599573"/>
          </a:xfrm>
        </p:grpSpPr>
        <p:pic>
          <p:nvPicPr>
            <p:cNvPr id="7" name="Picture 6"/>
            <p:cNvPicPr>
              <a:picLocks noChangeAspect="1" noChangeArrowheads="1"/>
            </p:cNvPicPr>
            <p:nvPr/>
          </p:nvPicPr>
          <p:blipFill>
            <a:blip r:embed="rId4"/>
            <a:srcRect/>
            <a:stretch>
              <a:fillRect/>
            </a:stretch>
          </p:blipFill>
          <p:spPr bwMode="auto">
            <a:xfrm>
              <a:off x="1039180" y="1976903"/>
              <a:ext cx="3829413" cy="2916936"/>
            </a:xfrm>
            <a:prstGeom prst="rect">
              <a:avLst/>
            </a:prstGeom>
            <a:noFill/>
            <a:ln w="9525">
              <a:noFill/>
              <a:miter lim="800000"/>
              <a:headEnd/>
              <a:tailEnd/>
            </a:ln>
          </p:spPr>
        </p:pic>
        <p:pic>
          <p:nvPicPr>
            <p:cNvPr id="240" name="Picture 2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213" y="1294266"/>
              <a:ext cx="1911127" cy="1425408"/>
            </a:xfrm>
            <a:prstGeom prst="rect">
              <a:avLst/>
            </a:prstGeom>
          </p:spPr>
        </p:pic>
        <p:sp>
          <p:nvSpPr>
            <p:cNvPr id="241" name="TextBox 240"/>
            <p:cNvSpPr txBox="1"/>
            <p:nvPr/>
          </p:nvSpPr>
          <p:spPr>
            <a:xfrm>
              <a:off x="2724339" y="1706149"/>
              <a:ext cx="2310664"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1" u="none" strike="noStrike" kern="0" cap="none" spc="0" normalizeH="0" baseline="0" noProof="0" dirty="0" err="1" smtClean="0">
                  <a:ln>
                    <a:noFill/>
                  </a:ln>
                  <a:solidFill>
                    <a:schemeClr val="bg1"/>
                  </a:solidFill>
                  <a:effectLst/>
                  <a:uLnTx/>
                  <a:uFillTx/>
                </a:rPr>
                <a:t>Laine</a:t>
              </a:r>
              <a:r>
                <a:rPr kumimoji="0" lang="en-US" sz="1100" b="1" i="1" u="none" strike="noStrike" kern="0" cap="none" spc="0" normalizeH="0" baseline="0" noProof="0" dirty="0" smtClean="0">
                  <a:ln>
                    <a:noFill/>
                  </a:ln>
                  <a:solidFill>
                    <a:schemeClr val="bg1"/>
                  </a:solidFill>
                  <a:effectLst/>
                  <a:uLnTx/>
                  <a:uFillTx/>
                </a:rPr>
                <a:t> and </a:t>
              </a:r>
              <a:r>
                <a:rPr kumimoji="0" lang="en-US" sz="1100" b="1" i="1" u="none" strike="noStrike" kern="0" cap="none" spc="0" normalizeH="0" baseline="0" noProof="0" dirty="0" err="1" smtClean="0">
                  <a:ln>
                    <a:noFill/>
                  </a:ln>
                  <a:solidFill>
                    <a:schemeClr val="bg1"/>
                  </a:solidFill>
                  <a:effectLst/>
                  <a:uLnTx/>
                  <a:uFillTx/>
                </a:rPr>
                <a:t>Karras</a:t>
              </a:r>
              <a:r>
                <a:rPr kumimoji="0" lang="en-US" sz="1100" b="1" i="1" u="none" strike="noStrike" kern="0" cap="none" spc="0" normalizeH="0" baseline="0" noProof="0" dirty="0" smtClean="0">
                  <a:ln>
                    <a:noFill/>
                  </a:ln>
                  <a:solidFill>
                    <a:schemeClr val="bg1"/>
                  </a:solidFill>
                  <a:effectLst/>
                  <a:uLnTx/>
                  <a:uFillTx/>
                </a:rPr>
                <a:t> (NVIDIA) 2010</a:t>
              </a:r>
              <a:endParaRPr kumimoji="0" lang="en-US" sz="1100" b="1" i="1" u="none" strike="noStrike" kern="0" cap="none" spc="0" normalizeH="0" baseline="0" noProof="0" dirty="0">
                <a:ln>
                  <a:noFill/>
                </a:ln>
                <a:solidFill>
                  <a:schemeClr val="bg1"/>
                </a:solidFill>
                <a:effectLst/>
                <a:uLnTx/>
                <a:uFillTx/>
              </a:endParaRPr>
            </a:p>
          </p:txBody>
        </p:sp>
      </p:grpSp>
      <p:grpSp>
        <p:nvGrpSpPr>
          <p:cNvPr id="246" name="Group 245"/>
          <p:cNvGrpSpPr/>
          <p:nvPr/>
        </p:nvGrpSpPr>
        <p:grpSpPr>
          <a:xfrm>
            <a:off x="4847610" y="2374588"/>
            <a:ext cx="5980757" cy="3595463"/>
            <a:chOff x="4847610" y="2402020"/>
            <a:chExt cx="5980757" cy="3595463"/>
          </a:xfrm>
        </p:grpSpPr>
        <p:pic>
          <p:nvPicPr>
            <p:cNvPr id="243" name="Picture 2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2904" y="2402020"/>
              <a:ext cx="3595463" cy="3595463"/>
            </a:xfrm>
            <a:prstGeom prst="rect">
              <a:avLst/>
            </a:prstGeom>
          </p:spPr>
        </p:pic>
        <p:sp>
          <p:nvSpPr>
            <p:cNvPr id="244" name="TextBox 243"/>
            <p:cNvSpPr txBox="1"/>
            <p:nvPr/>
          </p:nvSpPr>
          <p:spPr>
            <a:xfrm>
              <a:off x="4847610" y="3542093"/>
              <a:ext cx="2385294" cy="43088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1" i="1" u="none" strike="noStrike" kern="0" cap="none" spc="0" normalizeH="0" baseline="0" noProof="0" dirty="0" err="1" smtClean="0">
                  <a:ln>
                    <a:noFill/>
                  </a:ln>
                  <a:solidFill>
                    <a:schemeClr val="bg1"/>
                  </a:solidFill>
                  <a:effectLst/>
                  <a:uLnTx/>
                  <a:uFillTx/>
                </a:rPr>
                <a:t>Crassin</a:t>
              </a:r>
              <a:r>
                <a:rPr kumimoji="0" lang="en-US" sz="1100" b="1" i="1" u="none" strike="noStrike" kern="0" cap="none" spc="0" normalizeH="0" baseline="0" noProof="0" dirty="0" smtClean="0">
                  <a:ln>
                    <a:noFill/>
                  </a:ln>
                  <a:solidFill>
                    <a:schemeClr val="bg1"/>
                  </a:solidFill>
                  <a:effectLst/>
                  <a:uLnTx/>
                  <a:uFillTx/>
                </a:rPr>
                <a:t> et al</a:t>
              </a:r>
              <a:r>
                <a:rPr lang="en-US" sz="1100" b="1" i="1" kern="0" dirty="0">
                  <a:solidFill>
                    <a:schemeClr val="bg1"/>
                  </a:solidFill>
                </a:rPr>
                <a:t>. 2009 </a:t>
              </a:r>
              <a:r>
                <a:rPr lang="en-US" sz="1100" b="1" i="1" kern="0" dirty="0" smtClean="0">
                  <a:solidFill>
                    <a:schemeClr val="bg1"/>
                  </a:solidFill>
                </a:rPr>
                <a:t/>
              </a:r>
              <a:br>
                <a:rPr lang="en-US" sz="1100" b="1" i="1" kern="0" dirty="0" smtClean="0">
                  <a:solidFill>
                    <a:schemeClr val="bg1"/>
                  </a:solidFill>
                </a:rPr>
              </a:br>
              <a:r>
                <a:rPr lang="en-US" sz="1100" b="1" i="1" kern="0" dirty="0" smtClean="0">
                  <a:solidFill>
                    <a:schemeClr val="bg1"/>
                  </a:solidFill>
                </a:rPr>
                <a:t>(</a:t>
              </a:r>
              <a:r>
                <a:rPr lang="en-US" sz="1100" b="1" i="1" kern="0" dirty="0" err="1">
                  <a:solidFill>
                    <a:schemeClr val="bg1"/>
                  </a:solidFill>
                </a:rPr>
                <a:t>GigaVoxels</a:t>
              </a:r>
              <a:r>
                <a:rPr lang="en-US" sz="1100" b="1" i="1" kern="0" dirty="0">
                  <a:solidFill>
                    <a:schemeClr val="bg1"/>
                  </a:solidFill>
                </a:rPr>
                <a:t>)</a:t>
              </a:r>
              <a:endParaRPr kumimoji="0" lang="en-US" sz="1100" b="1" i="1" u="none" strike="noStrike" kern="0" cap="none" spc="0" normalizeH="0" baseline="0" noProof="0" dirty="0">
                <a:ln>
                  <a:noFill/>
                </a:ln>
                <a:solidFill>
                  <a:schemeClr val="bg1"/>
                </a:solidFill>
                <a:effectLst/>
                <a:uLnTx/>
                <a:uFillTx/>
              </a:endParaRPr>
            </a:p>
          </p:txBody>
        </p:sp>
      </p:grpSp>
      <p:pic>
        <p:nvPicPr>
          <p:cNvPr id="247" name="Picture 246" descr="GigaBroccoli1.png"/>
          <p:cNvPicPr>
            <a:picLocks noChangeAspect="1"/>
          </p:cNvPicPr>
          <p:nvPr/>
        </p:nvPicPr>
        <p:blipFill>
          <a:blip r:embed="rId7" cstate="print"/>
          <a:stretch>
            <a:fillRect/>
          </a:stretch>
        </p:blipFill>
        <p:spPr>
          <a:xfrm>
            <a:off x="5322840" y="3968202"/>
            <a:ext cx="2211815" cy="2143108"/>
          </a:xfrm>
          <a:prstGeom prst="rect">
            <a:avLst/>
          </a:prstGeom>
          <a:ln>
            <a:solidFill>
              <a:schemeClr val="bg2">
                <a:lumMod val="50000"/>
              </a:schemeClr>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190029513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3721" y="0"/>
            <a:ext cx="9416469" cy="1306088"/>
          </a:xfrm>
        </p:spPr>
        <p:txBody>
          <a:bodyPr/>
          <a:lstStyle/>
          <a:p>
            <a:r>
              <a:rPr lang="en-US" i="1" dirty="0"/>
              <a:t>Interactive indirect illumination  </a:t>
            </a:r>
            <a:br>
              <a:rPr lang="en-US" i="1" dirty="0"/>
            </a:br>
            <a:r>
              <a:rPr lang="en-US" i="1" dirty="0"/>
              <a:t>using voxel cone </a:t>
            </a:r>
            <a:r>
              <a:rPr lang="en-US" i="1" dirty="0" smtClean="0"/>
              <a:t>tracing</a:t>
            </a:r>
            <a:endParaRPr lang="en-US" i="1" dirty="0"/>
          </a:p>
        </p:txBody>
      </p:sp>
      <p:sp>
        <p:nvSpPr>
          <p:cNvPr id="3" name="Content Placeholder 2"/>
          <p:cNvSpPr>
            <a:spLocks noGrp="1"/>
          </p:cNvSpPr>
          <p:nvPr>
            <p:ph idx="1"/>
          </p:nvPr>
        </p:nvSpPr>
        <p:spPr/>
        <p:txBody>
          <a:bodyPr/>
          <a:lstStyle/>
          <a:p>
            <a:r>
              <a:rPr lang="en-US" dirty="0" smtClean="0"/>
              <a:t> </a:t>
            </a:r>
            <a:endParaRPr lang="fr-FR" dirty="0"/>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 contrast="5000"/>
                    </a14:imgEffect>
                  </a14:imgLayer>
                </a14:imgProps>
              </a:ext>
              <a:ext uri="{28A0092B-C50C-407E-A947-70E740481C1C}">
                <a14:useLocalDpi xmlns:a14="http://schemas.microsoft.com/office/drawing/2010/main" val="0"/>
              </a:ext>
            </a:extLst>
          </a:blip>
          <a:srcRect t="5795" r="1065" b="1826"/>
          <a:stretch/>
        </p:blipFill>
        <p:spPr>
          <a:xfrm>
            <a:off x="990054" y="1234621"/>
            <a:ext cx="9955314" cy="4928515"/>
          </a:xfrm>
          <a:prstGeom prst="rect">
            <a:avLst/>
          </a:prstGeom>
        </p:spPr>
      </p:pic>
      <p:sp>
        <p:nvSpPr>
          <p:cNvPr id="5" name="TextBox 4"/>
          <p:cNvSpPr txBox="1"/>
          <p:nvPr/>
        </p:nvSpPr>
        <p:spPr>
          <a:xfrm>
            <a:off x="7418794" y="930476"/>
            <a:ext cx="352657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smtClean="0">
                <a:ln>
                  <a:noFill/>
                </a:ln>
                <a:solidFill>
                  <a:schemeClr val="bg1"/>
                </a:solidFill>
                <a:effectLst/>
                <a:uLnTx/>
                <a:uFillTx/>
              </a:rPr>
              <a:t>120 FPS @ 512x512 -- 16 FPS @ </a:t>
            </a:r>
            <a:r>
              <a:rPr kumimoji="0" lang="en-US" sz="1400" b="1" i="1" u="none" strike="noStrike" kern="0" cap="none" spc="0" normalizeH="0" baseline="0" noProof="0" dirty="0" err="1" smtClean="0">
                <a:ln>
                  <a:noFill/>
                </a:ln>
                <a:solidFill>
                  <a:schemeClr val="bg1"/>
                </a:solidFill>
                <a:effectLst/>
                <a:uLnTx/>
                <a:uFillTx/>
              </a:rPr>
              <a:t>FullHD</a:t>
            </a:r>
            <a:endParaRPr kumimoji="0" lang="en-US" sz="1400" b="1" i="1"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7498597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Publications</a:t>
            </a:r>
            <a:endParaRPr lang="fr-FR" dirty="0"/>
          </a:p>
        </p:txBody>
      </p:sp>
      <p:sp>
        <p:nvSpPr>
          <p:cNvPr id="3" name="Content Placeholder 2"/>
          <p:cNvSpPr>
            <a:spLocks noGrp="1"/>
          </p:cNvSpPr>
          <p:nvPr>
            <p:ph idx="1"/>
          </p:nvPr>
        </p:nvSpPr>
        <p:spPr>
          <a:xfrm>
            <a:off x="1263721" y="1400959"/>
            <a:ext cx="6060623" cy="4498848"/>
          </a:xfrm>
        </p:spPr>
        <p:txBody>
          <a:bodyPr/>
          <a:lstStyle/>
          <a:p>
            <a:pPr marL="0" indent="0">
              <a:buNone/>
            </a:pPr>
            <a:r>
              <a:rPr lang="fr-FR" i="1" dirty="0"/>
              <a:t>Interactive </a:t>
            </a:r>
            <a:r>
              <a:rPr lang="fr-FR" i="1" dirty="0" smtClean="0"/>
              <a:t>indirect illumination  </a:t>
            </a:r>
            <a:br>
              <a:rPr lang="fr-FR" i="1" dirty="0" smtClean="0"/>
            </a:br>
            <a:r>
              <a:rPr lang="fr-FR" i="1" dirty="0" err="1" smtClean="0"/>
              <a:t>using</a:t>
            </a:r>
            <a:r>
              <a:rPr lang="fr-FR" i="1" dirty="0" smtClean="0"/>
              <a:t> </a:t>
            </a:r>
            <a:r>
              <a:rPr lang="fr-FR" i="1" dirty="0" err="1" smtClean="0"/>
              <a:t>voxel</a:t>
            </a:r>
            <a:r>
              <a:rPr lang="fr-FR" i="1" dirty="0" smtClean="0"/>
              <a:t> </a:t>
            </a:r>
            <a:r>
              <a:rPr lang="fr-FR" i="1" dirty="0" err="1" smtClean="0"/>
              <a:t>cone</a:t>
            </a:r>
            <a:r>
              <a:rPr lang="fr-FR" i="1" dirty="0" smtClean="0"/>
              <a:t> </a:t>
            </a:r>
            <a:r>
              <a:rPr lang="fr-FR" i="1" dirty="0" err="1" smtClean="0"/>
              <a:t>tracing</a:t>
            </a:r>
            <a:endParaRPr lang="fr-FR" i="1" dirty="0" smtClean="0"/>
          </a:p>
          <a:p>
            <a:pPr marL="457200" lvl="1" indent="0">
              <a:buNone/>
            </a:pPr>
            <a:r>
              <a:rPr lang="fr-FR" sz="1600" i="1" dirty="0" smtClean="0"/>
              <a:t>C. </a:t>
            </a:r>
            <a:r>
              <a:rPr lang="fr-FR" sz="1600" i="1" dirty="0" err="1" smtClean="0"/>
              <a:t>Crassin</a:t>
            </a:r>
            <a:r>
              <a:rPr lang="fr-FR" sz="1600" i="1" dirty="0" smtClean="0"/>
              <a:t>, F. </a:t>
            </a:r>
            <a:r>
              <a:rPr lang="fr-FR" sz="1600" i="1" dirty="0" err="1" smtClean="0"/>
              <a:t>Neyret</a:t>
            </a:r>
            <a:r>
              <a:rPr lang="fr-FR" sz="1600" i="1" dirty="0" smtClean="0"/>
              <a:t>, M. </a:t>
            </a:r>
            <a:r>
              <a:rPr lang="fr-FR" sz="1600" i="1" dirty="0" err="1" smtClean="0"/>
              <a:t>Sainz</a:t>
            </a:r>
            <a:r>
              <a:rPr lang="fr-FR" sz="1600" i="1" dirty="0" smtClean="0"/>
              <a:t>, S. Green, E. </a:t>
            </a:r>
            <a:r>
              <a:rPr lang="fr-FR" sz="1600" i="1" dirty="0" err="1" smtClean="0"/>
              <a:t>Eisemann</a:t>
            </a:r>
            <a:endParaRPr lang="fr-FR" sz="1600" i="1" dirty="0"/>
          </a:p>
          <a:p>
            <a:pPr lvl="1"/>
            <a:r>
              <a:rPr lang="fr-FR" sz="2000" dirty="0" smtClean="0"/>
              <a:t>Computer </a:t>
            </a:r>
            <a:r>
              <a:rPr lang="fr-FR" sz="2000" dirty="0" err="1"/>
              <a:t>Graphics</a:t>
            </a:r>
            <a:r>
              <a:rPr lang="fr-FR" sz="2000" dirty="0"/>
              <a:t> Forum  </a:t>
            </a:r>
            <a:br>
              <a:rPr lang="fr-FR" sz="2000" dirty="0"/>
            </a:br>
            <a:r>
              <a:rPr lang="fr-FR" sz="2000" i="1" dirty="0"/>
              <a:t>(Proc. of </a:t>
            </a:r>
            <a:r>
              <a:rPr lang="fr-FR" sz="2000" b="1" i="1" dirty="0"/>
              <a:t>Pacific </a:t>
            </a:r>
            <a:r>
              <a:rPr lang="fr-FR" sz="2000" b="1" i="1" dirty="0" err="1"/>
              <a:t>Graphics</a:t>
            </a:r>
            <a:r>
              <a:rPr lang="fr-FR" sz="2000" i="1" dirty="0"/>
              <a:t> 2011</a:t>
            </a:r>
            <a:r>
              <a:rPr lang="fr-FR" sz="2000" i="1" dirty="0" smtClean="0"/>
              <a:t>)</a:t>
            </a:r>
            <a:endParaRPr lang="en-US" sz="2000" dirty="0"/>
          </a:p>
          <a:p>
            <a:pPr lvl="1"/>
            <a:r>
              <a:rPr lang="en-US" sz="1600" dirty="0">
                <a:hlinkClick r:id="rId3"/>
              </a:rPr>
              <a:t>http://</a:t>
            </a:r>
            <a:r>
              <a:rPr lang="en-US" sz="1600" dirty="0" smtClean="0">
                <a:hlinkClick r:id="rId3"/>
              </a:rPr>
              <a:t>research.nvidia.com/publication/interactive-indirect-illumination-using-voxel-cone-tracing</a:t>
            </a:r>
            <a:endParaRPr lang="en-US" sz="1600" dirty="0" smtClean="0"/>
          </a:p>
          <a:p>
            <a:pPr marL="457200" lvl="1" indent="0">
              <a:buNone/>
            </a:pPr>
            <a:endParaRPr lang="en-US" sz="1100" dirty="0" smtClean="0"/>
          </a:p>
          <a:p>
            <a:r>
              <a:rPr lang="fr-FR" i="1" dirty="0" smtClean="0"/>
              <a:t>I3D 2011 </a:t>
            </a:r>
            <a:r>
              <a:rPr lang="fr-FR" dirty="0" smtClean="0"/>
              <a:t>Poster</a:t>
            </a:r>
          </a:p>
          <a:p>
            <a:pPr lvl="1"/>
            <a:r>
              <a:rPr lang="fr-FR" sz="1600" i="1" dirty="0">
                <a:hlinkClick r:id="rId4"/>
              </a:rPr>
              <a:t>http://maverick.inria.fr/Publications/2011/CNSGE11</a:t>
            </a:r>
            <a:r>
              <a:rPr lang="fr-FR" sz="1600" i="1" dirty="0" smtClean="0">
                <a:hlinkClick r:id="rId4"/>
              </a:rPr>
              <a:t>/</a:t>
            </a:r>
            <a:endParaRPr lang="fr-FR" i="1" dirty="0"/>
          </a:p>
          <a:p>
            <a:r>
              <a:rPr lang="fr-FR" i="1" dirty="0" err="1" smtClean="0"/>
              <a:t>Siggraph</a:t>
            </a:r>
            <a:r>
              <a:rPr lang="fr-FR" i="1" dirty="0" smtClean="0"/>
              <a:t> 2011 </a:t>
            </a:r>
            <a:r>
              <a:rPr lang="fr-FR" dirty="0" smtClean="0"/>
              <a:t>Talk</a:t>
            </a:r>
          </a:p>
          <a:p>
            <a:pPr lvl="1"/>
            <a:r>
              <a:rPr lang="fr-FR" sz="1600" i="1" dirty="0">
                <a:hlinkClick r:id="rId5"/>
              </a:rPr>
              <a:t>http://maverick.inria.fr/Publications/2011/CNSGE11a</a:t>
            </a:r>
            <a:r>
              <a:rPr lang="fr-FR" sz="1600" i="1" dirty="0" smtClean="0">
                <a:hlinkClick r:id="rId5"/>
              </a:rPr>
              <a:t>/</a:t>
            </a:r>
            <a:endParaRPr lang="fr-FR" sz="1600" i="1" dirty="0" smtClean="0"/>
          </a:p>
          <a:p>
            <a:pPr lvl="1"/>
            <a:endParaRPr lang="fr-FR" i="1"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7476" y="44196"/>
            <a:ext cx="3668268" cy="3668268"/>
          </a:xfrm>
          <a:prstGeom prst="rect">
            <a:avLst/>
          </a:prstGeom>
        </p:spPr>
      </p:pic>
      <p:pic>
        <p:nvPicPr>
          <p:cNvPr id="8" name="Picture 7" descr="GIVoxels_Siggraph_Talk - PDF-XChange Viewer"/>
          <p:cNvPicPr>
            <a:picLocks noChangeAspect="1"/>
          </p:cNvPicPr>
          <p:nvPr/>
        </p:nvPicPr>
        <p:blipFill rotWithShape="1">
          <a:blip r:embed="rId7" cstate="print">
            <a:extLst>
              <a:ext uri="{28A0092B-C50C-407E-A947-70E740481C1C}">
                <a14:useLocalDpi xmlns:a14="http://schemas.microsoft.com/office/drawing/2010/main" val="0"/>
              </a:ext>
            </a:extLst>
          </a:blip>
          <a:srcRect l="42375" t="13426" r="19288" b="8062"/>
          <a:stretch/>
        </p:blipFill>
        <p:spPr>
          <a:xfrm>
            <a:off x="9212954" y="3931920"/>
            <a:ext cx="1647817" cy="216255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1126" r="9249"/>
          <a:stretch/>
        </p:blipFill>
        <p:spPr>
          <a:xfrm>
            <a:off x="7362817" y="4329944"/>
            <a:ext cx="2499489" cy="17777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301496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408" y="56030"/>
            <a:ext cx="10058400" cy="601408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408" y="56030"/>
            <a:ext cx="10058400" cy="6014085"/>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408" y="56030"/>
            <a:ext cx="10058400" cy="601408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408" y="56030"/>
            <a:ext cx="10058400" cy="6014085"/>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408" y="56030"/>
            <a:ext cx="10058400" cy="6014085"/>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8408" y="56030"/>
            <a:ext cx="10058400" cy="6014085"/>
          </a:xfrm>
          <a:prstGeom prst="rect">
            <a:avLst/>
          </a:prstGeom>
        </p:spPr>
      </p:pic>
      <p:sp>
        <p:nvSpPr>
          <p:cNvPr id="3" name="Content Placeholder 2"/>
          <p:cNvSpPr>
            <a:spLocks noGrp="1"/>
          </p:cNvSpPr>
          <p:nvPr>
            <p:ph idx="4294967295"/>
          </p:nvPr>
        </p:nvSpPr>
        <p:spPr>
          <a:xfrm>
            <a:off x="1555750" y="1400175"/>
            <a:ext cx="9417050" cy="4498975"/>
          </a:xfrm>
        </p:spPr>
        <p:txBody>
          <a:bodyPr/>
          <a:lstStyle/>
          <a:p>
            <a:r>
              <a:rPr lang="en-US" dirty="0" smtClean="0"/>
              <a:t> </a:t>
            </a:r>
            <a:endParaRPr lang="fr-FR" dirty="0"/>
          </a:p>
        </p:txBody>
      </p:sp>
    </p:spTree>
    <p:extLst>
      <p:ext uri="{BB962C8B-B14F-4D97-AF65-F5344CB8AC3E}">
        <p14:creationId xmlns:p14="http://schemas.microsoft.com/office/powerpoint/2010/main" val="25338162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552" y="497204"/>
            <a:ext cx="10058400" cy="533304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552" y="497204"/>
            <a:ext cx="10058400" cy="533304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552" y="497204"/>
            <a:ext cx="10058400" cy="5333047"/>
          </a:xfrm>
          <a:prstGeom prst="rect">
            <a:avLst/>
          </a:prstGeom>
        </p:spPr>
      </p:pic>
    </p:spTree>
    <p:extLst>
      <p:ext uri="{BB962C8B-B14F-4D97-AF65-F5344CB8AC3E}">
        <p14:creationId xmlns:p14="http://schemas.microsoft.com/office/powerpoint/2010/main" val="565138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VIDIA GTC Slide Master">
  <a:themeElements>
    <a:clrScheme name="NVIDIA GTC 2010">
      <a:dk1>
        <a:sysClr val="windowText" lastClr="000000"/>
      </a:dk1>
      <a:lt1>
        <a:sysClr val="window" lastClr="FFFFFF"/>
      </a:lt1>
      <a:dk2>
        <a:srgbClr val="545454"/>
      </a:dk2>
      <a:lt2>
        <a:srgbClr val="FFFFFF"/>
      </a:lt2>
      <a:accent1>
        <a:srgbClr val="76B900"/>
      </a:accent1>
      <a:accent2>
        <a:srgbClr val="00B485"/>
      </a:accent2>
      <a:accent3>
        <a:srgbClr val="929292"/>
      </a:accent3>
      <a:accent4>
        <a:srgbClr val="D429F1"/>
      </a:accent4>
      <a:accent5>
        <a:srgbClr val="6B2795"/>
      </a:accent5>
      <a:accent6>
        <a:srgbClr val="4549F5"/>
      </a:accent6>
      <a:hlink>
        <a:srgbClr val="FFFFFF"/>
      </a:hlink>
      <a:folHlink>
        <a:srgbClr val="545454"/>
      </a:folHlink>
    </a:clrScheme>
    <a:fontScheme name="NVIDIA PPT Font Family">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ctr">
          <a:defRPr dirty="0" smtClean="0">
            <a:solidFill>
              <a:schemeClr val="bg2"/>
            </a:solidFill>
            <a:latin typeface="Trebuchet MS"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11650</TotalTime>
  <Words>903</Words>
  <Application>Microsoft Office PowerPoint</Application>
  <PresentationFormat>Custom</PresentationFormat>
  <Paragraphs>340</Paragraphs>
  <Slides>35</Slides>
  <Notes>32</Notes>
  <HiddenSlides>0</HiddenSlides>
  <MMClips>5</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NVIDIA GTC Slide Master</vt:lpstr>
      <vt:lpstr>PowerPoint Presentation</vt:lpstr>
      <vt:lpstr>Voxel representations</vt:lpstr>
      <vt:lpstr>Global Illumination</vt:lpstr>
      <vt:lpstr>Light Propagation Volumes</vt:lpstr>
      <vt:lpstr>Sparse Voxel Octree</vt:lpstr>
      <vt:lpstr>Interactive indirect illumination   using voxel cone tracing</vt:lpstr>
      <vt:lpstr>Publications</vt:lpstr>
      <vt:lpstr>PowerPoint Presentation</vt:lpstr>
      <vt:lpstr>PowerPoint Presentation</vt:lpstr>
      <vt:lpstr>Voxel cone tracing</vt:lpstr>
      <vt:lpstr>Rendering algorithm</vt:lpstr>
      <vt:lpstr>Ambient Occlusion</vt:lpstr>
      <vt:lpstr>Indirect diffuse</vt:lpstr>
      <vt:lpstr>Indirect diffuse</vt:lpstr>
      <vt:lpstr>PowerPoint Presentation</vt:lpstr>
      <vt:lpstr>Specular tracing</vt:lpstr>
      <vt:lpstr>Indirect specular</vt:lpstr>
      <vt:lpstr>Indirect specular</vt:lpstr>
      <vt:lpstr>PowerPoint Presentation</vt:lpstr>
      <vt:lpstr>PowerPoint Presentation</vt:lpstr>
      <vt:lpstr>GPU Voxel Octree</vt:lpstr>
      <vt:lpstr>Dynamic Voxelization</vt:lpstr>
      <vt:lpstr>Previous GPU approaches</vt:lpstr>
      <vt:lpstr>OpenGL 4.2 Image Load/Store</vt:lpstr>
      <vt:lpstr>One pass voxelization pipeline</vt:lpstr>
      <vt:lpstr>Compositing voxel fragments</vt:lpstr>
      <vt:lpstr>Results</vt:lpstr>
      <vt:lpstr>Sparse Octree construction</vt:lpstr>
      <vt:lpstr>Octree construction (1/2)</vt:lpstr>
      <vt:lpstr>OpenGL compute kernel emulation</vt:lpstr>
      <vt:lpstr>Octree construction (2/2)</vt:lpstr>
      <vt:lpstr>Results</vt:lpstr>
      <vt:lpstr>OpenGL Insights</vt:lpstr>
      <vt:lpstr>PowerPoint Presentation</vt:lpstr>
      <vt:lpstr>Talk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Hohn</dc:creator>
  <cp:lastModifiedBy>Cyril</cp:lastModifiedBy>
  <cp:revision>1523</cp:revision>
  <dcterms:created xsi:type="dcterms:W3CDTF">2008-01-24T03:11:41Z</dcterms:created>
  <dcterms:modified xsi:type="dcterms:W3CDTF">2012-05-18T01:24:35Z</dcterms:modified>
</cp:coreProperties>
</file>